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4" r:id="rId1"/>
  </p:sldMasterIdLst>
  <p:notesMasterIdLst>
    <p:notesMasterId r:id="rId80"/>
  </p:notesMasterIdLst>
  <p:sldIdLst>
    <p:sldId id="631" r:id="rId2"/>
    <p:sldId id="988" r:id="rId3"/>
    <p:sldId id="5880" r:id="rId4"/>
    <p:sldId id="1006" r:id="rId5"/>
    <p:sldId id="5881" r:id="rId6"/>
    <p:sldId id="1034" r:id="rId7"/>
    <p:sldId id="967" r:id="rId8"/>
    <p:sldId id="1007" r:id="rId9"/>
    <p:sldId id="1040" r:id="rId10"/>
    <p:sldId id="1041" r:id="rId11"/>
    <p:sldId id="1043" r:id="rId12"/>
    <p:sldId id="1056" r:id="rId13"/>
    <p:sldId id="962" r:id="rId14"/>
    <p:sldId id="5889" r:id="rId15"/>
    <p:sldId id="1047" r:id="rId16"/>
    <p:sldId id="1050" r:id="rId17"/>
    <p:sldId id="1052" r:id="rId18"/>
    <p:sldId id="1054" r:id="rId19"/>
    <p:sldId id="1069" r:id="rId20"/>
    <p:sldId id="5906" r:id="rId21"/>
    <p:sldId id="5910" r:id="rId22"/>
    <p:sldId id="1066" r:id="rId23"/>
    <p:sldId id="1067" r:id="rId24"/>
    <p:sldId id="999" r:id="rId25"/>
    <p:sldId id="5911" r:id="rId26"/>
    <p:sldId id="1259" r:id="rId27"/>
    <p:sldId id="5930" r:id="rId28"/>
    <p:sldId id="5878" r:id="rId29"/>
    <p:sldId id="5912" r:id="rId30"/>
    <p:sldId id="5866" r:id="rId31"/>
    <p:sldId id="5913" r:id="rId32"/>
    <p:sldId id="1230" r:id="rId33"/>
    <p:sldId id="5875" r:id="rId34"/>
    <p:sldId id="5887" r:id="rId35"/>
    <p:sldId id="5882" r:id="rId36"/>
    <p:sldId id="5845" r:id="rId37"/>
    <p:sldId id="271" r:id="rId38"/>
    <p:sldId id="5931" r:id="rId39"/>
    <p:sldId id="5925" r:id="rId40"/>
    <p:sldId id="5916" r:id="rId41"/>
    <p:sldId id="5870" r:id="rId42"/>
    <p:sldId id="5932" r:id="rId43"/>
    <p:sldId id="5855" r:id="rId44"/>
    <p:sldId id="5827" r:id="rId45"/>
    <p:sldId id="5851" r:id="rId46"/>
    <p:sldId id="5830" r:id="rId47"/>
    <p:sldId id="5831" r:id="rId48"/>
    <p:sldId id="5832" r:id="rId49"/>
    <p:sldId id="5833" r:id="rId50"/>
    <p:sldId id="5841" r:id="rId51"/>
    <p:sldId id="5825" r:id="rId52"/>
    <p:sldId id="5917" r:id="rId53"/>
    <p:sldId id="1059" r:id="rId54"/>
    <p:sldId id="5918" r:id="rId55"/>
    <p:sldId id="1057" r:id="rId56"/>
    <p:sldId id="1001" r:id="rId57"/>
    <p:sldId id="1058" r:id="rId58"/>
    <p:sldId id="1003" r:id="rId59"/>
    <p:sldId id="5919" r:id="rId60"/>
    <p:sldId id="5920" r:id="rId61"/>
    <p:sldId id="5926" r:id="rId62"/>
    <p:sldId id="5921" r:id="rId63"/>
    <p:sldId id="5894" r:id="rId64"/>
    <p:sldId id="5922" r:id="rId65"/>
    <p:sldId id="5923" r:id="rId66"/>
    <p:sldId id="5924" r:id="rId67"/>
    <p:sldId id="5895" r:id="rId68"/>
    <p:sldId id="5897" r:id="rId69"/>
    <p:sldId id="1060" r:id="rId70"/>
    <p:sldId id="5929" r:id="rId71"/>
    <p:sldId id="1062" r:id="rId72"/>
    <p:sldId id="5861" r:id="rId73"/>
    <p:sldId id="1035" r:id="rId74"/>
    <p:sldId id="984" r:id="rId75"/>
    <p:sldId id="986" r:id="rId76"/>
    <p:sldId id="805" r:id="rId77"/>
    <p:sldId id="1026" r:id="rId78"/>
    <p:sldId id="1023" r:id="rId7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itts, Katherine (GSFC-416.0)[Science and Technology Corp]" initials="PK(aTC" lastIdx="14" clrIdx="0">
    <p:extLst>
      <p:ext uri="{19B8F6BF-5375-455C-9EA6-DF929625EA0E}">
        <p15:presenceInfo xmlns:p15="http://schemas.microsoft.com/office/powerpoint/2012/main" userId="S-1-5-21-330711430-3775241029-4075259233-895818" providerId="AD"/>
      </p:ext>
    </p:extLst>
  </p:cmAuthor>
  <p:cmAuthor id="2" name="Xiangqian Wu" initials="XW" lastIdx="17" clrIdx="1">
    <p:extLst>
      <p:ext uri="{19B8F6BF-5375-455C-9EA6-DF929625EA0E}">
        <p15:presenceInfo xmlns:p15="http://schemas.microsoft.com/office/powerpoint/2012/main" userId="S-1-5-21-3006950946-1794026527-731168022-531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99"/>
    <a:srgbClr val="FFC000"/>
    <a:srgbClr val="FF0000"/>
    <a:srgbClr val="0000FF"/>
    <a:srgbClr val="009900"/>
    <a:srgbClr val="FF9900"/>
    <a:srgbClr val="00CC00"/>
    <a:srgbClr val="4472C4"/>
    <a:srgbClr val="33CC33"/>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1622" autoAdjust="0"/>
  </p:normalViewPr>
  <p:slideViewPr>
    <p:cSldViewPr snapToGrid="0">
      <p:cViewPr varScale="1">
        <p:scale>
          <a:sx n="79" d="100"/>
          <a:sy n="79" d="100"/>
        </p:scale>
        <p:origin x="773" y="77"/>
      </p:cViewPr>
      <p:guideLst/>
    </p:cSldViewPr>
  </p:slideViewPr>
  <p:outlineViewPr>
    <p:cViewPr>
      <p:scale>
        <a:sx n="33" d="100"/>
        <a:sy n="33" d="100"/>
      </p:scale>
      <p:origin x="0" y="-7206"/>
    </p:cViewPr>
  </p:outlineViewPr>
  <p:notesTextViewPr>
    <p:cViewPr>
      <p:scale>
        <a:sx n="1" d="1"/>
        <a:sy n="1" d="1"/>
      </p:scale>
      <p:origin x="0" y="0"/>
    </p:cViewPr>
  </p:notesTextViewPr>
  <p:sorterViewPr>
    <p:cViewPr varScale="1">
      <p:scale>
        <a:sx n="100" d="100"/>
        <a:sy n="100" d="100"/>
      </p:scale>
      <p:origin x="0" y="-44646"/>
    </p:cViewPr>
  </p:sorterViewPr>
  <p:notesViewPr>
    <p:cSldViewPr snapToGrid="0">
      <p:cViewPr varScale="1">
        <p:scale>
          <a:sx n="82" d="100"/>
          <a:sy n="82" d="100"/>
        </p:scale>
        <p:origin x="3156" y="90"/>
      </p:cViewPr>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xiangqian.wu\Downloads\Temporary\G19%20Provisional\G19_ABI_Performance_Summary_Provisional.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xiangqian.wu\Downloads\Temporary\G19%20Provisional\G19_ABI_Performance_Summary_Provisional.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xiangqian.wu\Downloads\Temporary\G19%20Provisional\G19_ABI_Performance_Summary_Provisional.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xiangqian.wu\Downloads\Temporary\PLPT-19%20Day%201%20Solar\PLPT-19%20Day%201%20Solar.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xiangqian.wu\Downloads\Temporary\PLPT-19%20Day%201%20Solar\PLPT-19%20Day%201%20Solar.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xiangqian.wu\Downloads\Temporary\G19%20Provisional\G19_ABI_Performance_Summary_Provisional.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xiangqian.wu\Downloads\Temporary\G19%20Provisional\G19_ABI_Performance_Summary_Provisional.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xiangqian.wu\Downloads\Temporary\PLPT-19%20Day%201%20Solar\PLPT-19%20Day%201%20Solar.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xiangqian.wu\Downloads\Temporary\PLPT-19%20Day%201%20Solar\PLPT-19%20Day%201%20Solar.xlsx" TargetMode="External"/><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3" Type="http://schemas.openxmlformats.org/officeDocument/2006/relationships/oleObject" Target="file:///C:\Users\xiangqian.wu\Downloads\Temporary\G19%20Provisional\G19_ABI_Performance_Summary_Provisional.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file:///C:\Users\xiangqian.wu\Downloads\Temporary\G19%20Provisional\G19_ABI_Performance_Summary_Provisional.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xiangqian.wu\Downloads\Temporary\G19%20Provisional\G19_ABI_Performance_Summary_Provisional.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xiangqian.wu\Downloads\Temporary\G19%20Provisional\G19_ABI_Performance_Summary_Provisional.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xiangqian.wu\Downloads\Temporary\G19%20Provisional\G19_ABI_Performance_Summary_Provisional.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xiangqian.wu\Downloads\Temporary\G19%20Provisional\G19_ABI_Performance_Summary_Provisional.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xiangqian.wu\Downloads\Temporary\G19%20Provisional\G19_ABI_Performance_Summary_Provisional.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xiangqian.wu\Downloads\Temporary\G19%20Provisional\G19_ABI_Performance_Summary_Provisional.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GOES-</a:t>
            </a:r>
            <a:r>
              <a:rPr lang="en-US" sz="1800" b="1" dirty="0">
                <a:solidFill>
                  <a:srgbClr val="00B050"/>
                </a:solidFill>
              </a:rPr>
              <a:t>16</a:t>
            </a:r>
            <a:r>
              <a:rPr lang="en-US" sz="1800" b="1" dirty="0">
                <a:solidFill>
                  <a:sysClr val="windowText" lastClr="000000"/>
                </a:solidFill>
              </a:rPr>
              <a:t>/</a:t>
            </a:r>
            <a:r>
              <a:rPr lang="en-US" sz="1800" b="1" dirty="0">
                <a:solidFill>
                  <a:srgbClr val="0070C0"/>
                </a:solidFill>
              </a:rPr>
              <a:t>17</a:t>
            </a:r>
            <a:r>
              <a:rPr lang="en-US" sz="1800" b="1" dirty="0">
                <a:solidFill>
                  <a:sysClr val="windowText" lastClr="000000"/>
                </a:solidFill>
              </a:rPr>
              <a:t>/</a:t>
            </a:r>
            <a:r>
              <a:rPr lang="en-US" sz="1800" b="1" dirty="0">
                <a:solidFill>
                  <a:srgbClr val="FFC000"/>
                </a:solidFill>
              </a:rPr>
              <a:t>18</a:t>
            </a:r>
            <a:r>
              <a:rPr lang="en-US" sz="1800" b="1" dirty="0">
                <a:solidFill>
                  <a:sysClr val="windowText" lastClr="000000"/>
                </a:solidFill>
              </a:rPr>
              <a:t>/</a:t>
            </a:r>
            <a:r>
              <a:rPr lang="en-US" sz="1800" b="1" dirty="0">
                <a:solidFill>
                  <a:srgbClr val="FF0000"/>
                </a:solidFill>
              </a:rPr>
              <a:t>19</a:t>
            </a:r>
            <a:r>
              <a:rPr lang="en-US" sz="1800" dirty="0"/>
              <a:t> ABI Solar Channel SNR</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1"/>
          <c:tx>
            <c:strRef>
              <c:f>'2a SNR'!$C$3</c:f>
              <c:strCache>
                <c:ptCount val="1"/>
                <c:pt idx="0">
                  <c:v>MRD</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'2a SNR'!$B$4:$B$11</c:f>
              <c:strCache>
                <c:ptCount val="6"/>
                <c:pt idx="0">
                  <c:v>0.47</c:v>
                </c:pt>
                <c:pt idx="1">
                  <c:v>0.64</c:v>
                </c:pt>
                <c:pt idx="2">
                  <c:v>0.86</c:v>
                </c:pt>
                <c:pt idx="3">
                  <c:v>1.38</c:v>
                </c:pt>
                <c:pt idx="4">
                  <c:v>1.61</c:v>
                </c:pt>
                <c:pt idx="5">
                  <c:v>2.25</c:v>
                </c:pt>
              </c:strCache>
            </c:strRef>
          </c:cat>
          <c:val>
            <c:numRef>
              <c:f>'2a SNR'!$C$4:$C$11</c:f>
              <c:numCache>
                <c:formatCode>General</c:formatCode>
                <c:ptCount val="6"/>
                <c:pt idx="0">
                  <c:v>300</c:v>
                </c:pt>
                <c:pt idx="1">
                  <c:v>150</c:v>
                </c:pt>
                <c:pt idx="2">
                  <c:v>300</c:v>
                </c:pt>
                <c:pt idx="3">
                  <c:v>300</c:v>
                </c:pt>
                <c:pt idx="4">
                  <c:v>300</c:v>
                </c:pt>
                <c:pt idx="5">
                  <c:v>300</c:v>
                </c:pt>
              </c:numCache>
            </c:numRef>
          </c:val>
          <c:extLst>
            <c:ext xmlns:c16="http://schemas.microsoft.com/office/drawing/2014/chart" uri="{C3380CC4-5D6E-409C-BE32-E72D297353CC}">
              <c16:uniqueId val="{00000000-63B6-4256-8F5D-3D963C4A25F9}"/>
            </c:ext>
          </c:extLst>
        </c:ser>
        <c:ser>
          <c:idx val="3"/>
          <c:order val="3"/>
          <c:tx>
            <c:strRef>
              <c:f>'2a SNR'!$E$3</c:f>
              <c:strCache>
                <c:ptCount val="1"/>
                <c:pt idx="0">
                  <c:v>G16 Prov</c:v>
                </c:pt>
              </c:strCache>
              <c:extLst xmlns:c15="http://schemas.microsoft.com/office/drawing/2012/chart"/>
            </c:strRef>
          </c:tx>
          <c:spPr>
            <a:solidFill>
              <a:srgbClr val="33CC3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'2a SNR'!$B$4:$B$11</c:f>
              <c:strCache>
                <c:ptCount val="6"/>
                <c:pt idx="0">
                  <c:v>0.47</c:v>
                </c:pt>
                <c:pt idx="1">
                  <c:v>0.64</c:v>
                </c:pt>
                <c:pt idx="2">
                  <c:v>0.86</c:v>
                </c:pt>
                <c:pt idx="3">
                  <c:v>1.38</c:v>
                </c:pt>
                <c:pt idx="4">
                  <c:v>1.61</c:v>
                </c:pt>
                <c:pt idx="5">
                  <c:v>2.25</c:v>
                </c:pt>
              </c:strCache>
            </c:strRef>
          </c:cat>
          <c:val>
            <c:numRef>
              <c:f>'2a SNR'!$E$4:$E$11</c:f>
              <c:numCache>
                <c:formatCode>General</c:formatCode>
                <c:ptCount val="6"/>
                <c:pt idx="0">
                  <c:v>650</c:v>
                </c:pt>
                <c:pt idx="1">
                  <c:v>261</c:v>
                </c:pt>
                <c:pt idx="2">
                  <c:v>563</c:v>
                </c:pt>
                <c:pt idx="3">
                  <c:v>876</c:v>
                </c:pt>
                <c:pt idx="4">
                  <c:v>447</c:v>
                </c:pt>
                <c:pt idx="5">
                  <c:v>886</c:v>
                </c:pt>
              </c:numCache>
            </c:numRef>
          </c:val>
          <c:extLst xmlns:c15="http://schemas.microsoft.com/office/drawing/2012/chart">
            <c:ext xmlns:c16="http://schemas.microsoft.com/office/drawing/2014/chart" uri="{C3380CC4-5D6E-409C-BE32-E72D297353CC}">
              <c16:uniqueId val="{00000001-63B6-4256-8F5D-3D963C4A25F9}"/>
            </c:ext>
          </c:extLst>
        </c:ser>
        <c:ser>
          <c:idx val="7"/>
          <c:order val="7"/>
          <c:tx>
            <c:strRef>
              <c:f>'2a SNR'!$I$3</c:f>
              <c:strCache>
                <c:ptCount val="1"/>
                <c:pt idx="0">
                  <c:v>G17 Prov</c:v>
                </c:pt>
              </c:strCache>
              <c:extLst xmlns:c15="http://schemas.microsoft.com/office/drawing/2012/chart"/>
            </c:strRef>
          </c:tx>
          <c:spPr>
            <a:solidFill>
              <a:srgbClr val="0000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'2a SNR'!$B$4:$B$11</c:f>
              <c:strCache>
                <c:ptCount val="6"/>
                <c:pt idx="0">
                  <c:v>0.47</c:v>
                </c:pt>
                <c:pt idx="1">
                  <c:v>0.64</c:v>
                </c:pt>
                <c:pt idx="2">
                  <c:v>0.86</c:v>
                </c:pt>
                <c:pt idx="3">
                  <c:v>1.38</c:v>
                </c:pt>
                <c:pt idx="4">
                  <c:v>1.61</c:v>
                </c:pt>
                <c:pt idx="5">
                  <c:v>2.25</c:v>
                </c:pt>
              </c:strCache>
            </c:strRef>
          </c:cat>
          <c:val>
            <c:numRef>
              <c:f>'2a SNR'!$I$4:$I$11</c:f>
              <c:numCache>
                <c:formatCode>General</c:formatCode>
                <c:ptCount val="6"/>
                <c:pt idx="0">
                  <c:v>970</c:v>
                </c:pt>
                <c:pt idx="1">
                  <c:v>373</c:v>
                </c:pt>
                <c:pt idx="2">
                  <c:v>658</c:v>
                </c:pt>
                <c:pt idx="3">
                  <c:v>267</c:v>
                </c:pt>
                <c:pt idx="4">
                  <c:v>333</c:v>
                </c:pt>
                <c:pt idx="5">
                  <c:v>604</c:v>
                </c:pt>
              </c:numCache>
            </c:numRef>
          </c:val>
          <c:extLst xmlns:c15="http://schemas.microsoft.com/office/drawing/2012/chart">
            <c:ext xmlns:c16="http://schemas.microsoft.com/office/drawing/2014/chart" uri="{C3380CC4-5D6E-409C-BE32-E72D297353CC}">
              <c16:uniqueId val="{00000002-63B6-4256-8F5D-3D963C4A25F9}"/>
            </c:ext>
          </c:extLst>
        </c:ser>
        <c:ser>
          <c:idx val="11"/>
          <c:order val="11"/>
          <c:tx>
            <c:strRef>
              <c:f>'2a SNR'!$M$3</c:f>
              <c:strCache>
                <c:ptCount val="1"/>
                <c:pt idx="0">
                  <c:v>G18 Prov</c:v>
                </c:pt>
              </c:strCache>
              <c:extLst xmlns:c15="http://schemas.microsoft.com/office/drawing/2012/chart"/>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'2a SNR'!$B$4:$B$11</c:f>
              <c:strCache>
                <c:ptCount val="6"/>
                <c:pt idx="0">
                  <c:v>0.47</c:v>
                </c:pt>
                <c:pt idx="1">
                  <c:v>0.64</c:v>
                </c:pt>
                <c:pt idx="2">
                  <c:v>0.86</c:v>
                </c:pt>
                <c:pt idx="3">
                  <c:v>1.38</c:v>
                </c:pt>
                <c:pt idx="4">
                  <c:v>1.61</c:v>
                </c:pt>
                <c:pt idx="5">
                  <c:v>2.25</c:v>
                </c:pt>
              </c:strCache>
            </c:strRef>
          </c:cat>
          <c:val>
            <c:numRef>
              <c:f>'2a SNR'!$M$4:$M$11</c:f>
              <c:numCache>
                <c:formatCode>General</c:formatCode>
                <c:ptCount val="6"/>
                <c:pt idx="0">
                  <c:v>978</c:v>
                </c:pt>
                <c:pt idx="1">
                  <c:v>399</c:v>
                </c:pt>
                <c:pt idx="2">
                  <c:v>664</c:v>
                </c:pt>
                <c:pt idx="3">
                  <c:v>929</c:v>
                </c:pt>
                <c:pt idx="4">
                  <c:v>355</c:v>
                </c:pt>
                <c:pt idx="5">
                  <c:v>1016</c:v>
                </c:pt>
              </c:numCache>
            </c:numRef>
          </c:val>
          <c:extLst xmlns:c15="http://schemas.microsoft.com/office/drawing/2012/chart">
            <c:ext xmlns:c16="http://schemas.microsoft.com/office/drawing/2014/chart" uri="{C3380CC4-5D6E-409C-BE32-E72D297353CC}">
              <c16:uniqueId val="{00000003-63B6-4256-8F5D-3D963C4A25F9}"/>
            </c:ext>
          </c:extLst>
        </c:ser>
        <c:ser>
          <c:idx val="15"/>
          <c:order val="15"/>
          <c:tx>
            <c:strRef>
              <c:f>'2a SNR'!$Q$3</c:f>
              <c:strCache>
                <c:ptCount val="1"/>
                <c:pt idx="0">
                  <c:v>G19 Prov</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'2a SNR'!$B$4:$B$11</c:f>
              <c:strCache>
                <c:ptCount val="6"/>
                <c:pt idx="0">
                  <c:v>0.47</c:v>
                </c:pt>
                <c:pt idx="1">
                  <c:v>0.64</c:v>
                </c:pt>
                <c:pt idx="2">
                  <c:v>0.86</c:v>
                </c:pt>
                <c:pt idx="3">
                  <c:v>1.38</c:v>
                </c:pt>
                <c:pt idx="4">
                  <c:v>1.61</c:v>
                </c:pt>
                <c:pt idx="5">
                  <c:v>2.25</c:v>
                </c:pt>
              </c:strCache>
            </c:strRef>
          </c:cat>
          <c:val>
            <c:numRef>
              <c:f>'2a SNR'!$Q$4:$Q$11</c:f>
              <c:numCache>
                <c:formatCode>General</c:formatCode>
                <c:ptCount val="6"/>
                <c:pt idx="0">
                  <c:v>1020</c:v>
                </c:pt>
                <c:pt idx="1">
                  <c:v>366</c:v>
                </c:pt>
                <c:pt idx="2">
                  <c:v>680</c:v>
                </c:pt>
                <c:pt idx="3">
                  <c:v>694</c:v>
                </c:pt>
                <c:pt idx="4">
                  <c:v>361</c:v>
                </c:pt>
                <c:pt idx="5">
                  <c:v>833</c:v>
                </c:pt>
              </c:numCache>
            </c:numRef>
          </c:val>
          <c:extLst>
            <c:ext xmlns:c16="http://schemas.microsoft.com/office/drawing/2014/chart" uri="{C3380CC4-5D6E-409C-BE32-E72D297353CC}">
              <c16:uniqueId val="{00000004-63B6-4256-8F5D-3D963C4A25F9}"/>
            </c:ext>
          </c:extLst>
        </c:ser>
        <c:dLbls>
          <c:dLblPos val="outEnd"/>
          <c:showLegendKey val="0"/>
          <c:showVal val="1"/>
          <c:showCatName val="0"/>
          <c:showSerName val="0"/>
          <c:showPercent val="0"/>
          <c:showBubbleSize val="0"/>
        </c:dLbls>
        <c:gapWidth val="219"/>
        <c:overlap val="-27"/>
        <c:axId val="316311327"/>
        <c:axId val="314541519"/>
        <c:extLst>
          <c:ext xmlns:c15="http://schemas.microsoft.com/office/drawing/2012/chart" uri="{02D57815-91ED-43cb-92C2-25804820EDAC}">
            <c15:filteredBarSeries>
              <c15:ser>
                <c:idx val="0"/>
                <c:order val="0"/>
                <c:tx>
                  <c:strRef>
                    <c:extLst>
                      <c:ext uri="{02D57815-91ED-43cb-92C2-25804820EDAC}">
                        <c15:formulaRef>
                          <c15:sqref>'2a SNR'!$B$3</c15:sqref>
                        </c15:formulaRef>
                      </c:ext>
                    </c:extLst>
                    <c:strCache>
                      <c:ptCount val="1"/>
                      <c:pt idx="0">
                        <c:v>Band (µm)</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'2a SNR'!$B$4:$B$11</c15:sqref>
                        </c15:formulaRef>
                      </c:ext>
                    </c:extLst>
                    <c:strCache>
                      <c:ptCount val="6"/>
                      <c:pt idx="0">
                        <c:v>0.47</c:v>
                      </c:pt>
                      <c:pt idx="1">
                        <c:v>0.64</c:v>
                      </c:pt>
                      <c:pt idx="2">
                        <c:v>0.86</c:v>
                      </c:pt>
                      <c:pt idx="3">
                        <c:v>1.38</c:v>
                      </c:pt>
                      <c:pt idx="4">
                        <c:v>1.61</c:v>
                      </c:pt>
                      <c:pt idx="5">
                        <c:v>2.25</c:v>
                      </c:pt>
                    </c:strCache>
                  </c:strRef>
                </c:cat>
                <c:val>
                  <c:numRef>
                    <c:extLst>
                      <c:ext uri="{02D57815-91ED-43cb-92C2-25804820EDAC}">
                        <c15:formulaRef>
                          <c15:sqref>'2a SNR'!$B$4:$B$11</c15:sqref>
                        </c15:formulaRef>
                      </c:ext>
                    </c:extLst>
                    <c:numCache>
                      <c:formatCode>General</c:formatCode>
                      <c:ptCount val="6"/>
                      <c:pt idx="0">
                        <c:v>0.47</c:v>
                      </c:pt>
                      <c:pt idx="1">
                        <c:v>0.64</c:v>
                      </c:pt>
                      <c:pt idx="2">
                        <c:v>0.86</c:v>
                      </c:pt>
                      <c:pt idx="3">
                        <c:v>1.38</c:v>
                      </c:pt>
                      <c:pt idx="4">
                        <c:v>1.61</c:v>
                      </c:pt>
                      <c:pt idx="5">
                        <c:v>2.25</c:v>
                      </c:pt>
                    </c:numCache>
                  </c:numRef>
                </c:val>
                <c:extLst>
                  <c:ext xmlns:c16="http://schemas.microsoft.com/office/drawing/2014/chart" uri="{C3380CC4-5D6E-409C-BE32-E72D297353CC}">
                    <c16:uniqueId val="{00000005-63B6-4256-8F5D-3D963C4A25F9}"/>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'2a SNR'!$D$3</c15:sqref>
                        </c15:formulaRef>
                      </c:ext>
                    </c:extLst>
                    <c:strCache>
                      <c:ptCount val="1"/>
                      <c:pt idx="0">
                        <c:v>Baseline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'2a SNR'!$B$4:$B$11</c15:sqref>
                        </c15:formulaRef>
                      </c:ext>
                    </c:extLst>
                    <c:strCache>
                      <c:ptCount val="6"/>
                      <c:pt idx="0">
                        <c:v>0.47</c:v>
                      </c:pt>
                      <c:pt idx="1">
                        <c:v>0.64</c:v>
                      </c:pt>
                      <c:pt idx="2">
                        <c:v>0.86</c:v>
                      </c:pt>
                      <c:pt idx="3">
                        <c:v>1.38</c:v>
                      </c:pt>
                      <c:pt idx="4">
                        <c:v>1.61</c:v>
                      </c:pt>
                      <c:pt idx="5">
                        <c:v>2.25</c:v>
                      </c:pt>
                    </c:strCache>
                  </c:strRef>
                </c:cat>
                <c:val>
                  <c:numRef>
                    <c:extLst xmlns:c15="http://schemas.microsoft.com/office/drawing/2012/chart">
                      <c:ext xmlns:c15="http://schemas.microsoft.com/office/drawing/2012/chart" uri="{02D57815-91ED-43cb-92C2-25804820EDAC}">
                        <c15:formulaRef>
                          <c15:sqref>'2a SNR'!$D$4:$D$11</c15:sqref>
                        </c15:formulaRef>
                      </c:ext>
                    </c:extLst>
                    <c:numCache>
                      <c:formatCode>General</c:formatCode>
                      <c:ptCount val="6"/>
                      <c:pt idx="0">
                        <c:v>349</c:v>
                      </c:pt>
                      <c:pt idx="1">
                        <c:v>247</c:v>
                      </c:pt>
                      <c:pt idx="2">
                        <c:v>470</c:v>
                      </c:pt>
                      <c:pt idx="3">
                        <c:v>937</c:v>
                      </c:pt>
                      <c:pt idx="4">
                        <c:v>564</c:v>
                      </c:pt>
                      <c:pt idx="5">
                        <c:v>1008</c:v>
                      </c:pt>
                    </c:numCache>
                  </c:numRef>
                </c:val>
                <c:extLst xmlns:c15="http://schemas.microsoft.com/office/drawing/2012/chart">
                  <c:ext xmlns:c16="http://schemas.microsoft.com/office/drawing/2014/chart" uri="{C3380CC4-5D6E-409C-BE32-E72D297353CC}">
                    <c16:uniqueId val="{00000006-63B6-4256-8F5D-3D963C4A25F9}"/>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'2a SNR'!$F$3</c15:sqref>
                        </c15:formulaRef>
                      </c:ext>
                    </c:extLst>
                    <c:strCache>
                      <c:ptCount val="1"/>
                      <c:pt idx="0">
                        <c:v>G16 Prov Mean</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'2a SNR'!$B$4:$B$11</c15:sqref>
                        </c15:formulaRef>
                      </c:ext>
                    </c:extLst>
                    <c:strCache>
                      <c:ptCount val="6"/>
                      <c:pt idx="0">
                        <c:v>0.47</c:v>
                      </c:pt>
                      <c:pt idx="1">
                        <c:v>0.64</c:v>
                      </c:pt>
                      <c:pt idx="2">
                        <c:v>0.86</c:v>
                      </c:pt>
                      <c:pt idx="3">
                        <c:v>1.38</c:v>
                      </c:pt>
                      <c:pt idx="4">
                        <c:v>1.61</c:v>
                      </c:pt>
                      <c:pt idx="5">
                        <c:v>2.25</c:v>
                      </c:pt>
                    </c:strCache>
                  </c:strRef>
                </c:cat>
                <c:val>
                  <c:numRef>
                    <c:extLst xmlns:c15="http://schemas.microsoft.com/office/drawing/2012/chart">
                      <c:ext xmlns:c15="http://schemas.microsoft.com/office/drawing/2012/chart" uri="{02D57815-91ED-43cb-92C2-25804820EDAC}">
                        <c15:formulaRef>
                          <c15:sqref>'2a SNR'!$F$4:$F$11</c15:sqref>
                        </c15:formulaRef>
                      </c:ext>
                    </c:extLst>
                    <c:numCache>
                      <c:formatCode>General</c:formatCode>
                      <c:ptCount val="6"/>
                      <c:pt idx="0">
                        <c:v>1141</c:v>
                      </c:pt>
                      <c:pt idx="1">
                        <c:v>427</c:v>
                      </c:pt>
                      <c:pt idx="2">
                        <c:v>767</c:v>
                      </c:pt>
                      <c:pt idx="3">
                        <c:v>1057</c:v>
                      </c:pt>
                      <c:pt idx="4">
                        <c:v>607</c:v>
                      </c:pt>
                      <c:pt idx="5">
                        <c:v>1050</c:v>
                      </c:pt>
                    </c:numCache>
                  </c:numRef>
                </c:val>
                <c:extLst xmlns:c15="http://schemas.microsoft.com/office/drawing/2012/chart">
                  <c:ext xmlns:c16="http://schemas.microsoft.com/office/drawing/2014/chart" uri="{C3380CC4-5D6E-409C-BE32-E72D297353CC}">
                    <c16:uniqueId val="{00000007-63B6-4256-8F5D-3D963C4A25F9}"/>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'2a SNR'!$G$3</c15:sqref>
                        </c15:formulaRef>
                      </c:ext>
                    </c:extLst>
                    <c:strCache>
                      <c:ptCount val="1"/>
                      <c:pt idx="0">
                        <c:v>G16 Full</c:v>
                      </c:pt>
                    </c:strCache>
                  </c:strRef>
                </c:tx>
                <c:spPr>
                  <a:solidFill>
                    <a:srgbClr val="33CC3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'2a SNR'!$B$4:$B$11</c15:sqref>
                        </c15:formulaRef>
                      </c:ext>
                    </c:extLst>
                    <c:strCache>
                      <c:ptCount val="6"/>
                      <c:pt idx="0">
                        <c:v>0.47</c:v>
                      </c:pt>
                      <c:pt idx="1">
                        <c:v>0.64</c:v>
                      </c:pt>
                      <c:pt idx="2">
                        <c:v>0.86</c:v>
                      </c:pt>
                      <c:pt idx="3">
                        <c:v>1.38</c:v>
                      </c:pt>
                      <c:pt idx="4">
                        <c:v>1.61</c:v>
                      </c:pt>
                      <c:pt idx="5">
                        <c:v>2.25</c:v>
                      </c:pt>
                    </c:strCache>
                  </c:strRef>
                </c:cat>
                <c:val>
                  <c:numRef>
                    <c:extLst xmlns:c15="http://schemas.microsoft.com/office/drawing/2012/chart">
                      <c:ext xmlns:c15="http://schemas.microsoft.com/office/drawing/2012/chart" uri="{02D57815-91ED-43cb-92C2-25804820EDAC}">
                        <c15:formulaRef>
                          <c15:sqref>'2a SNR'!$G$4:$G$11</c15:sqref>
                        </c15:formulaRef>
                      </c:ext>
                    </c:extLst>
                    <c:numCache>
                      <c:formatCode>General</c:formatCode>
                      <c:ptCount val="6"/>
                      <c:pt idx="0">
                        <c:v>532</c:v>
                      </c:pt>
                      <c:pt idx="1">
                        <c:v>266</c:v>
                      </c:pt>
                      <c:pt idx="2">
                        <c:v>503</c:v>
                      </c:pt>
                      <c:pt idx="3">
                        <c:v>870</c:v>
                      </c:pt>
                      <c:pt idx="4">
                        <c:v>352</c:v>
                      </c:pt>
                      <c:pt idx="5">
                        <c:v>728</c:v>
                      </c:pt>
                    </c:numCache>
                  </c:numRef>
                </c:val>
                <c:extLst xmlns:c15="http://schemas.microsoft.com/office/drawing/2012/chart">
                  <c:ext xmlns:c16="http://schemas.microsoft.com/office/drawing/2014/chart" uri="{C3380CC4-5D6E-409C-BE32-E72D297353CC}">
                    <c16:uniqueId val="{00000008-63B6-4256-8F5D-3D963C4A25F9}"/>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'2a SNR'!$H$3</c15:sqref>
                        </c15:formulaRef>
                      </c:ext>
                    </c:extLst>
                    <c:strCache>
                      <c:ptCount val="1"/>
                      <c:pt idx="0">
                        <c:v>G16 Full Mean</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'2a SNR'!$B$4:$B$11</c15:sqref>
                        </c15:formulaRef>
                      </c:ext>
                    </c:extLst>
                    <c:strCache>
                      <c:ptCount val="6"/>
                      <c:pt idx="0">
                        <c:v>0.47</c:v>
                      </c:pt>
                      <c:pt idx="1">
                        <c:v>0.64</c:v>
                      </c:pt>
                      <c:pt idx="2">
                        <c:v>0.86</c:v>
                      </c:pt>
                      <c:pt idx="3">
                        <c:v>1.38</c:v>
                      </c:pt>
                      <c:pt idx="4">
                        <c:v>1.61</c:v>
                      </c:pt>
                      <c:pt idx="5">
                        <c:v>2.25</c:v>
                      </c:pt>
                    </c:strCache>
                  </c:strRef>
                </c:cat>
                <c:val>
                  <c:numRef>
                    <c:extLst xmlns:c15="http://schemas.microsoft.com/office/drawing/2012/chart">
                      <c:ext xmlns:c15="http://schemas.microsoft.com/office/drawing/2012/chart" uri="{02D57815-91ED-43cb-92C2-25804820EDAC}">
                        <c15:formulaRef>
                          <c15:sqref>'2a SNR'!$H$4:$H$11</c15:sqref>
                        </c15:formulaRef>
                      </c:ext>
                    </c:extLst>
                    <c:numCache>
                      <c:formatCode>General</c:formatCode>
                      <c:ptCount val="6"/>
                      <c:pt idx="0">
                        <c:v>1144</c:v>
                      </c:pt>
                      <c:pt idx="1">
                        <c:v>430</c:v>
                      </c:pt>
                      <c:pt idx="2">
                        <c:v>770</c:v>
                      </c:pt>
                      <c:pt idx="3">
                        <c:v>1058</c:v>
                      </c:pt>
                      <c:pt idx="4">
                        <c:v>610</c:v>
                      </c:pt>
                      <c:pt idx="5">
                        <c:v>1056</c:v>
                      </c:pt>
                    </c:numCache>
                  </c:numRef>
                </c:val>
                <c:extLst xmlns:c15="http://schemas.microsoft.com/office/drawing/2012/chart">
                  <c:ext xmlns:c16="http://schemas.microsoft.com/office/drawing/2014/chart" uri="{C3380CC4-5D6E-409C-BE32-E72D297353CC}">
                    <c16:uniqueId val="{00000009-63B6-4256-8F5D-3D963C4A25F9}"/>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'2a SNR'!$J$3</c15:sqref>
                        </c15:formulaRef>
                      </c:ext>
                    </c:extLst>
                    <c:strCache>
                      <c:ptCount val="1"/>
                      <c:pt idx="0">
                        <c:v>G17 Prov Mean</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'2a SNR'!$B$4:$B$11</c15:sqref>
                        </c15:formulaRef>
                      </c:ext>
                    </c:extLst>
                    <c:strCache>
                      <c:ptCount val="6"/>
                      <c:pt idx="0">
                        <c:v>0.47</c:v>
                      </c:pt>
                      <c:pt idx="1">
                        <c:v>0.64</c:v>
                      </c:pt>
                      <c:pt idx="2">
                        <c:v>0.86</c:v>
                      </c:pt>
                      <c:pt idx="3">
                        <c:v>1.38</c:v>
                      </c:pt>
                      <c:pt idx="4">
                        <c:v>1.61</c:v>
                      </c:pt>
                      <c:pt idx="5">
                        <c:v>2.25</c:v>
                      </c:pt>
                    </c:strCache>
                  </c:strRef>
                </c:cat>
                <c:val>
                  <c:numRef>
                    <c:extLst xmlns:c15="http://schemas.microsoft.com/office/drawing/2012/chart">
                      <c:ext xmlns:c15="http://schemas.microsoft.com/office/drawing/2012/chart" uri="{02D57815-91ED-43cb-92C2-25804820EDAC}">
                        <c15:formulaRef>
                          <c15:sqref>'2a SNR'!$J$4:$J$11</c15:sqref>
                        </c15:formulaRef>
                      </c:ext>
                    </c:extLst>
                    <c:numCache>
                      <c:formatCode>General</c:formatCode>
                      <c:ptCount val="6"/>
                      <c:pt idx="0">
                        <c:v>1164</c:v>
                      </c:pt>
                      <c:pt idx="1">
                        <c:v>473</c:v>
                      </c:pt>
                      <c:pt idx="2">
                        <c:v>774</c:v>
                      </c:pt>
                      <c:pt idx="3">
                        <c:v>1082</c:v>
                      </c:pt>
                      <c:pt idx="4">
                        <c:v>619</c:v>
                      </c:pt>
                      <c:pt idx="5">
                        <c:v>1088</c:v>
                      </c:pt>
                    </c:numCache>
                  </c:numRef>
                </c:val>
                <c:extLst xmlns:c15="http://schemas.microsoft.com/office/drawing/2012/chart">
                  <c:ext xmlns:c16="http://schemas.microsoft.com/office/drawing/2014/chart" uri="{C3380CC4-5D6E-409C-BE32-E72D297353CC}">
                    <c16:uniqueId val="{0000000A-63B6-4256-8F5D-3D963C4A25F9}"/>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'2a SNR'!$K$3</c15:sqref>
                        </c15:formulaRef>
                      </c:ext>
                    </c:extLst>
                    <c:strCache>
                      <c:ptCount val="1"/>
                      <c:pt idx="0">
                        <c:v>G17 Full</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'2a SNR'!$B$4:$B$11</c15:sqref>
                        </c15:formulaRef>
                      </c:ext>
                    </c:extLst>
                    <c:strCache>
                      <c:ptCount val="6"/>
                      <c:pt idx="0">
                        <c:v>0.47</c:v>
                      </c:pt>
                      <c:pt idx="1">
                        <c:v>0.64</c:v>
                      </c:pt>
                      <c:pt idx="2">
                        <c:v>0.86</c:v>
                      </c:pt>
                      <c:pt idx="3">
                        <c:v>1.38</c:v>
                      </c:pt>
                      <c:pt idx="4">
                        <c:v>1.61</c:v>
                      </c:pt>
                      <c:pt idx="5">
                        <c:v>2.25</c:v>
                      </c:pt>
                    </c:strCache>
                  </c:strRef>
                </c:cat>
                <c:val>
                  <c:numRef>
                    <c:extLst xmlns:c15="http://schemas.microsoft.com/office/drawing/2012/chart">
                      <c:ext xmlns:c15="http://schemas.microsoft.com/office/drawing/2012/chart" uri="{02D57815-91ED-43cb-92C2-25804820EDAC}">
                        <c15:formulaRef>
                          <c15:sqref>'2a SNR'!$K$4:$K$11</c15:sqref>
                        </c15:formulaRef>
                      </c:ext>
                    </c:extLst>
                    <c:numCache>
                      <c:formatCode>General</c:formatCode>
                      <c:ptCount val="6"/>
                      <c:pt idx="0">
                        <c:v>1004</c:v>
                      </c:pt>
                      <c:pt idx="1">
                        <c:v>324</c:v>
                      </c:pt>
                      <c:pt idx="2">
                        <c:v>632</c:v>
                      </c:pt>
                      <c:pt idx="3">
                        <c:v>725</c:v>
                      </c:pt>
                      <c:pt idx="4">
                        <c:v>248</c:v>
                      </c:pt>
                      <c:pt idx="5">
                        <c:v>933</c:v>
                      </c:pt>
                    </c:numCache>
                  </c:numRef>
                </c:val>
                <c:extLst xmlns:c15="http://schemas.microsoft.com/office/drawing/2012/chart">
                  <c:ext xmlns:c16="http://schemas.microsoft.com/office/drawing/2014/chart" uri="{C3380CC4-5D6E-409C-BE32-E72D297353CC}">
                    <c16:uniqueId val="{0000000B-63B6-4256-8F5D-3D963C4A25F9}"/>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'2a SNR'!$L$3</c15:sqref>
                        </c15:formulaRef>
                      </c:ext>
                    </c:extLst>
                    <c:strCache>
                      <c:ptCount val="1"/>
                      <c:pt idx="0">
                        <c:v>G17 Full Mean</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'2a SNR'!$B$4:$B$11</c15:sqref>
                        </c15:formulaRef>
                      </c:ext>
                    </c:extLst>
                    <c:strCache>
                      <c:ptCount val="6"/>
                      <c:pt idx="0">
                        <c:v>0.47</c:v>
                      </c:pt>
                      <c:pt idx="1">
                        <c:v>0.64</c:v>
                      </c:pt>
                      <c:pt idx="2">
                        <c:v>0.86</c:v>
                      </c:pt>
                      <c:pt idx="3">
                        <c:v>1.38</c:v>
                      </c:pt>
                      <c:pt idx="4">
                        <c:v>1.61</c:v>
                      </c:pt>
                      <c:pt idx="5">
                        <c:v>2.25</c:v>
                      </c:pt>
                    </c:strCache>
                  </c:strRef>
                </c:cat>
                <c:val>
                  <c:numRef>
                    <c:extLst xmlns:c15="http://schemas.microsoft.com/office/drawing/2012/chart">
                      <c:ext xmlns:c15="http://schemas.microsoft.com/office/drawing/2012/chart" uri="{02D57815-91ED-43cb-92C2-25804820EDAC}">
                        <c15:formulaRef>
                          <c15:sqref>'2a SNR'!$L$4:$L$11</c15:sqref>
                        </c15:formulaRef>
                      </c:ext>
                    </c:extLst>
                    <c:numCache>
                      <c:formatCode>General</c:formatCode>
                      <c:ptCount val="6"/>
                      <c:pt idx="0">
                        <c:v>1135</c:v>
                      </c:pt>
                      <c:pt idx="1">
                        <c:v>411</c:v>
                      </c:pt>
                      <c:pt idx="2">
                        <c:v>751</c:v>
                      </c:pt>
                      <c:pt idx="3">
                        <c:v>1019</c:v>
                      </c:pt>
                      <c:pt idx="4">
                        <c:v>605</c:v>
                      </c:pt>
                      <c:pt idx="5">
                        <c:v>1043</c:v>
                      </c:pt>
                    </c:numCache>
                  </c:numRef>
                </c:val>
                <c:extLst xmlns:c15="http://schemas.microsoft.com/office/drawing/2012/chart">
                  <c:ext xmlns:c16="http://schemas.microsoft.com/office/drawing/2014/chart" uri="{C3380CC4-5D6E-409C-BE32-E72D297353CC}">
                    <c16:uniqueId val="{0000000C-63B6-4256-8F5D-3D963C4A25F9}"/>
                  </c:ext>
                </c:extLst>
              </c15:ser>
            </c15:filteredBarSeries>
            <c15:filteredBarSeries>
              <c15:ser>
                <c:idx val="12"/>
                <c:order val="12"/>
                <c:tx>
                  <c:strRef>
                    <c:extLst xmlns:c15="http://schemas.microsoft.com/office/drawing/2012/chart">
                      <c:ext xmlns:c15="http://schemas.microsoft.com/office/drawing/2012/chart" uri="{02D57815-91ED-43cb-92C2-25804820EDAC}">
                        <c15:formulaRef>
                          <c15:sqref>'2a SNR'!$N$3</c15:sqref>
                        </c15:formulaRef>
                      </c:ext>
                    </c:extLst>
                    <c:strCache>
                      <c:ptCount val="1"/>
                      <c:pt idx="0">
                        <c:v>G18 Prov Mean</c:v>
                      </c:pt>
                    </c:strCache>
                  </c:strRef>
                </c:tx>
                <c:spPr>
                  <a:solidFill>
                    <a:schemeClr val="accent1">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'2a SNR'!$B$4:$B$11</c15:sqref>
                        </c15:formulaRef>
                      </c:ext>
                    </c:extLst>
                    <c:strCache>
                      <c:ptCount val="6"/>
                      <c:pt idx="0">
                        <c:v>0.47</c:v>
                      </c:pt>
                      <c:pt idx="1">
                        <c:v>0.64</c:v>
                      </c:pt>
                      <c:pt idx="2">
                        <c:v>0.86</c:v>
                      </c:pt>
                      <c:pt idx="3">
                        <c:v>1.38</c:v>
                      </c:pt>
                      <c:pt idx="4">
                        <c:v>1.61</c:v>
                      </c:pt>
                      <c:pt idx="5">
                        <c:v>2.25</c:v>
                      </c:pt>
                    </c:strCache>
                  </c:strRef>
                </c:cat>
                <c:val>
                  <c:numRef>
                    <c:extLst xmlns:c15="http://schemas.microsoft.com/office/drawing/2012/chart">
                      <c:ext xmlns:c15="http://schemas.microsoft.com/office/drawing/2012/chart" uri="{02D57815-91ED-43cb-92C2-25804820EDAC}">
                        <c15:formulaRef>
                          <c15:sqref>'2a SNR'!$N$4:$N$11</c15:sqref>
                        </c15:formulaRef>
                      </c:ext>
                    </c:extLst>
                    <c:numCache>
                      <c:formatCode>General</c:formatCode>
                      <c:ptCount val="6"/>
                      <c:pt idx="0">
                        <c:v>1121</c:v>
                      </c:pt>
                      <c:pt idx="1">
                        <c:v>467</c:v>
                      </c:pt>
                      <c:pt idx="2">
                        <c:v>771</c:v>
                      </c:pt>
                      <c:pt idx="3">
                        <c:v>1038</c:v>
                      </c:pt>
                      <c:pt idx="4">
                        <c:v>610</c:v>
                      </c:pt>
                      <c:pt idx="5">
                        <c:v>1151</c:v>
                      </c:pt>
                    </c:numCache>
                  </c:numRef>
                </c:val>
                <c:extLst xmlns:c15="http://schemas.microsoft.com/office/drawing/2012/chart">
                  <c:ext xmlns:c16="http://schemas.microsoft.com/office/drawing/2014/chart" uri="{C3380CC4-5D6E-409C-BE32-E72D297353CC}">
                    <c16:uniqueId val="{0000000D-63B6-4256-8F5D-3D963C4A25F9}"/>
                  </c:ext>
                </c:extLst>
              </c15:ser>
            </c15:filteredBarSeries>
            <c15:filteredBarSeries>
              <c15:ser>
                <c:idx val="13"/>
                <c:order val="13"/>
                <c:tx>
                  <c:strRef>
                    <c:extLst xmlns:c15="http://schemas.microsoft.com/office/drawing/2012/chart">
                      <c:ext xmlns:c15="http://schemas.microsoft.com/office/drawing/2012/chart" uri="{02D57815-91ED-43cb-92C2-25804820EDAC}">
                        <c15:formulaRef>
                          <c15:sqref>'2a SNR'!$O$3</c15:sqref>
                        </c15:formulaRef>
                      </c:ext>
                    </c:extLst>
                    <c:strCache>
                      <c:ptCount val="1"/>
                      <c:pt idx="0">
                        <c:v>G18 Full</c:v>
                      </c:pt>
                    </c:strCache>
                  </c:strRef>
                </c:tx>
                <c:spPr>
                  <a:solidFill>
                    <a:schemeClr val="accent2">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'2a SNR'!$B$4:$B$11</c15:sqref>
                        </c15:formulaRef>
                      </c:ext>
                    </c:extLst>
                    <c:strCache>
                      <c:ptCount val="6"/>
                      <c:pt idx="0">
                        <c:v>0.47</c:v>
                      </c:pt>
                      <c:pt idx="1">
                        <c:v>0.64</c:v>
                      </c:pt>
                      <c:pt idx="2">
                        <c:v>0.86</c:v>
                      </c:pt>
                      <c:pt idx="3">
                        <c:v>1.38</c:v>
                      </c:pt>
                      <c:pt idx="4">
                        <c:v>1.61</c:v>
                      </c:pt>
                      <c:pt idx="5">
                        <c:v>2.25</c:v>
                      </c:pt>
                    </c:strCache>
                  </c:strRef>
                </c:cat>
                <c:val>
                  <c:numRef>
                    <c:extLst xmlns:c15="http://schemas.microsoft.com/office/drawing/2012/chart">
                      <c:ext xmlns:c15="http://schemas.microsoft.com/office/drawing/2012/chart" uri="{02D57815-91ED-43cb-92C2-25804820EDAC}">
                        <c15:formulaRef>
                          <c15:sqref>'2a SNR'!$O$4:$O$11</c15:sqref>
                        </c15:formulaRef>
                      </c:ext>
                    </c:extLst>
                    <c:numCache>
                      <c:formatCode>General</c:formatCode>
                      <c:ptCount val="6"/>
                      <c:pt idx="0">
                        <c:v>984</c:v>
                      </c:pt>
                      <c:pt idx="1">
                        <c:v>373</c:v>
                      </c:pt>
                      <c:pt idx="2">
                        <c:v>682</c:v>
                      </c:pt>
                      <c:pt idx="3">
                        <c:v>922</c:v>
                      </c:pt>
                      <c:pt idx="4">
                        <c:v>368</c:v>
                      </c:pt>
                      <c:pt idx="5">
                        <c:v>1013</c:v>
                      </c:pt>
                    </c:numCache>
                  </c:numRef>
                </c:val>
                <c:extLst xmlns:c15="http://schemas.microsoft.com/office/drawing/2012/chart">
                  <c:ext xmlns:c16="http://schemas.microsoft.com/office/drawing/2014/chart" uri="{C3380CC4-5D6E-409C-BE32-E72D297353CC}">
                    <c16:uniqueId val="{0000000E-63B6-4256-8F5D-3D963C4A25F9}"/>
                  </c:ext>
                </c:extLst>
              </c15:ser>
            </c15:filteredBarSeries>
            <c15:filteredBarSeries>
              <c15:ser>
                <c:idx val="14"/>
                <c:order val="14"/>
                <c:tx>
                  <c:strRef>
                    <c:extLst xmlns:c15="http://schemas.microsoft.com/office/drawing/2012/chart">
                      <c:ext xmlns:c15="http://schemas.microsoft.com/office/drawing/2012/chart" uri="{02D57815-91ED-43cb-92C2-25804820EDAC}">
                        <c15:formulaRef>
                          <c15:sqref>'2a SNR'!$P$3</c15:sqref>
                        </c15:formulaRef>
                      </c:ext>
                    </c:extLst>
                    <c:strCache>
                      <c:ptCount val="1"/>
                      <c:pt idx="0">
                        <c:v>G18 Full Mean</c:v>
                      </c:pt>
                    </c:strCache>
                  </c:strRef>
                </c:tx>
                <c:spPr>
                  <a:solidFill>
                    <a:schemeClr val="accent3">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'2a SNR'!$B$4:$B$11</c15:sqref>
                        </c15:formulaRef>
                      </c:ext>
                    </c:extLst>
                    <c:strCache>
                      <c:ptCount val="6"/>
                      <c:pt idx="0">
                        <c:v>0.47</c:v>
                      </c:pt>
                      <c:pt idx="1">
                        <c:v>0.64</c:v>
                      </c:pt>
                      <c:pt idx="2">
                        <c:v>0.86</c:v>
                      </c:pt>
                      <c:pt idx="3">
                        <c:v>1.38</c:v>
                      </c:pt>
                      <c:pt idx="4">
                        <c:v>1.61</c:v>
                      </c:pt>
                      <c:pt idx="5">
                        <c:v>2.25</c:v>
                      </c:pt>
                    </c:strCache>
                  </c:strRef>
                </c:cat>
                <c:val>
                  <c:numRef>
                    <c:extLst xmlns:c15="http://schemas.microsoft.com/office/drawing/2012/chart">
                      <c:ext xmlns:c15="http://schemas.microsoft.com/office/drawing/2012/chart" uri="{02D57815-91ED-43cb-92C2-25804820EDAC}">
                        <c15:formulaRef>
                          <c15:sqref>'2a SNR'!$P$4:$P$11</c15:sqref>
                        </c15:formulaRef>
                      </c:ext>
                    </c:extLst>
                    <c:numCache>
                      <c:formatCode>General</c:formatCode>
                      <c:ptCount val="6"/>
                      <c:pt idx="0">
                        <c:v>1117</c:v>
                      </c:pt>
                      <c:pt idx="1">
                        <c:v>462</c:v>
                      </c:pt>
                      <c:pt idx="2">
                        <c:v>774</c:v>
                      </c:pt>
                      <c:pt idx="3">
                        <c:v>1051</c:v>
                      </c:pt>
                      <c:pt idx="4">
                        <c:v>611</c:v>
                      </c:pt>
                      <c:pt idx="5">
                        <c:v>1146</c:v>
                      </c:pt>
                    </c:numCache>
                  </c:numRef>
                </c:val>
                <c:extLst xmlns:c15="http://schemas.microsoft.com/office/drawing/2012/chart">
                  <c:ext xmlns:c16="http://schemas.microsoft.com/office/drawing/2014/chart" uri="{C3380CC4-5D6E-409C-BE32-E72D297353CC}">
                    <c16:uniqueId val="{0000000F-63B6-4256-8F5D-3D963C4A25F9}"/>
                  </c:ext>
                </c:extLst>
              </c15:ser>
            </c15:filteredBarSeries>
            <c15:filteredBarSeries>
              <c15:ser>
                <c:idx val="16"/>
                <c:order val="16"/>
                <c:tx>
                  <c:strRef>
                    <c:extLst xmlns:c15="http://schemas.microsoft.com/office/drawing/2012/chart">
                      <c:ext xmlns:c15="http://schemas.microsoft.com/office/drawing/2012/chart" uri="{02D57815-91ED-43cb-92C2-25804820EDAC}">
                        <c15:formulaRef>
                          <c15:sqref>'2a SNR'!$R$3</c15:sqref>
                        </c15:formulaRef>
                      </c:ext>
                    </c:extLst>
                    <c:strCache>
                      <c:ptCount val="1"/>
                      <c:pt idx="0">
                        <c:v>G19 Prov Mean</c:v>
                      </c:pt>
                    </c:strCache>
                  </c:strRef>
                </c:tx>
                <c:spPr>
                  <a:solidFill>
                    <a:schemeClr val="accent5">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'2a SNR'!$B$4:$B$11</c15:sqref>
                        </c15:formulaRef>
                      </c:ext>
                    </c:extLst>
                    <c:strCache>
                      <c:ptCount val="6"/>
                      <c:pt idx="0">
                        <c:v>0.47</c:v>
                      </c:pt>
                      <c:pt idx="1">
                        <c:v>0.64</c:v>
                      </c:pt>
                      <c:pt idx="2">
                        <c:v>0.86</c:v>
                      </c:pt>
                      <c:pt idx="3">
                        <c:v>1.38</c:v>
                      </c:pt>
                      <c:pt idx="4">
                        <c:v>1.61</c:v>
                      </c:pt>
                      <c:pt idx="5">
                        <c:v>2.25</c:v>
                      </c:pt>
                    </c:strCache>
                  </c:strRef>
                </c:cat>
                <c:val>
                  <c:numRef>
                    <c:extLst xmlns:c15="http://schemas.microsoft.com/office/drawing/2012/chart">
                      <c:ext xmlns:c15="http://schemas.microsoft.com/office/drawing/2012/chart" uri="{02D57815-91ED-43cb-92C2-25804820EDAC}">
                        <c15:formulaRef>
                          <c15:sqref>'2a SNR'!$R$4:$R$11</c15:sqref>
                        </c15:formulaRef>
                      </c:ext>
                    </c:extLst>
                    <c:numCache>
                      <c:formatCode>General</c:formatCode>
                      <c:ptCount val="6"/>
                      <c:pt idx="0">
                        <c:v>1204</c:v>
                      </c:pt>
                      <c:pt idx="1">
                        <c:v>470</c:v>
                      </c:pt>
                      <c:pt idx="2">
                        <c:v>838</c:v>
                      </c:pt>
                      <c:pt idx="3">
                        <c:v>1125</c:v>
                      </c:pt>
                      <c:pt idx="4">
                        <c:v>657</c:v>
                      </c:pt>
                      <c:pt idx="5">
                        <c:v>1215</c:v>
                      </c:pt>
                    </c:numCache>
                  </c:numRef>
                </c:val>
                <c:extLst xmlns:c15="http://schemas.microsoft.com/office/drawing/2012/chart">
                  <c:ext xmlns:c16="http://schemas.microsoft.com/office/drawing/2014/chart" uri="{C3380CC4-5D6E-409C-BE32-E72D297353CC}">
                    <c16:uniqueId val="{00000010-63B6-4256-8F5D-3D963C4A25F9}"/>
                  </c:ext>
                </c:extLst>
              </c15:ser>
            </c15:filteredBarSeries>
          </c:ext>
        </c:extLst>
      </c:barChart>
      <c:catAx>
        <c:axId val="316311327"/>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t>Channel Wavelength (µm)</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4541519"/>
        <c:crosses val="autoZero"/>
        <c:auto val="1"/>
        <c:lblAlgn val="ctr"/>
        <c:lblOffset val="100"/>
        <c:noMultiLvlLbl val="0"/>
      </c:catAx>
      <c:valAx>
        <c:axId val="31454151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t>Signal-to-Noise Ratio (unitless)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63113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GOES-19 ABI Channel-to-Channel Registration (CCR) Error</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'1e CCR'!$C$3</c:f>
              <c:strCache>
                <c:ptCount val="1"/>
                <c:pt idx="0">
                  <c:v>MRD</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'1e CCR'!$B$4:$B$11</c:f>
              <c:strCache>
                <c:ptCount val="8"/>
                <c:pt idx="0">
                  <c:v>0.64-3.90 (EW)</c:v>
                </c:pt>
                <c:pt idx="1">
                  <c:v>0.64-3.90 (NS)</c:v>
                </c:pt>
                <c:pt idx="2">
                  <c:v>0.86-1.61 (EW)</c:v>
                </c:pt>
                <c:pt idx="3">
                  <c:v>0.86-1.61 (NS)</c:v>
                </c:pt>
                <c:pt idx="4">
                  <c:v>3.90-13.30 (EW)</c:v>
                </c:pt>
                <c:pt idx="5">
                  <c:v>3.90-13.30 (NS)</c:v>
                </c:pt>
                <c:pt idx="6">
                  <c:v>9.61-10.35 (EW)</c:v>
                </c:pt>
                <c:pt idx="7">
                  <c:v>9.61-10.35 (NS)</c:v>
                </c:pt>
              </c:strCache>
            </c:strRef>
          </c:cat>
          <c:val>
            <c:numRef>
              <c:f>'1e CCR'!$C$4:$C$11</c:f>
              <c:numCache>
                <c:formatCode>General</c:formatCode>
                <c:ptCount val="8"/>
                <c:pt idx="0">
                  <c:v>11.2</c:v>
                </c:pt>
                <c:pt idx="1">
                  <c:v>11.2</c:v>
                </c:pt>
                <c:pt idx="2">
                  <c:v>7</c:v>
                </c:pt>
                <c:pt idx="3">
                  <c:v>7</c:v>
                </c:pt>
                <c:pt idx="4">
                  <c:v>11.2</c:v>
                </c:pt>
                <c:pt idx="5">
                  <c:v>11.2</c:v>
                </c:pt>
                <c:pt idx="6">
                  <c:v>11.2</c:v>
                </c:pt>
                <c:pt idx="7">
                  <c:v>11.2</c:v>
                </c:pt>
              </c:numCache>
            </c:numRef>
          </c:val>
          <c:extLst>
            <c:ext xmlns:c16="http://schemas.microsoft.com/office/drawing/2014/chart" uri="{C3380CC4-5D6E-409C-BE32-E72D297353CC}">
              <c16:uniqueId val="{00000000-E8F7-4729-87DE-1C8F83087022}"/>
            </c:ext>
          </c:extLst>
        </c:ser>
        <c:ser>
          <c:idx val="3"/>
          <c:order val="3"/>
          <c:tx>
            <c:strRef>
              <c:f>'1e CCR'!$F$3</c:f>
              <c:strCache>
                <c:ptCount val="1"/>
                <c:pt idx="0">
                  <c:v>G16 Full</c:v>
                </c:pt>
              </c:strCache>
            </c:strRef>
          </c:tx>
          <c:spPr>
            <a:solidFill>
              <a:srgbClr val="33CC3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'1e CCR'!$B$4:$B$11</c:f>
              <c:strCache>
                <c:ptCount val="8"/>
                <c:pt idx="0">
                  <c:v>0.64-3.90 (EW)</c:v>
                </c:pt>
                <c:pt idx="1">
                  <c:v>0.64-3.90 (NS)</c:v>
                </c:pt>
                <c:pt idx="2">
                  <c:v>0.86-1.61 (EW)</c:v>
                </c:pt>
                <c:pt idx="3">
                  <c:v>0.86-1.61 (NS)</c:v>
                </c:pt>
                <c:pt idx="4">
                  <c:v>3.90-13.30 (EW)</c:v>
                </c:pt>
                <c:pt idx="5">
                  <c:v>3.90-13.30 (NS)</c:v>
                </c:pt>
                <c:pt idx="6">
                  <c:v>9.61-10.35 (EW)</c:v>
                </c:pt>
                <c:pt idx="7">
                  <c:v>9.61-10.35 (NS)</c:v>
                </c:pt>
              </c:strCache>
            </c:strRef>
          </c:cat>
          <c:val>
            <c:numRef>
              <c:f>'1e CCR'!$F$4:$F$11</c:f>
              <c:numCache>
                <c:formatCode>General</c:formatCode>
                <c:ptCount val="8"/>
                <c:pt idx="0">
                  <c:v>5.4</c:v>
                </c:pt>
                <c:pt idx="1">
                  <c:v>5.9</c:v>
                </c:pt>
                <c:pt idx="2">
                  <c:v>1.4</c:v>
                </c:pt>
                <c:pt idx="3">
                  <c:v>1.2</c:v>
                </c:pt>
                <c:pt idx="4">
                  <c:v>6.7</c:v>
                </c:pt>
                <c:pt idx="5">
                  <c:v>7.2</c:v>
                </c:pt>
                <c:pt idx="6">
                  <c:v>2.5</c:v>
                </c:pt>
                <c:pt idx="7">
                  <c:v>2.9</c:v>
                </c:pt>
              </c:numCache>
            </c:numRef>
          </c:val>
          <c:extLst>
            <c:ext xmlns:c16="http://schemas.microsoft.com/office/drawing/2014/chart" uri="{C3380CC4-5D6E-409C-BE32-E72D297353CC}">
              <c16:uniqueId val="{00000001-E8F7-4729-87DE-1C8F83087022}"/>
            </c:ext>
          </c:extLst>
        </c:ser>
        <c:ser>
          <c:idx val="7"/>
          <c:order val="7"/>
          <c:tx>
            <c:strRef>
              <c:f>'1e CCR'!$J$3</c:f>
              <c:strCache>
                <c:ptCount val="1"/>
                <c:pt idx="0">
                  <c:v>G17 Full M6</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'1e CCR'!$B$4:$B$11</c:f>
              <c:strCache>
                <c:ptCount val="8"/>
                <c:pt idx="0">
                  <c:v>0.64-3.90 (EW)</c:v>
                </c:pt>
                <c:pt idx="1">
                  <c:v>0.64-3.90 (NS)</c:v>
                </c:pt>
                <c:pt idx="2">
                  <c:v>0.86-1.61 (EW)</c:v>
                </c:pt>
                <c:pt idx="3">
                  <c:v>0.86-1.61 (NS)</c:v>
                </c:pt>
                <c:pt idx="4">
                  <c:v>3.90-13.30 (EW)</c:v>
                </c:pt>
                <c:pt idx="5">
                  <c:v>3.90-13.30 (NS)</c:v>
                </c:pt>
                <c:pt idx="6">
                  <c:v>9.61-10.35 (EW)</c:v>
                </c:pt>
                <c:pt idx="7">
                  <c:v>9.61-10.35 (NS)</c:v>
                </c:pt>
              </c:strCache>
            </c:strRef>
          </c:cat>
          <c:val>
            <c:numRef>
              <c:f>'1e CCR'!$J$4:$J$11</c:f>
              <c:numCache>
                <c:formatCode>General</c:formatCode>
                <c:ptCount val="8"/>
                <c:pt idx="0">
                  <c:v>7.8</c:v>
                </c:pt>
                <c:pt idx="1">
                  <c:v>10.199999999999999</c:v>
                </c:pt>
                <c:pt idx="2">
                  <c:v>1.8</c:v>
                </c:pt>
                <c:pt idx="3">
                  <c:v>3.1</c:v>
                </c:pt>
                <c:pt idx="4">
                  <c:v>5.8</c:v>
                </c:pt>
                <c:pt idx="5">
                  <c:v>5</c:v>
                </c:pt>
                <c:pt idx="6">
                  <c:v>2</c:v>
                </c:pt>
                <c:pt idx="7">
                  <c:v>1.9</c:v>
                </c:pt>
              </c:numCache>
            </c:numRef>
          </c:val>
          <c:extLst>
            <c:ext xmlns:c16="http://schemas.microsoft.com/office/drawing/2014/chart" uri="{C3380CC4-5D6E-409C-BE32-E72D297353CC}">
              <c16:uniqueId val="{00000002-E8F7-4729-87DE-1C8F83087022}"/>
            </c:ext>
          </c:extLst>
        </c:ser>
        <c:ser>
          <c:idx val="9"/>
          <c:order val="9"/>
          <c:tx>
            <c:strRef>
              <c:f>'1e CCR'!$L$3</c:f>
              <c:strCache>
                <c:ptCount val="1"/>
                <c:pt idx="0">
                  <c:v>G18 Full</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'1e CCR'!$B$4:$B$11</c:f>
              <c:strCache>
                <c:ptCount val="8"/>
                <c:pt idx="0">
                  <c:v>0.64-3.90 (EW)</c:v>
                </c:pt>
                <c:pt idx="1">
                  <c:v>0.64-3.90 (NS)</c:v>
                </c:pt>
                <c:pt idx="2">
                  <c:v>0.86-1.61 (EW)</c:v>
                </c:pt>
                <c:pt idx="3">
                  <c:v>0.86-1.61 (NS)</c:v>
                </c:pt>
                <c:pt idx="4">
                  <c:v>3.90-13.30 (EW)</c:v>
                </c:pt>
                <c:pt idx="5">
                  <c:v>3.90-13.30 (NS)</c:v>
                </c:pt>
                <c:pt idx="6">
                  <c:v>9.61-10.35 (EW)</c:v>
                </c:pt>
                <c:pt idx="7">
                  <c:v>9.61-10.35 (NS)</c:v>
                </c:pt>
              </c:strCache>
            </c:strRef>
          </c:cat>
          <c:val>
            <c:numRef>
              <c:f>'1e CCR'!$L$4:$L$11</c:f>
              <c:numCache>
                <c:formatCode>General</c:formatCode>
                <c:ptCount val="8"/>
                <c:pt idx="0">
                  <c:v>4.7</c:v>
                </c:pt>
                <c:pt idx="1">
                  <c:v>6</c:v>
                </c:pt>
                <c:pt idx="2">
                  <c:v>1.4</c:v>
                </c:pt>
                <c:pt idx="3">
                  <c:v>3.2</c:v>
                </c:pt>
                <c:pt idx="4">
                  <c:v>4.5999999999999996</c:v>
                </c:pt>
                <c:pt idx="5">
                  <c:v>3.9</c:v>
                </c:pt>
                <c:pt idx="6">
                  <c:v>1.7</c:v>
                </c:pt>
                <c:pt idx="7">
                  <c:v>1.4</c:v>
                </c:pt>
              </c:numCache>
            </c:numRef>
          </c:val>
          <c:extLst>
            <c:ext xmlns:c16="http://schemas.microsoft.com/office/drawing/2014/chart" uri="{C3380CC4-5D6E-409C-BE32-E72D297353CC}">
              <c16:uniqueId val="{00000003-E8F7-4729-87DE-1C8F83087022}"/>
            </c:ext>
          </c:extLst>
        </c:ser>
        <c:ser>
          <c:idx val="10"/>
          <c:order val="10"/>
          <c:tx>
            <c:strRef>
              <c:f>'1e CCR'!$M$3</c:f>
              <c:strCache>
                <c:ptCount val="1"/>
                <c:pt idx="0">
                  <c:v>G19 Prov</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'1e CCR'!$B$4:$B$11</c:f>
              <c:strCache>
                <c:ptCount val="8"/>
                <c:pt idx="0">
                  <c:v>0.64-3.90 (EW)</c:v>
                </c:pt>
                <c:pt idx="1">
                  <c:v>0.64-3.90 (NS)</c:v>
                </c:pt>
                <c:pt idx="2">
                  <c:v>0.86-1.61 (EW)</c:v>
                </c:pt>
                <c:pt idx="3">
                  <c:v>0.86-1.61 (NS)</c:v>
                </c:pt>
                <c:pt idx="4">
                  <c:v>3.90-13.30 (EW)</c:v>
                </c:pt>
                <c:pt idx="5">
                  <c:v>3.90-13.30 (NS)</c:v>
                </c:pt>
                <c:pt idx="6">
                  <c:v>9.61-10.35 (EW)</c:v>
                </c:pt>
                <c:pt idx="7">
                  <c:v>9.61-10.35 (NS)</c:v>
                </c:pt>
              </c:strCache>
            </c:strRef>
          </c:cat>
          <c:val>
            <c:numRef>
              <c:f>'1e CCR'!$M$4:$M$11</c:f>
              <c:numCache>
                <c:formatCode>0.0</c:formatCode>
                <c:ptCount val="8"/>
                <c:pt idx="0">
                  <c:v>9.7100000000000009</c:v>
                </c:pt>
                <c:pt idx="1">
                  <c:v>3.98</c:v>
                </c:pt>
                <c:pt idx="2">
                  <c:v>1.19</c:v>
                </c:pt>
                <c:pt idx="3">
                  <c:v>1.31</c:v>
                </c:pt>
                <c:pt idx="4">
                  <c:v>1.45</c:v>
                </c:pt>
                <c:pt idx="5">
                  <c:v>1.73</c:v>
                </c:pt>
                <c:pt idx="6">
                  <c:v>0.92</c:v>
                </c:pt>
                <c:pt idx="7">
                  <c:v>0.63</c:v>
                </c:pt>
              </c:numCache>
            </c:numRef>
          </c:val>
          <c:extLst>
            <c:ext xmlns:c16="http://schemas.microsoft.com/office/drawing/2014/chart" uri="{C3380CC4-5D6E-409C-BE32-E72D297353CC}">
              <c16:uniqueId val="{00000004-E8F7-4729-87DE-1C8F83087022}"/>
            </c:ext>
          </c:extLst>
        </c:ser>
        <c:dLbls>
          <c:dLblPos val="outEnd"/>
          <c:showLegendKey val="0"/>
          <c:showVal val="1"/>
          <c:showCatName val="0"/>
          <c:showSerName val="0"/>
          <c:showPercent val="0"/>
          <c:showBubbleSize val="0"/>
        </c:dLbls>
        <c:gapWidth val="219"/>
        <c:overlap val="-27"/>
        <c:axId val="789319023"/>
        <c:axId val="792774543"/>
        <c:extLst>
          <c:ext xmlns:c15="http://schemas.microsoft.com/office/drawing/2012/chart" uri="{02D57815-91ED-43cb-92C2-25804820EDAC}">
            <c15:filteredBarSeries>
              <c15:ser>
                <c:idx val="1"/>
                <c:order val="1"/>
                <c:tx>
                  <c:strRef>
                    <c:extLst>
                      <c:ext uri="{02D57815-91ED-43cb-92C2-25804820EDAC}">
                        <c15:formulaRef>
                          <c15:sqref>'1e CCR'!$D$3</c15:sqref>
                        </c15:formulaRef>
                      </c:ext>
                    </c:extLst>
                    <c:strCache>
                      <c:ptCount val="1"/>
                      <c:pt idx="0">
                        <c:v>Baseline</c:v>
                      </c:pt>
                    </c:strCache>
                  </c:strRef>
                </c:tx>
                <c:spPr>
                  <a:solidFill>
                    <a:schemeClr val="tx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'1e CCR'!$B$4:$B$11</c15:sqref>
                        </c15:formulaRef>
                      </c:ext>
                    </c:extLst>
                    <c:strCache>
                      <c:ptCount val="8"/>
                      <c:pt idx="0">
                        <c:v>0.64-3.90 (EW)</c:v>
                      </c:pt>
                      <c:pt idx="1">
                        <c:v>0.64-3.90 (NS)</c:v>
                      </c:pt>
                      <c:pt idx="2">
                        <c:v>0.86-1.61 (EW)</c:v>
                      </c:pt>
                      <c:pt idx="3">
                        <c:v>0.86-1.61 (NS)</c:v>
                      </c:pt>
                      <c:pt idx="4">
                        <c:v>3.90-13.30 (EW)</c:v>
                      </c:pt>
                      <c:pt idx="5">
                        <c:v>3.90-13.30 (NS)</c:v>
                      </c:pt>
                      <c:pt idx="6">
                        <c:v>9.61-10.35 (EW)</c:v>
                      </c:pt>
                      <c:pt idx="7">
                        <c:v>9.61-10.35 (NS)</c:v>
                      </c:pt>
                    </c:strCache>
                  </c:strRef>
                </c:cat>
                <c:val>
                  <c:numRef>
                    <c:extLst>
                      <c:ext uri="{02D57815-91ED-43cb-92C2-25804820EDAC}">
                        <c15:formulaRef>
                          <c15:sqref>'1e CCR'!$D$4:$D$11</c15:sqref>
                        </c15:formulaRef>
                      </c:ext>
                    </c:extLst>
                    <c:numCache>
                      <c:formatCode>General</c:formatCode>
                      <c:ptCount val="8"/>
                      <c:pt idx="0">
                        <c:v>6.6</c:v>
                      </c:pt>
                      <c:pt idx="1">
                        <c:v>5.5</c:v>
                      </c:pt>
                      <c:pt idx="2">
                        <c:v>4.9000000000000004</c:v>
                      </c:pt>
                      <c:pt idx="3">
                        <c:v>4.4000000000000004</c:v>
                      </c:pt>
                      <c:pt idx="4">
                        <c:v>5.8</c:v>
                      </c:pt>
                      <c:pt idx="5">
                        <c:v>4.5999999999999996</c:v>
                      </c:pt>
                      <c:pt idx="6">
                        <c:v>7</c:v>
                      </c:pt>
                      <c:pt idx="7">
                        <c:v>6.8</c:v>
                      </c:pt>
                    </c:numCache>
                  </c:numRef>
                </c:val>
                <c:extLst>
                  <c:ext xmlns:c16="http://schemas.microsoft.com/office/drawing/2014/chart" uri="{C3380CC4-5D6E-409C-BE32-E72D297353CC}">
                    <c16:uniqueId val="{00000005-E8F7-4729-87DE-1C8F83087022}"/>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'1e CCR'!$E$3</c15:sqref>
                        </c15:formulaRef>
                      </c:ext>
                    </c:extLst>
                    <c:strCache>
                      <c:ptCount val="1"/>
                      <c:pt idx="0">
                        <c:v>G16 Prov</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'1e CCR'!$B$4:$B$11</c15:sqref>
                        </c15:formulaRef>
                      </c:ext>
                    </c:extLst>
                    <c:strCache>
                      <c:ptCount val="8"/>
                      <c:pt idx="0">
                        <c:v>0.64-3.90 (EW)</c:v>
                      </c:pt>
                      <c:pt idx="1">
                        <c:v>0.64-3.90 (NS)</c:v>
                      </c:pt>
                      <c:pt idx="2">
                        <c:v>0.86-1.61 (EW)</c:v>
                      </c:pt>
                      <c:pt idx="3">
                        <c:v>0.86-1.61 (NS)</c:v>
                      </c:pt>
                      <c:pt idx="4">
                        <c:v>3.90-13.30 (EW)</c:v>
                      </c:pt>
                      <c:pt idx="5">
                        <c:v>3.90-13.30 (NS)</c:v>
                      </c:pt>
                      <c:pt idx="6">
                        <c:v>9.61-10.35 (EW)</c:v>
                      </c:pt>
                      <c:pt idx="7">
                        <c:v>9.61-10.35 (NS)</c:v>
                      </c:pt>
                    </c:strCache>
                  </c:strRef>
                </c:cat>
                <c:val>
                  <c:numRef>
                    <c:extLst xmlns:c15="http://schemas.microsoft.com/office/drawing/2012/chart">
                      <c:ext xmlns:c15="http://schemas.microsoft.com/office/drawing/2012/chart" uri="{02D57815-91ED-43cb-92C2-25804820EDAC}">
                        <c15:formulaRef>
                          <c15:sqref>'1e CCR'!$E$4:$E$11</c15:sqref>
                        </c15:formulaRef>
                      </c:ext>
                    </c:extLst>
                    <c:numCache>
                      <c:formatCode>General</c:formatCode>
                      <c:ptCount val="8"/>
                      <c:pt idx="0">
                        <c:v>26.1</c:v>
                      </c:pt>
                      <c:pt idx="1">
                        <c:v>31.1</c:v>
                      </c:pt>
                      <c:pt idx="2">
                        <c:v>154.30000000000001</c:v>
                      </c:pt>
                      <c:pt idx="3">
                        <c:v>37.5</c:v>
                      </c:pt>
                      <c:pt idx="4">
                        <c:v>32.799999999999997</c:v>
                      </c:pt>
                      <c:pt idx="5">
                        <c:v>58.4</c:v>
                      </c:pt>
                      <c:pt idx="6">
                        <c:v>11.6</c:v>
                      </c:pt>
                      <c:pt idx="7">
                        <c:v>18.100000000000001</c:v>
                      </c:pt>
                    </c:numCache>
                  </c:numRef>
                </c:val>
                <c:extLst xmlns:c15="http://schemas.microsoft.com/office/drawing/2012/chart">
                  <c:ext xmlns:c16="http://schemas.microsoft.com/office/drawing/2014/chart" uri="{C3380CC4-5D6E-409C-BE32-E72D297353CC}">
                    <c16:uniqueId val="{00000006-E8F7-4729-87DE-1C8F83087022}"/>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'1e CCR'!$G$3</c15:sqref>
                        </c15:formulaRef>
                      </c:ext>
                    </c:extLst>
                    <c:strCache>
                      <c:ptCount val="1"/>
                      <c:pt idx="0">
                        <c:v>G17 Prov M3</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'1e CCR'!$B$4:$B$11</c15:sqref>
                        </c15:formulaRef>
                      </c:ext>
                    </c:extLst>
                    <c:strCache>
                      <c:ptCount val="8"/>
                      <c:pt idx="0">
                        <c:v>0.64-3.90 (EW)</c:v>
                      </c:pt>
                      <c:pt idx="1">
                        <c:v>0.64-3.90 (NS)</c:v>
                      </c:pt>
                      <c:pt idx="2">
                        <c:v>0.86-1.61 (EW)</c:v>
                      </c:pt>
                      <c:pt idx="3">
                        <c:v>0.86-1.61 (NS)</c:v>
                      </c:pt>
                      <c:pt idx="4">
                        <c:v>3.90-13.30 (EW)</c:v>
                      </c:pt>
                      <c:pt idx="5">
                        <c:v>3.90-13.30 (NS)</c:v>
                      </c:pt>
                      <c:pt idx="6">
                        <c:v>9.61-10.35 (EW)</c:v>
                      </c:pt>
                      <c:pt idx="7">
                        <c:v>9.61-10.35 (NS)</c:v>
                      </c:pt>
                    </c:strCache>
                  </c:strRef>
                </c:cat>
                <c:val>
                  <c:numRef>
                    <c:extLst xmlns:c15="http://schemas.microsoft.com/office/drawing/2012/chart">
                      <c:ext xmlns:c15="http://schemas.microsoft.com/office/drawing/2012/chart" uri="{02D57815-91ED-43cb-92C2-25804820EDAC}">
                        <c15:formulaRef>
                          <c15:sqref>'1e CCR'!$G$4:$G$11</c15:sqref>
                        </c15:formulaRef>
                      </c:ext>
                    </c:extLst>
                    <c:numCache>
                      <c:formatCode>General</c:formatCode>
                      <c:ptCount val="8"/>
                      <c:pt idx="0">
                        <c:v>15.7</c:v>
                      </c:pt>
                      <c:pt idx="1">
                        <c:v>15.8</c:v>
                      </c:pt>
                      <c:pt idx="2">
                        <c:v>5</c:v>
                      </c:pt>
                      <c:pt idx="3">
                        <c:v>3.2</c:v>
                      </c:pt>
                      <c:pt idx="4">
                        <c:v>24.6</c:v>
                      </c:pt>
                      <c:pt idx="5">
                        <c:v>24.9</c:v>
                      </c:pt>
                      <c:pt idx="6">
                        <c:v>8.9</c:v>
                      </c:pt>
                      <c:pt idx="7">
                        <c:v>8.6999999999999993</c:v>
                      </c:pt>
                    </c:numCache>
                  </c:numRef>
                </c:val>
                <c:extLst xmlns:c15="http://schemas.microsoft.com/office/drawing/2012/chart">
                  <c:ext xmlns:c16="http://schemas.microsoft.com/office/drawing/2014/chart" uri="{C3380CC4-5D6E-409C-BE32-E72D297353CC}">
                    <c16:uniqueId val="{00000007-E8F7-4729-87DE-1C8F83087022}"/>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'1e CCR'!$H$3</c15:sqref>
                        </c15:formulaRef>
                      </c:ext>
                    </c:extLst>
                    <c:strCache>
                      <c:ptCount val="1"/>
                      <c:pt idx="0">
                        <c:v>G17 Prov M4</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'1e CCR'!$B$4:$B$11</c15:sqref>
                        </c15:formulaRef>
                      </c:ext>
                    </c:extLst>
                    <c:strCache>
                      <c:ptCount val="8"/>
                      <c:pt idx="0">
                        <c:v>0.64-3.90 (EW)</c:v>
                      </c:pt>
                      <c:pt idx="1">
                        <c:v>0.64-3.90 (NS)</c:v>
                      </c:pt>
                      <c:pt idx="2">
                        <c:v>0.86-1.61 (EW)</c:v>
                      </c:pt>
                      <c:pt idx="3">
                        <c:v>0.86-1.61 (NS)</c:v>
                      </c:pt>
                      <c:pt idx="4">
                        <c:v>3.90-13.30 (EW)</c:v>
                      </c:pt>
                      <c:pt idx="5">
                        <c:v>3.90-13.30 (NS)</c:v>
                      </c:pt>
                      <c:pt idx="6">
                        <c:v>9.61-10.35 (EW)</c:v>
                      </c:pt>
                      <c:pt idx="7">
                        <c:v>9.61-10.35 (NS)</c:v>
                      </c:pt>
                    </c:strCache>
                  </c:strRef>
                </c:cat>
                <c:val>
                  <c:numRef>
                    <c:extLst xmlns:c15="http://schemas.microsoft.com/office/drawing/2012/chart">
                      <c:ext xmlns:c15="http://schemas.microsoft.com/office/drawing/2012/chart" uri="{02D57815-91ED-43cb-92C2-25804820EDAC}">
                        <c15:formulaRef>
                          <c15:sqref>'1e CCR'!$H$4:$H$11</c15:sqref>
                        </c15:formulaRef>
                      </c:ext>
                    </c:extLst>
                    <c:numCache>
                      <c:formatCode>General</c:formatCode>
                      <c:ptCount val="8"/>
                      <c:pt idx="0">
                        <c:v>13.9</c:v>
                      </c:pt>
                      <c:pt idx="1">
                        <c:v>14.3</c:v>
                      </c:pt>
                      <c:pt idx="2">
                        <c:v>6</c:v>
                      </c:pt>
                      <c:pt idx="3">
                        <c:v>4.2</c:v>
                      </c:pt>
                      <c:pt idx="4">
                        <c:v>32</c:v>
                      </c:pt>
                      <c:pt idx="5">
                        <c:v>25.2</c:v>
                      </c:pt>
                      <c:pt idx="6">
                        <c:v>10.6</c:v>
                      </c:pt>
                      <c:pt idx="7">
                        <c:v>9.9</c:v>
                      </c:pt>
                    </c:numCache>
                  </c:numRef>
                </c:val>
                <c:extLst xmlns:c15="http://schemas.microsoft.com/office/drawing/2012/chart">
                  <c:ext xmlns:c16="http://schemas.microsoft.com/office/drawing/2014/chart" uri="{C3380CC4-5D6E-409C-BE32-E72D297353CC}">
                    <c16:uniqueId val="{00000008-E8F7-4729-87DE-1C8F83087022}"/>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'1e CCR'!$I$3</c15:sqref>
                        </c15:formulaRef>
                      </c:ext>
                    </c:extLst>
                    <c:strCache>
                      <c:ptCount val="1"/>
                      <c:pt idx="0">
                        <c:v>G17 Prov M6</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'1e CCR'!$B$4:$B$11</c15:sqref>
                        </c15:formulaRef>
                      </c:ext>
                    </c:extLst>
                    <c:strCache>
                      <c:ptCount val="8"/>
                      <c:pt idx="0">
                        <c:v>0.64-3.90 (EW)</c:v>
                      </c:pt>
                      <c:pt idx="1">
                        <c:v>0.64-3.90 (NS)</c:v>
                      </c:pt>
                      <c:pt idx="2">
                        <c:v>0.86-1.61 (EW)</c:v>
                      </c:pt>
                      <c:pt idx="3">
                        <c:v>0.86-1.61 (NS)</c:v>
                      </c:pt>
                      <c:pt idx="4">
                        <c:v>3.90-13.30 (EW)</c:v>
                      </c:pt>
                      <c:pt idx="5">
                        <c:v>3.90-13.30 (NS)</c:v>
                      </c:pt>
                      <c:pt idx="6">
                        <c:v>9.61-10.35 (EW)</c:v>
                      </c:pt>
                      <c:pt idx="7">
                        <c:v>9.61-10.35 (NS)</c:v>
                      </c:pt>
                    </c:strCache>
                  </c:strRef>
                </c:cat>
                <c:val>
                  <c:numRef>
                    <c:extLst xmlns:c15="http://schemas.microsoft.com/office/drawing/2012/chart">
                      <c:ext xmlns:c15="http://schemas.microsoft.com/office/drawing/2012/chart" uri="{02D57815-91ED-43cb-92C2-25804820EDAC}">
                        <c15:formulaRef>
                          <c15:sqref>'1e CCR'!$I$4:$I$11</c15:sqref>
                        </c15:formulaRef>
                      </c:ext>
                    </c:extLst>
                    <c:numCache>
                      <c:formatCode>General</c:formatCode>
                      <c:ptCount val="8"/>
                      <c:pt idx="0">
                        <c:v>7.8</c:v>
                      </c:pt>
                      <c:pt idx="1">
                        <c:v>10.4</c:v>
                      </c:pt>
                      <c:pt idx="2">
                        <c:v>3.7</c:v>
                      </c:pt>
                      <c:pt idx="3">
                        <c:v>5.4</c:v>
                      </c:pt>
                      <c:pt idx="4">
                        <c:v>21.5</c:v>
                      </c:pt>
                      <c:pt idx="5">
                        <c:v>29</c:v>
                      </c:pt>
                      <c:pt idx="6">
                        <c:v>10.1</c:v>
                      </c:pt>
                      <c:pt idx="7">
                        <c:v>7.7</c:v>
                      </c:pt>
                    </c:numCache>
                  </c:numRef>
                </c:val>
                <c:extLst xmlns:c15="http://schemas.microsoft.com/office/drawing/2012/chart">
                  <c:ext xmlns:c16="http://schemas.microsoft.com/office/drawing/2014/chart" uri="{C3380CC4-5D6E-409C-BE32-E72D297353CC}">
                    <c16:uniqueId val="{00000009-E8F7-4729-87DE-1C8F83087022}"/>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'1e CCR'!$K$3</c15:sqref>
                        </c15:formulaRef>
                      </c:ext>
                    </c:extLst>
                    <c:strCache>
                      <c:ptCount val="1"/>
                      <c:pt idx="0">
                        <c:v>G18 Prov</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'1e CCR'!$B$4:$B$11</c15:sqref>
                        </c15:formulaRef>
                      </c:ext>
                    </c:extLst>
                    <c:strCache>
                      <c:ptCount val="8"/>
                      <c:pt idx="0">
                        <c:v>0.64-3.90 (EW)</c:v>
                      </c:pt>
                      <c:pt idx="1">
                        <c:v>0.64-3.90 (NS)</c:v>
                      </c:pt>
                      <c:pt idx="2">
                        <c:v>0.86-1.61 (EW)</c:v>
                      </c:pt>
                      <c:pt idx="3">
                        <c:v>0.86-1.61 (NS)</c:v>
                      </c:pt>
                      <c:pt idx="4">
                        <c:v>3.90-13.30 (EW)</c:v>
                      </c:pt>
                      <c:pt idx="5">
                        <c:v>3.90-13.30 (NS)</c:v>
                      </c:pt>
                      <c:pt idx="6">
                        <c:v>9.61-10.35 (EW)</c:v>
                      </c:pt>
                      <c:pt idx="7">
                        <c:v>9.61-10.35 (NS)</c:v>
                      </c:pt>
                    </c:strCache>
                  </c:strRef>
                </c:cat>
                <c:val>
                  <c:numRef>
                    <c:extLst xmlns:c15="http://schemas.microsoft.com/office/drawing/2012/chart">
                      <c:ext xmlns:c15="http://schemas.microsoft.com/office/drawing/2012/chart" uri="{02D57815-91ED-43cb-92C2-25804820EDAC}">
                        <c15:formulaRef>
                          <c15:sqref>'1e CCR'!$K$4:$K$11</c15:sqref>
                        </c15:formulaRef>
                      </c:ext>
                    </c:extLst>
                    <c:numCache>
                      <c:formatCode>General</c:formatCode>
                      <c:ptCount val="8"/>
                      <c:pt idx="0">
                        <c:v>5.6</c:v>
                      </c:pt>
                      <c:pt idx="1">
                        <c:v>3.9</c:v>
                      </c:pt>
                      <c:pt idx="2">
                        <c:v>5.3</c:v>
                      </c:pt>
                      <c:pt idx="3">
                        <c:v>2.5</c:v>
                      </c:pt>
                      <c:pt idx="4">
                        <c:v>5.6</c:v>
                      </c:pt>
                      <c:pt idx="5">
                        <c:v>4.5</c:v>
                      </c:pt>
                      <c:pt idx="6">
                        <c:v>5.5</c:v>
                      </c:pt>
                      <c:pt idx="7">
                        <c:v>2.1</c:v>
                      </c:pt>
                    </c:numCache>
                  </c:numRef>
                </c:val>
                <c:extLst xmlns:c15="http://schemas.microsoft.com/office/drawing/2012/chart">
                  <c:ext xmlns:c16="http://schemas.microsoft.com/office/drawing/2014/chart" uri="{C3380CC4-5D6E-409C-BE32-E72D297353CC}">
                    <c16:uniqueId val="{0000000A-E8F7-4729-87DE-1C8F83087022}"/>
                  </c:ext>
                </c:extLst>
              </c15:ser>
            </c15:filteredBarSeries>
          </c:ext>
        </c:extLst>
      </c:barChart>
      <c:catAx>
        <c:axId val="7893190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2774543"/>
        <c:crosses val="autoZero"/>
        <c:auto val="1"/>
        <c:lblAlgn val="ctr"/>
        <c:lblOffset val="100"/>
        <c:noMultiLvlLbl val="0"/>
      </c:catAx>
      <c:valAx>
        <c:axId val="79277454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t>Error (µrad)</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93190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baseline="0" dirty="0">
                <a:effectLst/>
              </a:rPr>
              <a:t>GOES-19 ABI Swath-to-Swath (SSR) Error</a:t>
            </a:r>
            <a:endParaRPr lang="en-US" dirty="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'1f SSR'!$C$3</c:f>
              <c:strCache>
                <c:ptCount val="1"/>
                <c:pt idx="0">
                  <c:v>MRD</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'1f SSR'!$B$4:$B$13</c:f>
              <c:strCache>
                <c:ptCount val="10"/>
                <c:pt idx="0">
                  <c:v>0.64 EW</c:v>
                </c:pt>
                <c:pt idx="1">
                  <c:v>0.64 NS</c:v>
                </c:pt>
                <c:pt idx="2">
                  <c:v>0.86 EW</c:v>
                </c:pt>
                <c:pt idx="3">
                  <c:v>0.86 NS</c:v>
                </c:pt>
                <c:pt idx="4">
                  <c:v>2.25 EW</c:v>
                </c:pt>
                <c:pt idx="5">
                  <c:v>2.25 NS</c:v>
                </c:pt>
                <c:pt idx="6">
                  <c:v>3.90 EW</c:v>
                </c:pt>
                <c:pt idx="7">
                  <c:v>3.90 NS</c:v>
                </c:pt>
                <c:pt idx="8">
                  <c:v>10.35 EW</c:v>
                </c:pt>
                <c:pt idx="9">
                  <c:v>10.35 NS</c:v>
                </c:pt>
              </c:strCache>
            </c:strRef>
          </c:cat>
          <c:val>
            <c:numRef>
              <c:f>'1f SSR'!$C$4:$C$13</c:f>
              <c:numCache>
                <c:formatCode>General</c:formatCode>
                <c:ptCount val="10"/>
                <c:pt idx="0">
                  <c:v>7.8</c:v>
                </c:pt>
                <c:pt idx="1">
                  <c:v>7.8</c:v>
                </c:pt>
                <c:pt idx="2">
                  <c:v>7.8</c:v>
                </c:pt>
                <c:pt idx="3">
                  <c:v>7.8</c:v>
                </c:pt>
                <c:pt idx="4">
                  <c:v>7.8</c:v>
                </c:pt>
                <c:pt idx="5">
                  <c:v>7.8</c:v>
                </c:pt>
                <c:pt idx="6">
                  <c:v>7.8</c:v>
                </c:pt>
                <c:pt idx="7">
                  <c:v>7.8</c:v>
                </c:pt>
                <c:pt idx="8">
                  <c:v>7.8</c:v>
                </c:pt>
                <c:pt idx="9">
                  <c:v>7.8</c:v>
                </c:pt>
              </c:numCache>
            </c:numRef>
          </c:val>
          <c:extLst>
            <c:ext xmlns:c16="http://schemas.microsoft.com/office/drawing/2014/chart" uri="{C3380CC4-5D6E-409C-BE32-E72D297353CC}">
              <c16:uniqueId val="{00000000-3B07-46AA-82F4-B63FC3B4DB76}"/>
            </c:ext>
          </c:extLst>
        </c:ser>
        <c:ser>
          <c:idx val="3"/>
          <c:order val="3"/>
          <c:tx>
            <c:strRef>
              <c:f>'1f SSR'!$F$3</c:f>
              <c:strCache>
                <c:ptCount val="1"/>
                <c:pt idx="0">
                  <c:v>G16 Full</c:v>
                </c:pt>
              </c:strCache>
            </c:strRef>
          </c:tx>
          <c:spPr>
            <a:solidFill>
              <a:srgbClr val="0099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'1f SSR'!$B$4:$B$13</c:f>
              <c:strCache>
                <c:ptCount val="10"/>
                <c:pt idx="0">
                  <c:v>0.64 EW</c:v>
                </c:pt>
                <c:pt idx="1">
                  <c:v>0.64 NS</c:v>
                </c:pt>
                <c:pt idx="2">
                  <c:v>0.86 EW</c:v>
                </c:pt>
                <c:pt idx="3">
                  <c:v>0.86 NS</c:v>
                </c:pt>
                <c:pt idx="4">
                  <c:v>2.25 EW</c:v>
                </c:pt>
                <c:pt idx="5">
                  <c:v>2.25 NS</c:v>
                </c:pt>
                <c:pt idx="6">
                  <c:v>3.90 EW</c:v>
                </c:pt>
                <c:pt idx="7">
                  <c:v>3.90 NS</c:v>
                </c:pt>
                <c:pt idx="8">
                  <c:v>10.35 EW</c:v>
                </c:pt>
                <c:pt idx="9">
                  <c:v>10.35 NS</c:v>
                </c:pt>
              </c:strCache>
            </c:strRef>
          </c:cat>
          <c:val>
            <c:numRef>
              <c:f>'1f SSR'!$F$4:$F$13</c:f>
              <c:numCache>
                <c:formatCode>General</c:formatCode>
                <c:ptCount val="10"/>
                <c:pt idx="0">
                  <c:v>1.4</c:v>
                </c:pt>
                <c:pt idx="1">
                  <c:v>0.9</c:v>
                </c:pt>
                <c:pt idx="2">
                  <c:v>4.3</c:v>
                </c:pt>
                <c:pt idx="3">
                  <c:v>2.2999999999999998</c:v>
                </c:pt>
                <c:pt idx="4">
                  <c:v>12.5</c:v>
                </c:pt>
                <c:pt idx="5">
                  <c:v>10.1</c:v>
                </c:pt>
                <c:pt idx="6">
                  <c:v>12.9</c:v>
                </c:pt>
                <c:pt idx="7">
                  <c:v>9.6999999999999993</c:v>
                </c:pt>
                <c:pt idx="8">
                  <c:v>18.100000000000001</c:v>
                </c:pt>
                <c:pt idx="9">
                  <c:v>9.1</c:v>
                </c:pt>
              </c:numCache>
            </c:numRef>
          </c:val>
          <c:extLst>
            <c:ext xmlns:c16="http://schemas.microsoft.com/office/drawing/2014/chart" uri="{C3380CC4-5D6E-409C-BE32-E72D297353CC}">
              <c16:uniqueId val="{00000001-3B07-46AA-82F4-B63FC3B4DB76}"/>
            </c:ext>
          </c:extLst>
        </c:ser>
        <c:ser>
          <c:idx val="7"/>
          <c:order val="7"/>
          <c:tx>
            <c:strRef>
              <c:f>'1f SSR'!$J$3</c:f>
              <c:strCache>
                <c:ptCount val="1"/>
                <c:pt idx="0">
                  <c:v>G17 Full M6 New Algo</c:v>
                </c:pt>
              </c:strCache>
            </c:strRef>
          </c:tx>
          <c:spPr>
            <a:solidFill>
              <a:srgbClr val="0000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'1f SSR'!$B$4:$B$13</c:f>
              <c:strCache>
                <c:ptCount val="10"/>
                <c:pt idx="0">
                  <c:v>0.64 EW</c:v>
                </c:pt>
                <c:pt idx="1">
                  <c:v>0.64 NS</c:v>
                </c:pt>
                <c:pt idx="2">
                  <c:v>0.86 EW</c:v>
                </c:pt>
                <c:pt idx="3">
                  <c:v>0.86 NS</c:v>
                </c:pt>
                <c:pt idx="4">
                  <c:v>2.25 EW</c:v>
                </c:pt>
                <c:pt idx="5">
                  <c:v>2.25 NS</c:v>
                </c:pt>
                <c:pt idx="6">
                  <c:v>3.90 EW</c:v>
                </c:pt>
                <c:pt idx="7">
                  <c:v>3.90 NS</c:v>
                </c:pt>
                <c:pt idx="8">
                  <c:v>10.35 EW</c:v>
                </c:pt>
                <c:pt idx="9">
                  <c:v>10.35 NS</c:v>
                </c:pt>
              </c:strCache>
            </c:strRef>
          </c:cat>
          <c:val>
            <c:numRef>
              <c:f>'1f SSR'!$J$4:$J$13</c:f>
              <c:numCache>
                <c:formatCode>General</c:formatCode>
                <c:ptCount val="10"/>
                <c:pt idx="0">
                  <c:v>0.1</c:v>
                </c:pt>
                <c:pt idx="1">
                  <c:v>0.2</c:v>
                </c:pt>
                <c:pt idx="2">
                  <c:v>0.1</c:v>
                </c:pt>
                <c:pt idx="3">
                  <c:v>0.1</c:v>
                </c:pt>
                <c:pt idx="4">
                  <c:v>0.8</c:v>
                </c:pt>
                <c:pt idx="5">
                  <c:v>0.7</c:v>
                </c:pt>
                <c:pt idx="6">
                  <c:v>1.6</c:v>
                </c:pt>
                <c:pt idx="7">
                  <c:v>1.7</c:v>
                </c:pt>
                <c:pt idx="8">
                  <c:v>0.6</c:v>
                </c:pt>
                <c:pt idx="9">
                  <c:v>2.5</c:v>
                </c:pt>
              </c:numCache>
            </c:numRef>
          </c:val>
          <c:extLst>
            <c:ext xmlns:c16="http://schemas.microsoft.com/office/drawing/2014/chart" uri="{C3380CC4-5D6E-409C-BE32-E72D297353CC}">
              <c16:uniqueId val="{00000002-3B07-46AA-82F4-B63FC3B4DB76}"/>
            </c:ext>
          </c:extLst>
        </c:ser>
        <c:ser>
          <c:idx val="9"/>
          <c:order val="9"/>
          <c:tx>
            <c:strRef>
              <c:f>'1f SSR'!$L$3</c:f>
              <c:strCache>
                <c:ptCount val="1"/>
                <c:pt idx="0">
                  <c:v>G18 Full</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'1f SSR'!$B$4:$B$13</c:f>
              <c:strCache>
                <c:ptCount val="10"/>
                <c:pt idx="0">
                  <c:v>0.64 EW</c:v>
                </c:pt>
                <c:pt idx="1">
                  <c:v>0.64 NS</c:v>
                </c:pt>
                <c:pt idx="2">
                  <c:v>0.86 EW</c:v>
                </c:pt>
                <c:pt idx="3">
                  <c:v>0.86 NS</c:v>
                </c:pt>
                <c:pt idx="4">
                  <c:v>2.25 EW</c:v>
                </c:pt>
                <c:pt idx="5">
                  <c:v>2.25 NS</c:v>
                </c:pt>
                <c:pt idx="6">
                  <c:v>3.90 EW</c:v>
                </c:pt>
                <c:pt idx="7">
                  <c:v>3.90 NS</c:v>
                </c:pt>
                <c:pt idx="8">
                  <c:v>10.35 EW</c:v>
                </c:pt>
                <c:pt idx="9">
                  <c:v>10.35 NS</c:v>
                </c:pt>
              </c:strCache>
            </c:strRef>
          </c:cat>
          <c:val>
            <c:numRef>
              <c:f>'1f SSR'!$L$4:$L$13</c:f>
              <c:numCache>
                <c:formatCode>General</c:formatCode>
                <c:ptCount val="10"/>
                <c:pt idx="0">
                  <c:v>1.6</c:v>
                </c:pt>
                <c:pt idx="1">
                  <c:v>1.4</c:v>
                </c:pt>
                <c:pt idx="2">
                  <c:v>0.8</c:v>
                </c:pt>
                <c:pt idx="3">
                  <c:v>1.4</c:v>
                </c:pt>
                <c:pt idx="4">
                  <c:v>2</c:v>
                </c:pt>
                <c:pt idx="5">
                  <c:v>2.2999999999999998</c:v>
                </c:pt>
                <c:pt idx="6">
                  <c:v>6.4</c:v>
                </c:pt>
                <c:pt idx="7">
                  <c:v>7.7</c:v>
                </c:pt>
                <c:pt idx="8">
                  <c:v>6.4</c:v>
                </c:pt>
                <c:pt idx="9">
                  <c:v>5</c:v>
                </c:pt>
              </c:numCache>
            </c:numRef>
          </c:val>
          <c:extLst>
            <c:ext xmlns:c16="http://schemas.microsoft.com/office/drawing/2014/chart" uri="{C3380CC4-5D6E-409C-BE32-E72D297353CC}">
              <c16:uniqueId val="{00000003-3B07-46AA-82F4-B63FC3B4DB76}"/>
            </c:ext>
          </c:extLst>
        </c:ser>
        <c:ser>
          <c:idx val="10"/>
          <c:order val="10"/>
          <c:tx>
            <c:strRef>
              <c:f>'1f SSR'!$M$3</c:f>
              <c:strCache>
                <c:ptCount val="1"/>
                <c:pt idx="0">
                  <c:v>G19 Prov</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'1f SSR'!$B$4:$B$13</c:f>
              <c:strCache>
                <c:ptCount val="10"/>
                <c:pt idx="0">
                  <c:v>0.64 EW</c:v>
                </c:pt>
                <c:pt idx="1">
                  <c:v>0.64 NS</c:v>
                </c:pt>
                <c:pt idx="2">
                  <c:v>0.86 EW</c:v>
                </c:pt>
                <c:pt idx="3">
                  <c:v>0.86 NS</c:v>
                </c:pt>
                <c:pt idx="4">
                  <c:v>2.25 EW</c:v>
                </c:pt>
                <c:pt idx="5">
                  <c:v>2.25 NS</c:v>
                </c:pt>
                <c:pt idx="6">
                  <c:v>3.90 EW</c:v>
                </c:pt>
                <c:pt idx="7">
                  <c:v>3.90 NS</c:v>
                </c:pt>
                <c:pt idx="8">
                  <c:v>10.35 EW</c:v>
                </c:pt>
                <c:pt idx="9">
                  <c:v>10.35 NS</c:v>
                </c:pt>
              </c:strCache>
            </c:strRef>
          </c:cat>
          <c:val>
            <c:numRef>
              <c:f>'1f SSR'!$M$4:$M$13</c:f>
              <c:numCache>
                <c:formatCode>General</c:formatCode>
                <c:ptCount val="10"/>
                <c:pt idx="0">
                  <c:v>0.2</c:v>
                </c:pt>
                <c:pt idx="1">
                  <c:v>1.9</c:v>
                </c:pt>
                <c:pt idx="2">
                  <c:v>0.9</c:v>
                </c:pt>
                <c:pt idx="3">
                  <c:v>2.1</c:v>
                </c:pt>
                <c:pt idx="4">
                  <c:v>2.6</c:v>
                </c:pt>
                <c:pt idx="5">
                  <c:v>3.9</c:v>
                </c:pt>
                <c:pt idx="6">
                  <c:v>5.3</c:v>
                </c:pt>
                <c:pt idx="7">
                  <c:v>7.1</c:v>
                </c:pt>
                <c:pt idx="8">
                  <c:v>3.3</c:v>
                </c:pt>
                <c:pt idx="9">
                  <c:v>5.5</c:v>
                </c:pt>
              </c:numCache>
            </c:numRef>
          </c:val>
          <c:extLst>
            <c:ext xmlns:c16="http://schemas.microsoft.com/office/drawing/2014/chart" uri="{C3380CC4-5D6E-409C-BE32-E72D297353CC}">
              <c16:uniqueId val="{00000004-3B07-46AA-82F4-B63FC3B4DB76}"/>
            </c:ext>
          </c:extLst>
        </c:ser>
        <c:dLbls>
          <c:dLblPos val="outEnd"/>
          <c:showLegendKey val="0"/>
          <c:showVal val="1"/>
          <c:showCatName val="0"/>
          <c:showSerName val="0"/>
          <c:showPercent val="0"/>
          <c:showBubbleSize val="0"/>
        </c:dLbls>
        <c:gapWidth val="219"/>
        <c:overlap val="-27"/>
        <c:axId val="858633216"/>
        <c:axId val="57213808"/>
        <c:extLst>
          <c:ext xmlns:c15="http://schemas.microsoft.com/office/drawing/2012/chart" uri="{02D57815-91ED-43cb-92C2-25804820EDAC}">
            <c15:filteredBarSeries>
              <c15:ser>
                <c:idx val="1"/>
                <c:order val="1"/>
                <c:tx>
                  <c:strRef>
                    <c:extLst>
                      <c:ext uri="{02D57815-91ED-43cb-92C2-25804820EDAC}">
                        <c15:formulaRef>
                          <c15:sqref>'1f SSR'!$D$3</c15:sqref>
                        </c15:formulaRef>
                      </c:ext>
                    </c:extLst>
                    <c:strCache>
                      <c:ptCount val="1"/>
                      <c:pt idx="0">
                        <c:v>Baseline</c:v>
                      </c:pt>
                    </c:strCache>
                  </c:strRef>
                </c:tx>
                <c:spPr>
                  <a:solidFill>
                    <a:schemeClr val="tx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'1f SSR'!$B$4:$B$13</c15:sqref>
                        </c15:formulaRef>
                      </c:ext>
                    </c:extLst>
                    <c:strCache>
                      <c:ptCount val="10"/>
                      <c:pt idx="0">
                        <c:v>0.64 EW</c:v>
                      </c:pt>
                      <c:pt idx="1">
                        <c:v>0.64 NS</c:v>
                      </c:pt>
                      <c:pt idx="2">
                        <c:v>0.86 EW</c:v>
                      </c:pt>
                      <c:pt idx="3">
                        <c:v>0.86 NS</c:v>
                      </c:pt>
                      <c:pt idx="4">
                        <c:v>2.25 EW</c:v>
                      </c:pt>
                      <c:pt idx="5">
                        <c:v>2.25 NS</c:v>
                      </c:pt>
                      <c:pt idx="6">
                        <c:v>3.90 EW</c:v>
                      </c:pt>
                      <c:pt idx="7">
                        <c:v>3.90 NS</c:v>
                      </c:pt>
                      <c:pt idx="8">
                        <c:v>10.35 EW</c:v>
                      </c:pt>
                      <c:pt idx="9">
                        <c:v>10.35 NS</c:v>
                      </c:pt>
                    </c:strCache>
                  </c:strRef>
                </c:cat>
                <c:val>
                  <c:numRef>
                    <c:extLst>
                      <c:ext uri="{02D57815-91ED-43cb-92C2-25804820EDAC}">
                        <c15:formulaRef>
                          <c15:sqref>'1f SSR'!$D$4:$D$13</c15:sqref>
                        </c15:formulaRef>
                      </c:ext>
                    </c:extLst>
                    <c:numCache>
                      <c:formatCode>General</c:formatCode>
                      <c:ptCount val="10"/>
                      <c:pt idx="0">
                        <c:v>4.5999999999999996</c:v>
                      </c:pt>
                      <c:pt idx="1">
                        <c:v>6</c:v>
                      </c:pt>
                      <c:pt idx="2">
                        <c:v>4.7</c:v>
                      </c:pt>
                      <c:pt idx="3">
                        <c:v>6.1</c:v>
                      </c:pt>
                      <c:pt idx="4">
                        <c:v>4.7</c:v>
                      </c:pt>
                      <c:pt idx="5">
                        <c:v>6.1</c:v>
                      </c:pt>
                      <c:pt idx="6">
                        <c:v>5.4</c:v>
                      </c:pt>
                      <c:pt idx="7">
                        <c:v>6.9</c:v>
                      </c:pt>
                      <c:pt idx="8">
                        <c:v>5.5</c:v>
                      </c:pt>
                      <c:pt idx="9">
                        <c:v>7.2</c:v>
                      </c:pt>
                    </c:numCache>
                  </c:numRef>
                </c:val>
                <c:extLst>
                  <c:ext xmlns:c16="http://schemas.microsoft.com/office/drawing/2014/chart" uri="{C3380CC4-5D6E-409C-BE32-E72D297353CC}">
                    <c16:uniqueId val="{00000005-3B07-46AA-82F4-B63FC3B4DB76}"/>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'1f SSR'!$E$3</c15:sqref>
                        </c15:formulaRef>
                      </c:ext>
                    </c:extLst>
                    <c:strCache>
                      <c:ptCount val="1"/>
                      <c:pt idx="0">
                        <c:v>G16 Prov</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'1f SSR'!$B$4:$B$13</c15:sqref>
                        </c15:formulaRef>
                      </c:ext>
                    </c:extLst>
                    <c:strCache>
                      <c:ptCount val="10"/>
                      <c:pt idx="0">
                        <c:v>0.64 EW</c:v>
                      </c:pt>
                      <c:pt idx="1">
                        <c:v>0.64 NS</c:v>
                      </c:pt>
                      <c:pt idx="2">
                        <c:v>0.86 EW</c:v>
                      </c:pt>
                      <c:pt idx="3">
                        <c:v>0.86 NS</c:v>
                      </c:pt>
                      <c:pt idx="4">
                        <c:v>2.25 EW</c:v>
                      </c:pt>
                      <c:pt idx="5">
                        <c:v>2.25 NS</c:v>
                      </c:pt>
                      <c:pt idx="6">
                        <c:v>3.90 EW</c:v>
                      </c:pt>
                      <c:pt idx="7">
                        <c:v>3.90 NS</c:v>
                      </c:pt>
                      <c:pt idx="8">
                        <c:v>10.35 EW</c:v>
                      </c:pt>
                      <c:pt idx="9">
                        <c:v>10.35 NS</c:v>
                      </c:pt>
                    </c:strCache>
                  </c:strRef>
                </c:cat>
                <c:val>
                  <c:numRef>
                    <c:extLst xmlns:c15="http://schemas.microsoft.com/office/drawing/2012/chart">
                      <c:ext xmlns:c15="http://schemas.microsoft.com/office/drawing/2012/chart" uri="{02D57815-91ED-43cb-92C2-25804820EDAC}">
                        <c15:formulaRef>
                          <c15:sqref>'1f SSR'!$E$4:$E$13</c15:sqref>
                        </c15:formulaRef>
                      </c:ext>
                    </c:extLst>
                    <c:numCache>
                      <c:formatCode>General</c:formatCode>
                      <c:ptCount val="10"/>
                      <c:pt idx="0">
                        <c:v>3</c:v>
                      </c:pt>
                      <c:pt idx="1">
                        <c:v>1.5</c:v>
                      </c:pt>
                      <c:pt idx="2">
                        <c:v>3.6</c:v>
                      </c:pt>
                      <c:pt idx="3">
                        <c:v>10</c:v>
                      </c:pt>
                      <c:pt idx="4">
                        <c:v>50</c:v>
                      </c:pt>
                      <c:pt idx="5">
                        <c:v>17.2</c:v>
                      </c:pt>
                      <c:pt idx="6">
                        <c:v>68.900000000000006</c:v>
                      </c:pt>
                      <c:pt idx="7">
                        <c:v>36</c:v>
                      </c:pt>
                      <c:pt idx="8">
                        <c:v>11.2</c:v>
                      </c:pt>
                      <c:pt idx="9">
                        <c:v>35.700000000000003</c:v>
                      </c:pt>
                    </c:numCache>
                  </c:numRef>
                </c:val>
                <c:extLst xmlns:c15="http://schemas.microsoft.com/office/drawing/2012/chart">
                  <c:ext xmlns:c16="http://schemas.microsoft.com/office/drawing/2014/chart" uri="{C3380CC4-5D6E-409C-BE32-E72D297353CC}">
                    <c16:uniqueId val="{00000006-3B07-46AA-82F4-B63FC3B4DB76}"/>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'1f SSR'!$G$3</c15:sqref>
                        </c15:formulaRef>
                      </c:ext>
                    </c:extLst>
                    <c:strCache>
                      <c:ptCount val="1"/>
                      <c:pt idx="0">
                        <c:v>G17 Prov M3</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'1f SSR'!$B$4:$B$13</c15:sqref>
                        </c15:formulaRef>
                      </c:ext>
                    </c:extLst>
                    <c:strCache>
                      <c:ptCount val="10"/>
                      <c:pt idx="0">
                        <c:v>0.64 EW</c:v>
                      </c:pt>
                      <c:pt idx="1">
                        <c:v>0.64 NS</c:v>
                      </c:pt>
                      <c:pt idx="2">
                        <c:v>0.86 EW</c:v>
                      </c:pt>
                      <c:pt idx="3">
                        <c:v>0.86 NS</c:v>
                      </c:pt>
                      <c:pt idx="4">
                        <c:v>2.25 EW</c:v>
                      </c:pt>
                      <c:pt idx="5">
                        <c:v>2.25 NS</c:v>
                      </c:pt>
                      <c:pt idx="6">
                        <c:v>3.90 EW</c:v>
                      </c:pt>
                      <c:pt idx="7">
                        <c:v>3.90 NS</c:v>
                      </c:pt>
                      <c:pt idx="8">
                        <c:v>10.35 EW</c:v>
                      </c:pt>
                      <c:pt idx="9">
                        <c:v>10.35 NS</c:v>
                      </c:pt>
                    </c:strCache>
                  </c:strRef>
                </c:cat>
                <c:val>
                  <c:numRef>
                    <c:extLst xmlns:c15="http://schemas.microsoft.com/office/drawing/2012/chart">
                      <c:ext xmlns:c15="http://schemas.microsoft.com/office/drawing/2012/chart" uri="{02D57815-91ED-43cb-92C2-25804820EDAC}">
                        <c15:formulaRef>
                          <c15:sqref>'1f SSR'!$G$4:$G$13</c15:sqref>
                        </c15:formulaRef>
                      </c:ext>
                    </c:extLst>
                    <c:numCache>
                      <c:formatCode>General</c:formatCode>
                      <c:ptCount val="10"/>
                      <c:pt idx="0">
                        <c:v>3.1</c:v>
                      </c:pt>
                      <c:pt idx="1">
                        <c:v>4.5</c:v>
                      </c:pt>
                      <c:pt idx="2">
                        <c:v>6.6</c:v>
                      </c:pt>
                      <c:pt idx="3">
                        <c:v>6.5</c:v>
                      </c:pt>
                      <c:pt idx="4">
                        <c:v>9.1999999999999993</c:v>
                      </c:pt>
                      <c:pt idx="5">
                        <c:v>7.3</c:v>
                      </c:pt>
                      <c:pt idx="6">
                        <c:v>41.4</c:v>
                      </c:pt>
                      <c:pt idx="7">
                        <c:v>12.7</c:v>
                      </c:pt>
                      <c:pt idx="8">
                        <c:v>18.8</c:v>
                      </c:pt>
                      <c:pt idx="9">
                        <c:v>10.5</c:v>
                      </c:pt>
                    </c:numCache>
                  </c:numRef>
                </c:val>
                <c:extLst xmlns:c15="http://schemas.microsoft.com/office/drawing/2012/chart">
                  <c:ext xmlns:c16="http://schemas.microsoft.com/office/drawing/2014/chart" uri="{C3380CC4-5D6E-409C-BE32-E72D297353CC}">
                    <c16:uniqueId val="{00000007-3B07-46AA-82F4-B63FC3B4DB76}"/>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'1f SSR'!$H$3</c15:sqref>
                        </c15:formulaRef>
                      </c:ext>
                    </c:extLst>
                    <c:strCache>
                      <c:ptCount val="1"/>
                      <c:pt idx="0">
                        <c:v>G17 Prov M4</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'1f SSR'!$B$4:$B$13</c15:sqref>
                        </c15:formulaRef>
                      </c:ext>
                    </c:extLst>
                    <c:strCache>
                      <c:ptCount val="10"/>
                      <c:pt idx="0">
                        <c:v>0.64 EW</c:v>
                      </c:pt>
                      <c:pt idx="1">
                        <c:v>0.64 NS</c:v>
                      </c:pt>
                      <c:pt idx="2">
                        <c:v>0.86 EW</c:v>
                      </c:pt>
                      <c:pt idx="3">
                        <c:v>0.86 NS</c:v>
                      </c:pt>
                      <c:pt idx="4">
                        <c:v>2.25 EW</c:v>
                      </c:pt>
                      <c:pt idx="5">
                        <c:v>2.25 NS</c:v>
                      </c:pt>
                      <c:pt idx="6">
                        <c:v>3.90 EW</c:v>
                      </c:pt>
                      <c:pt idx="7">
                        <c:v>3.90 NS</c:v>
                      </c:pt>
                      <c:pt idx="8">
                        <c:v>10.35 EW</c:v>
                      </c:pt>
                      <c:pt idx="9">
                        <c:v>10.35 NS</c:v>
                      </c:pt>
                    </c:strCache>
                  </c:strRef>
                </c:cat>
                <c:val>
                  <c:numRef>
                    <c:extLst xmlns:c15="http://schemas.microsoft.com/office/drawing/2012/chart">
                      <c:ext xmlns:c15="http://schemas.microsoft.com/office/drawing/2012/chart" uri="{02D57815-91ED-43cb-92C2-25804820EDAC}">
                        <c15:formulaRef>
                          <c15:sqref>'1f SSR'!$H$4:$H$13</c15:sqref>
                        </c15:formulaRef>
                      </c:ext>
                    </c:extLst>
                    <c:numCache>
                      <c:formatCode>General</c:formatCode>
                      <c:ptCount val="10"/>
                      <c:pt idx="0">
                        <c:v>4.3</c:v>
                      </c:pt>
                      <c:pt idx="1">
                        <c:v>4.7</c:v>
                      </c:pt>
                      <c:pt idx="2">
                        <c:v>7.4</c:v>
                      </c:pt>
                      <c:pt idx="3">
                        <c:v>6.6</c:v>
                      </c:pt>
                      <c:pt idx="4">
                        <c:v>10.4</c:v>
                      </c:pt>
                      <c:pt idx="5">
                        <c:v>7.9</c:v>
                      </c:pt>
                      <c:pt idx="6">
                        <c:v>41</c:v>
                      </c:pt>
                      <c:pt idx="7">
                        <c:v>16.3</c:v>
                      </c:pt>
                      <c:pt idx="8">
                        <c:v>21.4</c:v>
                      </c:pt>
                      <c:pt idx="9">
                        <c:v>13.6</c:v>
                      </c:pt>
                    </c:numCache>
                  </c:numRef>
                </c:val>
                <c:extLst xmlns:c15="http://schemas.microsoft.com/office/drawing/2012/chart">
                  <c:ext xmlns:c16="http://schemas.microsoft.com/office/drawing/2014/chart" uri="{C3380CC4-5D6E-409C-BE32-E72D297353CC}">
                    <c16:uniqueId val="{00000008-3B07-46AA-82F4-B63FC3B4DB76}"/>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'1f SSR'!$I$3</c15:sqref>
                        </c15:formulaRef>
                      </c:ext>
                    </c:extLst>
                    <c:strCache>
                      <c:ptCount val="1"/>
                      <c:pt idx="0">
                        <c:v>G17 Prov M6</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'1f SSR'!$B$4:$B$13</c15:sqref>
                        </c15:formulaRef>
                      </c:ext>
                    </c:extLst>
                    <c:strCache>
                      <c:ptCount val="10"/>
                      <c:pt idx="0">
                        <c:v>0.64 EW</c:v>
                      </c:pt>
                      <c:pt idx="1">
                        <c:v>0.64 NS</c:v>
                      </c:pt>
                      <c:pt idx="2">
                        <c:v>0.86 EW</c:v>
                      </c:pt>
                      <c:pt idx="3">
                        <c:v>0.86 NS</c:v>
                      </c:pt>
                      <c:pt idx="4">
                        <c:v>2.25 EW</c:v>
                      </c:pt>
                      <c:pt idx="5">
                        <c:v>2.25 NS</c:v>
                      </c:pt>
                      <c:pt idx="6">
                        <c:v>3.90 EW</c:v>
                      </c:pt>
                      <c:pt idx="7">
                        <c:v>3.90 NS</c:v>
                      </c:pt>
                      <c:pt idx="8">
                        <c:v>10.35 EW</c:v>
                      </c:pt>
                      <c:pt idx="9">
                        <c:v>10.35 NS</c:v>
                      </c:pt>
                    </c:strCache>
                  </c:strRef>
                </c:cat>
                <c:val>
                  <c:numRef>
                    <c:extLst xmlns:c15="http://schemas.microsoft.com/office/drawing/2012/chart">
                      <c:ext xmlns:c15="http://schemas.microsoft.com/office/drawing/2012/chart" uri="{02D57815-91ED-43cb-92C2-25804820EDAC}">
                        <c15:formulaRef>
                          <c15:sqref>'1f SSR'!$I$4:$I$13</c15:sqref>
                        </c15:formulaRef>
                      </c:ext>
                    </c:extLst>
                    <c:numCache>
                      <c:formatCode>General</c:formatCode>
                      <c:ptCount val="10"/>
                      <c:pt idx="0">
                        <c:v>4</c:v>
                      </c:pt>
                      <c:pt idx="1">
                        <c:v>4.8</c:v>
                      </c:pt>
                      <c:pt idx="2">
                        <c:v>7.4</c:v>
                      </c:pt>
                      <c:pt idx="3">
                        <c:v>5</c:v>
                      </c:pt>
                      <c:pt idx="4">
                        <c:v>9.6999999999999993</c:v>
                      </c:pt>
                      <c:pt idx="5">
                        <c:v>5.7</c:v>
                      </c:pt>
                      <c:pt idx="6">
                        <c:v>38.9</c:v>
                      </c:pt>
                      <c:pt idx="7">
                        <c:v>13</c:v>
                      </c:pt>
                      <c:pt idx="8">
                        <c:v>20.399999999999999</c:v>
                      </c:pt>
                      <c:pt idx="9">
                        <c:v>11.7</c:v>
                      </c:pt>
                    </c:numCache>
                  </c:numRef>
                </c:val>
                <c:extLst xmlns:c15="http://schemas.microsoft.com/office/drawing/2012/chart">
                  <c:ext xmlns:c16="http://schemas.microsoft.com/office/drawing/2014/chart" uri="{C3380CC4-5D6E-409C-BE32-E72D297353CC}">
                    <c16:uniqueId val="{00000009-3B07-46AA-82F4-B63FC3B4DB76}"/>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'1f SSR'!$K$3</c15:sqref>
                        </c15:formulaRef>
                      </c:ext>
                    </c:extLst>
                    <c:strCache>
                      <c:ptCount val="1"/>
                      <c:pt idx="0">
                        <c:v>G18 Prov</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'1f SSR'!$B$4:$B$13</c15:sqref>
                        </c15:formulaRef>
                      </c:ext>
                    </c:extLst>
                    <c:strCache>
                      <c:ptCount val="10"/>
                      <c:pt idx="0">
                        <c:v>0.64 EW</c:v>
                      </c:pt>
                      <c:pt idx="1">
                        <c:v>0.64 NS</c:v>
                      </c:pt>
                      <c:pt idx="2">
                        <c:v>0.86 EW</c:v>
                      </c:pt>
                      <c:pt idx="3">
                        <c:v>0.86 NS</c:v>
                      </c:pt>
                      <c:pt idx="4">
                        <c:v>2.25 EW</c:v>
                      </c:pt>
                      <c:pt idx="5">
                        <c:v>2.25 NS</c:v>
                      </c:pt>
                      <c:pt idx="6">
                        <c:v>3.90 EW</c:v>
                      </c:pt>
                      <c:pt idx="7">
                        <c:v>3.90 NS</c:v>
                      </c:pt>
                      <c:pt idx="8">
                        <c:v>10.35 EW</c:v>
                      </c:pt>
                      <c:pt idx="9">
                        <c:v>10.35 NS</c:v>
                      </c:pt>
                    </c:strCache>
                  </c:strRef>
                </c:cat>
                <c:val>
                  <c:numRef>
                    <c:extLst xmlns:c15="http://schemas.microsoft.com/office/drawing/2012/chart">
                      <c:ext xmlns:c15="http://schemas.microsoft.com/office/drawing/2012/chart" uri="{02D57815-91ED-43cb-92C2-25804820EDAC}">
                        <c15:formulaRef>
                          <c15:sqref>'1f SSR'!$K$4:$K$13</c15:sqref>
                        </c15:formulaRef>
                      </c:ext>
                    </c:extLst>
                    <c:numCache>
                      <c:formatCode>General</c:formatCode>
                      <c:ptCount val="10"/>
                      <c:pt idx="0">
                        <c:v>1.5</c:v>
                      </c:pt>
                      <c:pt idx="1">
                        <c:v>1.1000000000000001</c:v>
                      </c:pt>
                      <c:pt idx="2">
                        <c:v>1.6</c:v>
                      </c:pt>
                      <c:pt idx="3">
                        <c:v>1.3</c:v>
                      </c:pt>
                      <c:pt idx="4">
                        <c:v>3.6</c:v>
                      </c:pt>
                      <c:pt idx="5">
                        <c:v>1.7</c:v>
                      </c:pt>
                      <c:pt idx="6">
                        <c:v>7.2</c:v>
                      </c:pt>
                      <c:pt idx="7">
                        <c:v>7.7</c:v>
                      </c:pt>
                      <c:pt idx="8">
                        <c:v>3.1</c:v>
                      </c:pt>
                      <c:pt idx="9">
                        <c:v>4.4000000000000004</c:v>
                      </c:pt>
                    </c:numCache>
                  </c:numRef>
                </c:val>
                <c:extLst xmlns:c15="http://schemas.microsoft.com/office/drawing/2012/chart">
                  <c:ext xmlns:c16="http://schemas.microsoft.com/office/drawing/2014/chart" uri="{C3380CC4-5D6E-409C-BE32-E72D297353CC}">
                    <c16:uniqueId val="{0000000A-3B07-46AA-82F4-B63FC3B4DB76}"/>
                  </c:ext>
                </c:extLst>
              </c15:ser>
            </c15:filteredBarSeries>
          </c:ext>
        </c:extLst>
      </c:barChart>
      <c:catAx>
        <c:axId val="858633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7213808"/>
        <c:crosses val="autoZero"/>
        <c:auto val="1"/>
        <c:lblAlgn val="ctr"/>
        <c:lblOffset val="100"/>
        <c:noMultiLvlLbl val="0"/>
      </c:catAx>
      <c:valAx>
        <c:axId val="572138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t>SSR Error (µrad)</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58633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
          <c:order val="1"/>
          <c:tx>
            <c:strRef>
              <c:f>'All Data'!$I$1</c:f>
              <c:strCache>
                <c:ptCount val="1"/>
                <c:pt idx="0">
                  <c:v>Elevation Angle (left scale)</c:v>
                </c:pt>
              </c:strCache>
            </c:strRef>
          </c:tx>
          <c:spPr>
            <a:ln w="19050" cap="rnd">
              <a:noFill/>
              <a:round/>
            </a:ln>
            <a:effectLst/>
          </c:spPr>
          <c:marker>
            <c:symbol val="diamond"/>
            <c:size val="5"/>
            <c:spPr>
              <a:solidFill>
                <a:schemeClr val="accent2"/>
              </a:solidFill>
              <a:ln w="9525">
                <a:solidFill>
                  <a:schemeClr val="accent2"/>
                </a:solidFill>
              </a:ln>
              <a:effectLst/>
            </c:spPr>
          </c:marker>
          <c:xVal>
            <c:numRef>
              <c:f>'All Data'!$G$2:$G$33</c:f>
              <c:numCache>
                <c:formatCode>0</c:formatCode>
                <c:ptCount val="32"/>
                <c:pt idx="0">
                  <c:v>65</c:v>
                </c:pt>
                <c:pt idx="1">
                  <c:v>65</c:v>
                </c:pt>
                <c:pt idx="2">
                  <c:v>65</c:v>
                </c:pt>
                <c:pt idx="3">
                  <c:v>67</c:v>
                </c:pt>
                <c:pt idx="4">
                  <c:v>69</c:v>
                </c:pt>
                <c:pt idx="5">
                  <c:v>71</c:v>
                </c:pt>
                <c:pt idx="6">
                  <c:v>73</c:v>
                </c:pt>
                <c:pt idx="7">
                  <c:v>75</c:v>
                </c:pt>
                <c:pt idx="8">
                  <c:v>77</c:v>
                </c:pt>
                <c:pt idx="9">
                  <c:v>79</c:v>
                </c:pt>
                <c:pt idx="10">
                  <c:v>81</c:v>
                </c:pt>
                <c:pt idx="11">
                  <c:v>83</c:v>
                </c:pt>
                <c:pt idx="12">
                  <c:v>85</c:v>
                </c:pt>
                <c:pt idx="13">
                  <c:v>88</c:v>
                </c:pt>
                <c:pt idx="14">
                  <c:v>91</c:v>
                </c:pt>
                <c:pt idx="15">
                  <c:v>94</c:v>
                </c:pt>
                <c:pt idx="16">
                  <c:v>97</c:v>
                </c:pt>
                <c:pt idx="17">
                  <c:v>100</c:v>
                </c:pt>
                <c:pt idx="18">
                  <c:v>103</c:v>
                </c:pt>
                <c:pt idx="19">
                  <c:v>106</c:v>
                </c:pt>
                <c:pt idx="20">
                  <c:v>109</c:v>
                </c:pt>
                <c:pt idx="21">
                  <c:v>112</c:v>
                </c:pt>
                <c:pt idx="22">
                  <c:v>115</c:v>
                </c:pt>
                <c:pt idx="23">
                  <c:v>118</c:v>
                </c:pt>
                <c:pt idx="24">
                  <c:v>121</c:v>
                </c:pt>
                <c:pt idx="25">
                  <c:v>124</c:v>
                </c:pt>
                <c:pt idx="26">
                  <c:v>127</c:v>
                </c:pt>
                <c:pt idx="27">
                  <c:v>130</c:v>
                </c:pt>
                <c:pt idx="28">
                  <c:v>134</c:v>
                </c:pt>
                <c:pt idx="29">
                  <c:v>138</c:v>
                </c:pt>
                <c:pt idx="30">
                  <c:v>142</c:v>
                </c:pt>
                <c:pt idx="31">
                  <c:v>146</c:v>
                </c:pt>
              </c:numCache>
            </c:numRef>
          </c:xVal>
          <c:yVal>
            <c:numRef>
              <c:f>'All Data'!$I$2:$I$33</c:f>
              <c:numCache>
                <c:formatCode>0.000</c:formatCode>
                <c:ptCount val="32"/>
                <c:pt idx="0">
                  <c:v>-0.16889999999999999</c:v>
                </c:pt>
                <c:pt idx="1">
                  <c:v>-0.74690000000000001</c:v>
                </c:pt>
                <c:pt idx="2">
                  <c:v>-1.3141</c:v>
                </c:pt>
                <c:pt idx="3">
                  <c:v>-0.1221</c:v>
                </c:pt>
                <c:pt idx="4">
                  <c:v>-0.12889999999999999</c:v>
                </c:pt>
                <c:pt idx="5">
                  <c:v>-0.12820000000000001</c:v>
                </c:pt>
                <c:pt idx="6">
                  <c:v>-0.12909999999999999</c:v>
                </c:pt>
                <c:pt idx="7">
                  <c:v>-0.1384</c:v>
                </c:pt>
                <c:pt idx="8">
                  <c:v>-0.1351</c:v>
                </c:pt>
                <c:pt idx="9">
                  <c:v>-0.13420000000000001</c:v>
                </c:pt>
                <c:pt idx="10">
                  <c:v>-0.1336</c:v>
                </c:pt>
                <c:pt idx="11">
                  <c:v>-0.13009999999999999</c:v>
                </c:pt>
                <c:pt idx="12">
                  <c:v>-0.12839999999999999</c:v>
                </c:pt>
                <c:pt idx="13">
                  <c:v>-0.12870000000000001</c:v>
                </c:pt>
                <c:pt idx="14">
                  <c:v>-0.152</c:v>
                </c:pt>
                <c:pt idx="15">
                  <c:v>-0.1193</c:v>
                </c:pt>
                <c:pt idx="16">
                  <c:v>-0.12740000000000001</c:v>
                </c:pt>
                <c:pt idx="17">
                  <c:v>-0.1217</c:v>
                </c:pt>
                <c:pt idx="18">
                  <c:v>-0.1197</c:v>
                </c:pt>
                <c:pt idx="19">
                  <c:v>-0.1182</c:v>
                </c:pt>
                <c:pt idx="20">
                  <c:v>-0.10879999999999999</c:v>
                </c:pt>
                <c:pt idx="21">
                  <c:v>-0.1018</c:v>
                </c:pt>
                <c:pt idx="22">
                  <c:v>-8.9200000000000002E-2</c:v>
                </c:pt>
                <c:pt idx="23">
                  <c:v>-8.8499999999999995E-2</c:v>
                </c:pt>
                <c:pt idx="24">
                  <c:v>-6.8099999999999994E-2</c:v>
                </c:pt>
                <c:pt idx="25">
                  <c:v>-6.1800000000000001E-2</c:v>
                </c:pt>
                <c:pt idx="26">
                  <c:v>-5.7500000000000002E-2</c:v>
                </c:pt>
                <c:pt idx="27">
                  <c:v>-5.2400000000000002E-2</c:v>
                </c:pt>
                <c:pt idx="28">
                  <c:v>-4.7699999999999999E-2</c:v>
                </c:pt>
                <c:pt idx="29">
                  <c:v>-4.6300000000000001E-2</c:v>
                </c:pt>
                <c:pt idx="30">
                  <c:v>-1.9900000000000001E-2</c:v>
                </c:pt>
                <c:pt idx="31">
                  <c:v>-6.6E-3</c:v>
                </c:pt>
              </c:numCache>
            </c:numRef>
          </c:yVal>
          <c:smooth val="0"/>
          <c:extLst>
            <c:ext xmlns:c16="http://schemas.microsoft.com/office/drawing/2014/chart" uri="{C3380CC4-5D6E-409C-BE32-E72D297353CC}">
              <c16:uniqueId val="{00000000-EE6B-4EF9-B503-280F021F76B7}"/>
            </c:ext>
          </c:extLst>
        </c:ser>
        <c:dLbls>
          <c:showLegendKey val="0"/>
          <c:showVal val="0"/>
          <c:showCatName val="0"/>
          <c:showSerName val="0"/>
          <c:showPercent val="0"/>
          <c:showBubbleSize val="0"/>
        </c:dLbls>
        <c:axId val="762399776"/>
        <c:axId val="2114960800"/>
      </c:scatterChart>
      <c:scatterChart>
        <c:scatterStyle val="lineMarker"/>
        <c:varyColors val="0"/>
        <c:ser>
          <c:idx val="0"/>
          <c:order val="0"/>
          <c:tx>
            <c:strRef>
              <c:f>'All Data'!$H$1</c:f>
              <c:strCache>
                <c:ptCount val="1"/>
                <c:pt idx="0">
                  <c:v>Elevation (right scale)</c:v>
                </c:pt>
              </c:strCache>
            </c:strRef>
          </c:tx>
          <c:spPr>
            <a:ln w="19050" cap="rnd">
              <a:noFill/>
              <a:round/>
            </a:ln>
            <a:effectLst/>
          </c:spPr>
          <c:marker>
            <c:symbol val="circle"/>
            <c:size val="5"/>
            <c:spPr>
              <a:solidFill>
                <a:schemeClr val="accent1"/>
              </a:solidFill>
              <a:ln w="9525">
                <a:solidFill>
                  <a:schemeClr val="accent1"/>
                </a:solidFill>
              </a:ln>
              <a:effectLst/>
            </c:spPr>
          </c:marker>
          <c:xVal>
            <c:numRef>
              <c:f>'All Data'!$G$2:$G$33</c:f>
              <c:numCache>
                <c:formatCode>0</c:formatCode>
                <c:ptCount val="32"/>
                <c:pt idx="0">
                  <c:v>65</c:v>
                </c:pt>
                <c:pt idx="1">
                  <c:v>65</c:v>
                </c:pt>
                <c:pt idx="2">
                  <c:v>65</c:v>
                </c:pt>
                <c:pt idx="3">
                  <c:v>67</c:v>
                </c:pt>
                <c:pt idx="4">
                  <c:v>69</c:v>
                </c:pt>
                <c:pt idx="5">
                  <c:v>71</c:v>
                </c:pt>
                <c:pt idx="6">
                  <c:v>73</c:v>
                </c:pt>
                <c:pt idx="7">
                  <c:v>75</c:v>
                </c:pt>
                <c:pt idx="8">
                  <c:v>77</c:v>
                </c:pt>
                <c:pt idx="9">
                  <c:v>79</c:v>
                </c:pt>
                <c:pt idx="10">
                  <c:v>81</c:v>
                </c:pt>
                <c:pt idx="11">
                  <c:v>83</c:v>
                </c:pt>
                <c:pt idx="12">
                  <c:v>85</c:v>
                </c:pt>
                <c:pt idx="13">
                  <c:v>88</c:v>
                </c:pt>
                <c:pt idx="14">
                  <c:v>91</c:v>
                </c:pt>
                <c:pt idx="15">
                  <c:v>94</c:v>
                </c:pt>
                <c:pt idx="16">
                  <c:v>97</c:v>
                </c:pt>
                <c:pt idx="17">
                  <c:v>100</c:v>
                </c:pt>
                <c:pt idx="18">
                  <c:v>103</c:v>
                </c:pt>
                <c:pt idx="19">
                  <c:v>106</c:v>
                </c:pt>
                <c:pt idx="20">
                  <c:v>109</c:v>
                </c:pt>
                <c:pt idx="21">
                  <c:v>112</c:v>
                </c:pt>
                <c:pt idx="22">
                  <c:v>115</c:v>
                </c:pt>
                <c:pt idx="23">
                  <c:v>118</c:v>
                </c:pt>
                <c:pt idx="24">
                  <c:v>121</c:v>
                </c:pt>
                <c:pt idx="25">
                  <c:v>124</c:v>
                </c:pt>
                <c:pt idx="26">
                  <c:v>127</c:v>
                </c:pt>
                <c:pt idx="27">
                  <c:v>130</c:v>
                </c:pt>
                <c:pt idx="28">
                  <c:v>134</c:v>
                </c:pt>
                <c:pt idx="29">
                  <c:v>138</c:v>
                </c:pt>
                <c:pt idx="30">
                  <c:v>142</c:v>
                </c:pt>
                <c:pt idx="31">
                  <c:v>146</c:v>
                </c:pt>
              </c:numCache>
            </c:numRef>
          </c:xVal>
          <c:yVal>
            <c:numRef>
              <c:f>'All Data'!$H$2:$H$33</c:f>
              <c:numCache>
                <c:formatCode>0.000</c:formatCode>
                <c:ptCount val="32"/>
                <c:pt idx="0">
                  <c:v>-0.16889999999999999</c:v>
                </c:pt>
                <c:pt idx="1">
                  <c:v>-0.74690000000000001</c:v>
                </c:pt>
                <c:pt idx="2">
                  <c:v>-1.3141</c:v>
                </c:pt>
                <c:pt idx="3">
                  <c:v>-0.1221</c:v>
                </c:pt>
                <c:pt idx="4">
                  <c:v>-0.12889999999999999</c:v>
                </c:pt>
                <c:pt idx="5">
                  <c:v>-0.12820000000000001</c:v>
                </c:pt>
                <c:pt idx="6">
                  <c:v>-0.12909999999999999</c:v>
                </c:pt>
                <c:pt idx="7">
                  <c:v>-0.1384</c:v>
                </c:pt>
                <c:pt idx="8">
                  <c:v>-0.1351</c:v>
                </c:pt>
                <c:pt idx="9">
                  <c:v>-0.13420000000000001</c:v>
                </c:pt>
                <c:pt idx="10">
                  <c:v>-0.1336</c:v>
                </c:pt>
                <c:pt idx="11">
                  <c:v>-0.13009999999999999</c:v>
                </c:pt>
                <c:pt idx="12">
                  <c:v>-0.12839999999999999</c:v>
                </c:pt>
                <c:pt idx="13">
                  <c:v>-0.12870000000000001</c:v>
                </c:pt>
                <c:pt idx="14">
                  <c:v>-0.152</c:v>
                </c:pt>
                <c:pt idx="15">
                  <c:v>-0.1193</c:v>
                </c:pt>
                <c:pt idx="16">
                  <c:v>-0.12740000000000001</c:v>
                </c:pt>
                <c:pt idx="17">
                  <c:v>-0.1217</c:v>
                </c:pt>
                <c:pt idx="18">
                  <c:v>-0.1197</c:v>
                </c:pt>
                <c:pt idx="19">
                  <c:v>-0.1182</c:v>
                </c:pt>
                <c:pt idx="20">
                  <c:v>-0.10879999999999999</c:v>
                </c:pt>
                <c:pt idx="21">
                  <c:v>-0.1018</c:v>
                </c:pt>
                <c:pt idx="22">
                  <c:v>-8.9200000000000002E-2</c:v>
                </c:pt>
                <c:pt idx="23">
                  <c:v>-8.8499999999999995E-2</c:v>
                </c:pt>
                <c:pt idx="24">
                  <c:v>-6.8099999999999994E-2</c:v>
                </c:pt>
                <c:pt idx="25">
                  <c:v>-6.1800000000000001E-2</c:v>
                </c:pt>
                <c:pt idx="26">
                  <c:v>-5.7500000000000002E-2</c:v>
                </c:pt>
                <c:pt idx="27">
                  <c:v>-5.2400000000000002E-2</c:v>
                </c:pt>
                <c:pt idx="28">
                  <c:v>-4.7699999999999999E-2</c:v>
                </c:pt>
                <c:pt idx="29">
                  <c:v>-4.6300000000000001E-2</c:v>
                </c:pt>
                <c:pt idx="30">
                  <c:v>-1.9900000000000001E-2</c:v>
                </c:pt>
                <c:pt idx="31">
                  <c:v>-6.6E-3</c:v>
                </c:pt>
              </c:numCache>
            </c:numRef>
          </c:yVal>
          <c:smooth val="0"/>
          <c:extLst>
            <c:ext xmlns:c16="http://schemas.microsoft.com/office/drawing/2014/chart" uri="{C3380CC4-5D6E-409C-BE32-E72D297353CC}">
              <c16:uniqueId val="{00000001-EE6B-4EF9-B503-280F021F76B7}"/>
            </c:ext>
          </c:extLst>
        </c:ser>
        <c:dLbls>
          <c:showLegendKey val="0"/>
          <c:showVal val="0"/>
          <c:showCatName val="0"/>
          <c:showSerName val="0"/>
          <c:showPercent val="0"/>
          <c:showBubbleSize val="0"/>
        </c:dLbls>
        <c:axId val="691223936"/>
        <c:axId val="695385952"/>
      </c:scatterChart>
      <c:valAx>
        <c:axId val="762399776"/>
        <c:scaling>
          <c:orientation val="minMax"/>
          <c:max val="160"/>
          <c:min val="6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Days Since Launch</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14960800"/>
        <c:crossesAt val="-2"/>
        <c:crossBetween val="midCat"/>
      </c:valAx>
      <c:valAx>
        <c:axId val="21149608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solidFill>
                      <a:srgbClr val="FF0000"/>
                    </a:solidFill>
                  </a:rPr>
                  <a:t>Elevation Angle (deg)</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2399776"/>
        <c:crosses val="autoZero"/>
        <c:crossBetween val="midCat"/>
      </c:valAx>
      <c:valAx>
        <c:axId val="695385952"/>
        <c:scaling>
          <c:orientation val="minMax"/>
          <c:min val="-0.2"/>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solidFill>
                      <a:srgbClr val="0066FF"/>
                    </a:solidFill>
                  </a:rPr>
                  <a:t>Elevation Angle (deg)</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1223936"/>
        <c:crosses val="max"/>
        <c:crossBetween val="midCat"/>
      </c:valAx>
      <c:valAx>
        <c:axId val="691223936"/>
        <c:scaling>
          <c:orientation val="minMax"/>
        </c:scaling>
        <c:delete val="1"/>
        <c:axPos val="b"/>
        <c:numFmt formatCode="0" sourceLinked="1"/>
        <c:majorTickMark val="out"/>
        <c:minorTickMark val="none"/>
        <c:tickLblPos val="nextTo"/>
        <c:crossAx val="69538595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baseline="0" dirty="0">
                <a:effectLst/>
              </a:rPr>
              <a:t> Gain Change from Pre- to Post-Launch </a:t>
            </a:r>
            <a:endParaRPr lang="en-US" sz="1400" dirty="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3"/>
          <c:order val="3"/>
          <c:tx>
            <c:strRef>
              <c:f>'CWG Data'!$P$45</c:f>
              <c:strCache>
                <c:ptCount val="1"/>
                <c:pt idx="0">
                  <c:v> 20 bias </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'CWG Data'!$Q$46:$Q$51</c:f>
                <c:numCache>
                  <c:formatCode>General</c:formatCode>
                  <c:ptCount val="6"/>
                  <c:pt idx="0">
                    <c:v>8.7473255906528053E-4</c:v>
                  </c:pt>
                  <c:pt idx="1">
                    <c:v>6.9908591110897137E-4</c:v>
                  </c:pt>
                  <c:pt idx="2">
                    <c:v>9.0031056987141067E-4</c:v>
                  </c:pt>
                  <c:pt idx="3">
                    <c:v>9.542885657214318E-4</c:v>
                  </c:pt>
                  <c:pt idx="4">
                    <c:v>7.2117265616493181E-4</c:v>
                  </c:pt>
                  <c:pt idx="5">
                    <c:v>1.0799229447820244E-3</c:v>
                  </c:pt>
                </c:numCache>
              </c:numRef>
            </c:plus>
            <c:minus>
              <c:numRef>
                <c:f>'CWG Data'!$Q$46:$Q$51</c:f>
                <c:numCache>
                  <c:formatCode>General</c:formatCode>
                  <c:ptCount val="6"/>
                  <c:pt idx="0">
                    <c:v>8.7473255906528053E-4</c:v>
                  </c:pt>
                  <c:pt idx="1">
                    <c:v>6.9908591110897137E-4</c:v>
                  </c:pt>
                  <c:pt idx="2">
                    <c:v>9.0031056987141067E-4</c:v>
                  </c:pt>
                  <c:pt idx="3">
                    <c:v>9.542885657214318E-4</c:v>
                  </c:pt>
                  <c:pt idx="4">
                    <c:v>7.2117265616493181E-4</c:v>
                  </c:pt>
                  <c:pt idx="5">
                    <c:v>1.0799229447820244E-3</c:v>
                  </c:pt>
                </c:numCache>
              </c:numRef>
            </c:minus>
            <c:spPr>
              <a:noFill/>
              <a:ln w="9525" cap="flat" cmpd="sng" algn="ctr">
                <a:solidFill>
                  <a:schemeClr val="tx1">
                    <a:lumMod val="65000"/>
                    <a:lumOff val="35000"/>
                  </a:schemeClr>
                </a:solidFill>
                <a:round/>
              </a:ln>
              <a:effectLst/>
            </c:spPr>
          </c:errBars>
          <c:cat>
            <c:strRef>
              <c:f>'CWG Data'!$L$46:$L$51</c:f>
              <c:strCache>
                <c:ptCount val="6"/>
                <c:pt idx="0">
                  <c:v> Ch 1 </c:v>
                </c:pt>
                <c:pt idx="1">
                  <c:v> Ch 2 </c:v>
                </c:pt>
                <c:pt idx="2">
                  <c:v> Ch 3 </c:v>
                </c:pt>
                <c:pt idx="3">
                  <c:v> Ch 4 </c:v>
                </c:pt>
                <c:pt idx="4">
                  <c:v> Ch 5 </c:v>
                </c:pt>
                <c:pt idx="5">
                  <c:v> Ch 6 </c:v>
                </c:pt>
              </c:strCache>
            </c:strRef>
          </c:cat>
          <c:val>
            <c:numRef>
              <c:f>'CWG Data'!$P$46:$P$51</c:f>
              <c:numCache>
                <c:formatCode>0.0%</c:formatCode>
                <c:ptCount val="6"/>
                <c:pt idx="0">
                  <c:v>-1.6468099999999986E-3</c:v>
                </c:pt>
                <c:pt idx="1">
                  <c:v>2.6700999999999864E-2</c:v>
                </c:pt>
                <c:pt idx="2">
                  <c:v>-5.8576999999998547E-3</c:v>
                </c:pt>
                <c:pt idx="3">
                  <c:v>-0.15508</c:v>
                </c:pt>
                <c:pt idx="4">
                  <c:v>2.176699999999987E-2</c:v>
                </c:pt>
                <c:pt idx="5">
                  <c:v>7.9017000000001225E-3</c:v>
                </c:pt>
              </c:numCache>
            </c:numRef>
          </c:val>
          <c:extLst>
            <c:ext xmlns:c16="http://schemas.microsoft.com/office/drawing/2014/chart" uri="{C3380CC4-5D6E-409C-BE32-E72D297353CC}">
              <c16:uniqueId val="{00000000-215C-4558-AC40-07337B2E095E}"/>
            </c:ext>
          </c:extLst>
        </c:ser>
        <c:dLbls>
          <c:dLblPos val="outEnd"/>
          <c:showLegendKey val="0"/>
          <c:showVal val="1"/>
          <c:showCatName val="0"/>
          <c:showSerName val="0"/>
          <c:showPercent val="0"/>
          <c:showBubbleSize val="0"/>
        </c:dLbls>
        <c:gapWidth val="219"/>
        <c:overlap val="-27"/>
        <c:axId val="965023023"/>
        <c:axId val="604356447"/>
        <c:extLst>
          <c:ext xmlns:c15="http://schemas.microsoft.com/office/drawing/2012/chart" uri="{02D57815-91ED-43cb-92C2-25804820EDAC}">
            <c15:filteredBarSeries>
              <c15:ser>
                <c:idx val="0"/>
                <c:order val="0"/>
                <c:tx>
                  <c:strRef>
                    <c:extLst>
                      <c:ext uri="{02D57815-91ED-43cb-92C2-25804820EDAC}">
                        <c15:formulaRef>
                          <c15:sqref>'CWG Data'!$M$45</c15:sqref>
                        </c15:formulaRef>
                      </c:ext>
                    </c:extLst>
                    <c:strCache>
                      <c:ptCount val="1"/>
                      <c:pt idx="0">
                        <c:v> pre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'CWG Data'!$L$46:$L$51</c15:sqref>
                        </c15:formulaRef>
                      </c:ext>
                    </c:extLst>
                    <c:strCache>
                      <c:ptCount val="6"/>
                      <c:pt idx="0">
                        <c:v> Ch 1 </c:v>
                      </c:pt>
                      <c:pt idx="1">
                        <c:v> Ch 2 </c:v>
                      </c:pt>
                      <c:pt idx="2">
                        <c:v> Ch 3 </c:v>
                      </c:pt>
                      <c:pt idx="3">
                        <c:v> Ch 4 </c:v>
                      </c:pt>
                      <c:pt idx="4">
                        <c:v> Ch 5 </c:v>
                      </c:pt>
                      <c:pt idx="5">
                        <c:v> Ch 6 </c:v>
                      </c:pt>
                    </c:strCache>
                  </c:strRef>
                </c:cat>
                <c:val>
                  <c:numRef>
                    <c:extLst>
                      <c:ext uri="{02D57815-91ED-43cb-92C2-25804820EDAC}">
                        <c15:formulaRef>
                          <c15:sqref>'CWG Data'!$M$46:$M$51</c15:sqref>
                        </c15:formulaRef>
                      </c:ext>
                    </c:extLst>
                    <c:numCache>
                      <c:formatCode>_(* #,##0.00_);_(* \(#,##0.00\);_(* "-"??_);_(@_)</c:formatCode>
                      <c:ptCount val="6"/>
                      <c:pt idx="0">
                        <c:v>52.3</c:v>
                      </c:pt>
                      <c:pt idx="1">
                        <c:v>66.13</c:v>
                      </c:pt>
                      <c:pt idx="2">
                        <c:v>41.68</c:v>
                      </c:pt>
                      <c:pt idx="3">
                        <c:v>24.52</c:v>
                      </c:pt>
                      <c:pt idx="4">
                        <c:v>10.16</c:v>
                      </c:pt>
                      <c:pt idx="5" formatCode="_(* #,##0.000_);_(* \(#,##0.000\);_(* &quot;-&quot;??_);_(@_)">
                        <c:v>2.3290000000000002</c:v>
                      </c:pt>
                    </c:numCache>
                  </c:numRef>
                </c:val>
                <c:extLst>
                  <c:ext xmlns:c16="http://schemas.microsoft.com/office/drawing/2014/chart" uri="{C3380CC4-5D6E-409C-BE32-E72D297353CC}">
                    <c16:uniqueId val="{00000001-215C-4558-AC40-07337B2E095E}"/>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'CWG Data'!$N$45</c15:sqref>
                        </c15:formulaRef>
                      </c:ext>
                    </c:extLst>
                    <c:strCache>
                      <c:ptCount val="1"/>
                      <c:pt idx="0">
                        <c:v> 20 mean </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'CWG Data'!$L$46:$L$51</c15:sqref>
                        </c15:formulaRef>
                      </c:ext>
                    </c:extLst>
                    <c:strCache>
                      <c:ptCount val="6"/>
                      <c:pt idx="0">
                        <c:v> Ch 1 </c:v>
                      </c:pt>
                      <c:pt idx="1">
                        <c:v> Ch 2 </c:v>
                      </c:pt>
                      <c:pt idx="2">
                        <c:v> Ch 3 </c:v>
                      </c:pt>
                      <c:pt idx="3">
                        <c:v> Ch 4 </c:v>
                      </c:pt>
                      <c:pt idx="4">
                        <c:v> Ch 5 </c:v>
                      </c:pt>
                      <c:pt idx="5">
                        <c:v> Ch 6 </c:v>
                      </c:pt>
                    </c:strCache>
                  </c:strRef>
                </c:cat>
                <c:val>
                  <c:numRef>
                    <c:extLst xmlns:c15="http://schemas.microsoft.com/office/drawing/2012/chart">
                      <c:ext xmlns:c15="http://schemas.microsoft.com/office/drawing/2012/chart" uri="{02D57815-91ED-43cb-92C2-25804820EDAC}">
                        <c15:formulaRef>
                          <c15:sqref>'CWG Data'!$N$46:$N$51</c15:sqref>
                        </c15:formulaRef>
                      </c:ext>
                    </c:extLst>
                    <c:numCache>
                      <c:formatCode>_(* #,##0.00_);_(* \(#,##0.00\);_(* "-"??_);_(@_)</c:formatCode>
                      <c:ptCount val="6"/>
                      <c:pt idx="0">
                        <c:v>52.213871836999999</c:v>
                      </c:pt>
                      <c:pt idx="1">
                        <c:v>67.895737129999986</c:v>
                      </c:pt>
                      <c:pt idx="2">
                        <c:v>41.435851064000005</c:v>
                      </c:pt>
                      <c:pt idx="3">
                        <c:v>20.717438399999999</c:v>
                      </c:pt>
                      <c:pt idx="4">
                        <c:v>10.381152719999999</c:v>
                      </c:pt>
                      <c:pt idx="5" formatCode="_(* #,##0.000_);_(* \(#,##0.000\);_(* &quot;-&quot;??_);_(@_)">
                        <c:v>2.3474030593000004</c:v>
                      </c:pt>
                    </c:numCache>
                  </c:numRef>
                </c:val>
                <c:extLst xmlns:c15="http://schemas.microsoft.com/office/drawing/2012/chart">
                  <c:ext xmlns:c16="http://schemas.microsoft.com/office/drawing/2014/chart" uri="{C3380CC4-5D6E-409C-BE32-E72D297353CC}">
                    <c16:uniqueId val="{00000002-215C-4558-AC40-07337B2E095E}"/>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'CWG Data'!$O$45</c15:sqref>
                        </c15:formulaRef>
                      </c:ext>
                    </c:extLst>
                    <c:strCache>
                      <c:ptCount val="1"/>
                      <c:pt idx="0">
                        <c:v> 20 stdv </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'CWG Data'!$L$46:$L$51</c15:sqref>
                        </c15:formulaRef>
                      </c:ext>
                    </c:extLst>
                    <c:strCache>
                      <c:ptCount val="6"/>
                      <c:pt idx="0">
                        <c:v> Ch 1 </c:v>
                      </c:pt>
                      <c:pt idx="1">
                        <c:v> Ch 2 </c:v>
                      </c:pt>
                      <c:pt idx="2">
                        <c:v> Ch 3 </c:v>
                      </c:pt>
                      <c:pt idx="3">
                        <c:v> Ch 4 </c:v>
                      </c:pt>
                      <c:pt idx="4">
                        <c:v> Ch 5 </c:v>
                      </c:pt>
                      <c:pt idx="5">
                        <c:v> Ch 6 </c:v>
                      </c:pt>
                    </c:strCache>
                  </c:strRef>
                </c:cat>
                <c:val>
                  <c:numRef>
                    <c:extLst xmlns:c15="http://schemas.microsoft.com/office/drawing/2012/chart">
                      <c:ext xmlns:c15="http://schemas.microsoft.com/office/drawing/2012/chart" uri="{02D57815-91ED-43cb-92C2-25804820EDAC}">
                        <c15:formulaRef>
                          <c15:sqref>'CWG Data'!$O$46:$O$51</c15:sqref>
                        </c15:formulaRef>
                      </c:ext>
                    </c:extLst>
                    <c:numCache>
                      <c:formatCode>_(* #,##0.000_);_(* \(#,##0.000\);_(* "-"??_);_(@_)</c:formatCode>
                      <c:ptCount val="6"/>
                      <c:pt idx="0">
                        <c:v>4.5748512839114172E-2</c:v>
                      </c:pt>
                      <c:pt idx="1">
                        <c:v>4.6230551301636273E-2</c:v>
                      </c:pt>
                      <c:pt idx="2">
                        <c:v>3.7524944552240397E-2</c:v>
                      </c:pt>
                      <c:pt idx="3">
                        <c:v>2.3399155631489508E-2</c:v>
                      </c:pt>
                      <c:pt idx="4">
                        <c:v>7.3271141866357078E-3</c:v>
                      </c:pt>
                      <c:pt idx="5">
                        <c:v>2.5151405383973349E-3</c:v>
                      </c:pt>
                    </c:numCache>
                  </c:numRef>
                </c:val>
                <c:extLst xmlns:c15="http://schemas.microsoft.com/office/drawing/2012/chart">
                  <c:ext xmlns:c16="http://schemas.microsoft.com/office/drawing/2014/chart" uri="{C3380CC4-5D6E-409C-BE32-E72D297353CC}">
                    <c16:uniqueId val="{00000003-215C-4558-AC40-07337B2E095E}"/>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'CWG Data'!$Q$45</c15:sqref>
                        </c15:formulaRef>
                      </c:ext>
                    </c:extLst>
                    <c:strCache>
                      <c:ptCount val="1"/>
                      <c:pt idx="0">
                        <c:v> stdv </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'CWG Data'!$L$46:$L$51</c15:sqref>
                        </c15:formulaRef>
                      </c:ext>
                    </c:extLst>
                    <c:strCache>
                      <c:ptCount val="6"/>
                      <c:pt idx="0">
                        <c:v> Ch 1 </c:v>
                      </c:pt>
                      <c:pt idx="1">
                        <c:v> Ch 2 </c:v>
                      </c:pt>
                      <c:pt idx="2">
                        <c:v> Ch 3 </c:v>
                      </c:pt>
                      <c:pt idx="3">
                        <c:v> Ch 4 </c:v>
                      </c:pt>
                      <c:pt idx="4">
                        <c:v> Ch 5 </c:v>
                      </c:pt>
                      <c:pt idx="5">
                        <c:v> Ch 6 </c:v>
                      </c:pt>
                    </c:strCache>
                  </c:strRef>
                </c:cat>
                <c:val>
                  <c:numRef>
                    <c:extLst xmlns:c15="http://schemas.microsoft.com/office/drawing/2012/chart">
                      <c:ext xmlns:c15="http://schemas.microsoft.com/office/drawing/2012/chart" uri="{02D57815-91ED-43cb-92C2-25804820EDAC}">
                        <c15:formulaRef>
                          <c15:sqref>'CWG Data'!$Q$46:$Q$51</c15:sqref>
                        </c15:formulaRef>
                      </c:ext>
                    </c:extLst>
                    <c:numCache>
                      <c:formatCode>0.00%</c:formatCode>
                      <c:ptCount val="6"/>
                      <c:pt idx="0">
                        <c:v>8.7473255906528053E-4</c:v>
                      </c:pt>
                      <c:pt idx="1">
                        <c:v>6.9908591110897137E-4</c:v>
                      </c:pt>
                      <c:pt idx="2">
                        <c:v>9.0031056987141067E-4</c:v>
                      </c:pt>
                      <c:pt idx="3">
                        <c:v>9.542885657214318E-4</c:v>
                      </c:pt>
                      <c:pt idx="4">
                        <c:v>7.2117265616493181E-4</c:v>
                      </c:pt>
                      <c:pt idx="5">
                        <c:v>1.0799229447820244E-3</c:v>
                      </c:pt>
                    </c:numCache>
                  </c:numRef>
                </c:val>
                <c:extLst xmlns:c15="http://schemas.microsoft.com/office/drawing/2012/chart">
                  <c:ext xmlns:c16="http://schemas.microsoft.com/office/drawing/2014/chart" uri="{C3380CC4-5D6E-409C-BE32-E72D297353CC}">
                    <c16:uniqueId val="{00000004-215C-4558-AC40-07337B2E095E}"/>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'CWG Data'!$R$45</c15:sqref>
                        </c15:formulaRef>
                      </c:ext>
                    </c:extLst>
                    <c:strCache>
                      <c:ptCount val="1"/>
                      <c:pt idx="0">
                        <c:v> 90 mean </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'CWG Data'!$L$46:$L$51</c15:sqref>
                        </c15:formulaRef>
                      </c:ext>
                    </c:extLst>
                    <c:strCache>
                      <c:ptCount val="6"/>
                      <c:pt idx="0">
                        <c:v> Ch 1 </c:v>
                      </c:pt>
                      <c:pt idx="1">
                        <c:v> Ch 2 </c:v>
                      </c:pt>
                      <c:pt idx="2">
                        <c:v> Ch 3 </c:v>
                      </c:pt>
                      <c:pt idx="3">
                        <c:v> Ch 4 </c:v>
                      </c:pt>
                      <c:pt idx="4">
                        <c:v> Ch 5 </c:v>
                      </c:pt>
                      <c:pt idx="5">
                        <c:v> Ch 6 </c:v>
                      </c:pt>
                    </c:strCache>
                  </c:strRef>
                </c:cat>
                <c:val>
                  <c:numRef>
                    <c:extLst xmlns:c15="http://schemas.microsoft.com/office/drawing/2012/chart">
                      <c:ext xmlns:c15="http://schemas.microsoft.com/office/drawing/2012/chart" uri="{02D57815-91ED-43cb-92C2-25804820EDAC}">
                        <c15:formulaRef>
                          <c15:sqref>'CWG Data'!$R$46:$R$51</c15:sqref>
                        </c15:formulaRef>
                      </c:ext>
                    </c:extLst>
                    <c:numCache>
                      <c:formatCode>_(* #,##0.00_);_(* \(#,##0.00\);_(* "-"??_);_(@_)</c:formatCode>
                      <c:ptCount val="6"/>
                      <c:pt idx="0">
                        <c:v>52.360149034571421</c:v>
                      </c:pt>
                      <c:pt idx="1">
                        <c:v>68.049942842857121</c:v>
                      </c:pt>
                      <c:pt idx="2">
                        <c:v>41.540646373485714</c:v>
                      </c:pt>
                      <c:pt idx="3">
                        <c:v>20.782451428571431</c:v>
                      </c:pt>
                      <c:pt idx="4">
                        <c:v>10.41294916571429</c:v>
                      </c:pt>
                      <c:pt idx="5" formatCode="_(* #,##0.000_);_(* \(#,##0.000\);_(* &quot;-&quot;??_);_(@_)">
                        <c:v>2.3545670300285715</c:v>
                      </c:pt>
                    </c:numCache>
                  </c:numRef>
                </c:val>
                <c:extLst xmlns:c15="http://schemas.microsoft.com/office/drawing/2012/chart">
                  <c:ext xmlns:c16="http://schemas.microsoft.com/office/drawing/2014/chart" uri="{C3380CC4-5D6E-409C-BE32-E72D297353CC}">
                    <c16:uniqueId val="{00000005-215C-4558-AC40-07337B2E095E}"/>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'CWG Data'!$S$45</c15:sqref>
                        </c15:formulaRef>
                      </c:ext>
                    </c:extLst>
                    <c:strCache>
                      <c:ptCount val="1"/>
                      <c:pt idx="0">
                        <c:v> 90 stdv </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'CWG Data'!$L$46:$L$51</c15:sqref>
                        </c15:formulaRef>
                      </c:ext>
                    </c:extLst>
                    <c:strCache>
                      <c:ptCount val="6"/>
                      <c:pt idx="0">
                        <c:v> Ch 1 </c:v>
                      </c:pt>
                      <c:pt idx="1">
                        <c:v> Ch 2 </c:v>
                      </c:pt>
                      <c:pt idx="2">
                        <c:v> Ch 3 </c:v>
                      </c:pt>
                      <c:pt idx="3">
                        <c:v> Ch 4 </c:v>
                      </c:pt>
                      <c:pt idx="4">
                        <c:v> Ch 5 </c:v>
                      </c:pt>
                      <c:pt idx="5">
                        <c:v> Ch 6 </c:v>
                      </c:pt>
                    </c:strCache>
                  </c:strRef>
                </c:cat>
                <c:val>
                  <c:numRef>
                    <c:extLst xmlns:c15="http://schemas.microsoft.com/office/drawing/2012/chart">
                      <c:ext xmlns:c15="http://schemas.microsoft.com/office/drawing/2012/chart" uri="{02D57815-91ED-43cb-92C2-25804820EDAC}">
                        <c15:formulaRef>
                          <c15:sqref>'CWG Data'!$S$46:$S$51</c15:sqref>
                        </c15:formulaRef>
                      </c:ext>
                    </c:extLst>
                    <c:numCache>
                      <c:formatCode>_(* #,##0.000_);_(* \(#,##0.000\);_(* "-"??_);_(@_)</c:formatCode>
                      <c:ptCount val="6"/>
                      <c:pt idx="0">
                        <c:v>0.20133892742503481</c:v>
                      </c:pt>
                      <c:pt idx="1">
                        <c:v>0.20551894096059506</c:v>
                      </c:pt>
                      <c:pt idx="2">
                        <c:v>0.12763461783525562</c:v>
                      </c:pt>
                      <c:pt idx="3">
                        <c:v>6.8816972155167161E-2</c:v>
                      </c:pt>
                      <c:pt idx="4">
                        <c:v>3.2392596308106682E-2</c:v>
                      </c:pt>
                      <c:pt idx="5">
                        <c:v>8.2152858563489511E-3</c:v>
                      </c:pt>
                    </c:numCache>
                  </c:numRef>
                </c:val>
                <c:extLst xmlns:c15="http://schemas.microsoft.com/office/drawing/2012/chart">
                  <c:ext xmlns:c16="http://schemas.microsoft.com/office/drawing/2014/chart" uri="{C3380CC4-5D6E-409C-BE32-E72D297353CC}">
                    <c16:uniqueId val="{00000006-215C-4558-AC40-07337B2E095E}"/>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'CWG Data'!$T$45</c15:sqref>
                        </c15:formulaRef>
                      </c:ext>
                    </c:extLst>
                    <c:strCache>
                      <c:ptCount val="1"/>
                      <c:pt idx="0">
                        <c:v> 90 bias </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'CWG Data'!$L$46:$L$51</c15:sqref>
                        </c15:formulaRef>
                      </c:ext>
                    </c:extLst>
                    <c:strCache>
                      <c:ptCount val="6"/>
                      <c:pt idx="0">
                        <c:v> Ch 1 </c:v>
                      </c:pt>
                      <c:pt idx="1">
                        <c:v> Ch 2 </c:v>
                      </c:pt>
                      <c:pt idx="2">
                        <c:v> Ch 3 </c:v>
                      </c:pt>
                      <c:pt idx="3">
                        <c:v> Ch 4 </c:v>
                      </c:pt>
                      <c:pt idx="4">
                        <c:v> Ch 5 </c:v>
                      </c:pt>
                      <c:pt idx="5">
                        <c:v> Ch 6 </c:v>
                      </c:pt>
                    </c:strCache>
                  </c:strRef>
                </c:cat>
                <c:val>
                  <c:numRef>
                    <c:extLst xmlns:c15="http://schemas.microsoft.com/office/drawing/2012/chart">
                      <c:ext xmlns:c15="http://schemas.microsoft.com/office/drawing/2012/chart" uri="{02D57815-91ED-43cb-92C2-25804820EDAC}">
                        <c15:formulaRef>
                          <c15:sqref>'CWG Data'!$T$46:$T$51</c15:sqref>
                        </c15:formulaRef>
                      </c:ext>
                    </c:extLst>
                    <c:numCache>
                      <c:formatCode>0.00%</c:formatCode>
                      <c:ptCount val="6"/>
                      <c:pt idx="0">
                        <c:v>1.1500771428569756E-3</c:v>
                      </c:pt>
                      <c:pt idx="1">
                        <c:v>2.903285714285686E-2</c:v>
                      </c:pt>
                      <c:pt idx="2">
                        <c:v>-3.3434171428571302E-3</c:v>
                      </c:pt>
                      <c:pt idx="3" formatCode="0.0%">
                        <c:v>-0.15242857142857136</c:v>
                      </c:pt>
                      <c:pt idx="4">
                        <c:v>2.4896571428571823E-2</c:v>
                      </c:pt>
                      <c:pt idx="5">
                        <c:v>1.097768571428559E-2</c:v>
                      </c:pt>
                    </c:numCache>
                  </c:numRef>
                </c:val>
                <c:extLst xmlns:c15="http://schemas.microsoft.com/office/drawing/2012/chart">
                  <c:ext xmlns:c16="http://schemas.microsoft.com/office/drawing/2014/chart" uri="{C3380CC4-5D6E-409C-BE32-E72D297353CC}">
                    <c16:uniqueId val="{00000007-215C-4558-AC40-07337B2E095E}"/>
                  </c:ext>
                </c:extLst>
              </c15:ser>
            </c15:filteredBarSeries>
          </c:ext>
        </c:extLst>
      </c:barChart>
      <c:lineChart>
        <c:grouping val="standard"/>
        <c:varyColors val="0"/>
        <c:dLbls>
          <c:showLegendKey val="0"/>
          <c:showVal val="1"/>
          <c:showCatName val="0"/>
          <c:showSerName val="0"/>
          <c:showPercent val="0"/>
          <c:showBubbleSize val="0"/>
        </c:dLbls>
        <c:marker val="1"/>
        <c:smooth val="0"/>
        <c:axId val="965021023"/>
        <c:axId val="604356031"/>
        <c:extLst>
          <c:ext xmlns:c15="http://schemas.microsoft.com/office/drawing/2012/chart" uri="{02D57815-91ED-43cb-92C2-25804820EDAC}">
            <c15:filteredLineSeries>
              <c15:ser>
                <c:idx val="8"/>
                <c:order val="8"/>
                <c:tx>
                  <c:strRef>
                    <c:extLst>
                      <c:ext uri="{02D57815-91ED-43cb-92C2-25804820EDAC}">
                        <c15:formulaRef>
                          <c15:sqref>'CWG Data'!$U$45</c15:sqref>
                        </c15:formulaRef>
                      </c:ext>
                    </c:extLst>
                    <c:strCache>
                      <c:ptCount val="1"/>
                      <c:pt idx="0">
                        <c:v> stdv </c:v>
                      </c:pt>
                    </c:strCache>
                  </c:strRef>
                </c:tx>
                <c:spPr>
                  <a:ln w="28575" cap="rnd">
                    <a:solidFill>
                      <a:schemeClr val="accent3">
                        <a:lumMod val="60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'CWG Data'!$L$46:$L$51</c15:sqref>
                        </c15:formulaRef>
                      </c:ext>
                    </c:extLst>
                    <c:strCache>
                      <c:ptCount val="6"/>
                      <c:pt idx="0">
                        <c:v> Ch 1 </c:v>
                      </c:pt>
                      <c:pt idx="1">
                        <c:v> Ch 2 </c:v>
                      </c:pt>
                      <c:pt idx="2">
                        <c:v> Ch 3 </c:v>
                      </c:pt>
                      <c:pt idx="3">
                        <c:v> Ch 4 </c:v>
                      </c:pt>
                      <c:pt idx="4">
                        <c:v> Ch 5 </c:v>
                      </c:pt>
                      <c:pt idx="5">
                        <c:v> Ch 6 </c:v>
                      </c:pt>
                    </c:strCache>
                  </c:strRef>
                </c:cat>
                <c:val>
                  <c:numRef>
                    <c:extLst>
                      <c:ext uri="{02D57815-91ED-43cb-92C2-25804820EDAC}">
                        <c15:formulaRef>
                          <c15:sqref>'CWG Data'!$U$46:$U$51</c15:sqref>
                        </c15:formulaRef>
                      </c:ext>
                    </c:extLst>
                    <c:numCache>
                      <c:formatCode>0.00%</c:formatCode>
                      <c:ptCount val="6"/>
                      <c:pt idx="0">
                        <c:v>3.8496926849911055E-3</c:v>
                      </c:pt>
                      <c:pt idx="1">
                        <c:v>3.10780191986383E-3</c:v>
                      </c:pt>
                      <c:pt idx="2">
                        <c:v>3.0622509077556531E-3</c:v>
                      </c:pt>
                      <c:pt idx="3">
                        <c:v>2.8065649329187259E-3</c:v>
                      </c:pt>
                      <c:pt idx="4">
                        <c:v>3.1882476681207362E-3</c:v>
                      </c:pt>
                      <c:pt idx="5">
                        <c:v>3.5273876583722416E-3</c:v>
                      </c:pt>
                    </c:numCache>
                  </c:numRef>
                </c:val>
                <c:smooth val="0"/>
                <c:extLst>
                  <c:ext xmlns:c16="http://schemas.microsoft.com/office/drawing/2014/chart" uri="{C3380CC4-5D6E-409C-BE32-E72D297353CC}">
                    <c16:uniqueId val="{00000008-215C-4558-AC40-07337B2E095E}"/>
                  </c:ext>
                </c:extLst>
              </c15:ser>
            </c15:filteredLineSeries>
          </c:ext>
        </c:extLst>
      </c:lineChart>
      <c:catAx>
        <c:axId val="9650230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4356447"/>
        <c:crosses val="autoZero"/>
        <c:auto val="1"/>
        <c:lblAlgn val="ctr"/>
        <c:lblOffset val="100"/>
        <c:noMultiLvlLbl val="0"/>
      </c:catAx>
      <c:valAx>
        <c:axId val="604356447"/>
        <c:scaling>
          <c:orientation val="minMax"/>
          <c:min val="-0.16000000000000003"/>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b="0" i="0" baseline="0" dirty="0">
                    <a:effectLst/>
                  </a:rPr>
                  <a:t>Post / Pre - 1</a:t>
                </a:r>
                <a:endParaRPr lang="en-US" sz="1000" dirty="0">
                  <a:effectLst/>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65023023"/>
        <c:crosses val="autoZero"/>
        <c:crossBetween val="between"/>
        <c:majorUnit val="4.0000000000000008E-2"/>
        <c:minorUnit val="1.0000000000000002E-2"/>
      </c:valAx>
      <c:valAx>
        <c:axId val="604356031"/>
        <c:scaling>
          <c:orientation val="minMax"/>
        </c:scaling>
        <c:delete val="1"/>
        <c:axPos val="r"/>
        <c:numFmt formatCode="0.00%" sourceLinked="1"/>
        <c:majorTickMark val="none"/>
        <c:minorTickMark val="none"/>
        <c:tickLblPos val="nextTo"/>
        <c:crossAx val="965021023"/>
        <c:crosses val="max"/>
        <c:crossBetween val="between"/>
      </c:valAx>
      <c:catAx>
        <c:axId val="965021023"/>
        <c:scaling>
          <c:orientation val="minMax"/>
        </c:scaling>
        <c:delete val="1"/>
        <c:axPos val="b"/>
        <c:numFmt formatCode="General" sourceLinked="1"/>
        <c:majorTickMark val="none"/>
        <c:minorTickMark val="none"/>
        <c:tickLblPos val="nextTo"/>
        <c:crossAx val="604356031"/>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dirty="0"/>
              <a:t>Accuracy Comparing with IASI &amp; CrIS</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'2d Accuracy IR'!$C$3</c:f>
              <c:strCache>
                <c:ptCount val="1"/>
                <c:pt idx="0">
                  <c:v>METOP-B</c:v>
                </c:pt>
              </c:strCache>
            </c:strRef>
          </c:tx>
          <c:spPr>
            <a:solidFill>
              <a:srgbClr val="0000FF"/>
            </a:solidFill>
            <a:ln>
              <a:noFill/>
            </a:ln>
            <a:effectLst/>
          </c:spPr>
          <c:invertIfNegative val="0"/>
          <c:errBars>
            <c:errBarType val="both"/>
            <c:errValType val="cust"/>
            <c:noEndCap val="0"/>
            <c:plus>
              <c:numRef>
                <c:f>'2d Accuracy IR'!$D$4:$D$13</c:f>
                <c:numCache>
                  <c:formatCode>General</c:formatCode>
                  <c:ptCount val="10"/>
                  <c:pt idx="0">
                    <c:v>147</c:v>
                  </c:pt>
                  <c:pt idx="1">
                    <c:v>52</c:v>
                  </c:pt>
                  <c:pt idx="2">
                    <c:v>89</c:v>
                  </c:pt>
                  <c:pt idx="3">
                    <c:v>116</c:v>
                  </c:pt>
                  <c:pt idx="4">
                    <c:v>287</c:v>
                  </c:pt>
                  <c:pt idx="5">
                    <c:v>228</c:v>
                  </c:pt>
                  <c:pt idx="6">
                    <c:v>379</c:v>
                  </c:pt>
                  <c:pt idx="7">
                    <c:v>392</c:v>
                  </c:pt>
                  <c:pt idx="8">
                    <c:v>403</c:v>
                  </c:pt>
                  <c:pt idx="9">
                    <c:v>374</c:v>
                  </c:pt>
                </c:numCache>
              </c:numRef>
            </c:plus>
            <c:minus>
              <c:numRef>
                <c:f>'2d Accuracy IR'!$D$4:$D$13</c:f>
                <c:numCache>
                  <c:formatCode>General</c:formatCode>
                  <c:ptCount val="10"/>
                  <c:pt idx="0">
                    <c:v>147</c:v>
                  </c:pt>
                  <c:pt idx="1">
                    <c:v>52</c:v>
                  </c:pt>
                  <c:pt idx="2">
                    <c:v>89</c:v>
                  </c:pt>
                  <c:pt idx="3">
                    <c:v>116</c:v>
                  </c:pt>
                  <c:pt idx="4">
                    <c:v>287</c:v>
                  </c:pt>
                  <c:pt idx="5">
                    <c:v>228</c:v>
                  </c:pt>
                  <c:pt idx="6">
                    <c:v>379</c:v>
                  </c:pt>
                  <c:pt idx="7">
                    <c:v>392</c:v>
                  </c:pt>
                  <c:pt idx="8">
                    <c:v>403</c:v>
                  </c:pt>
                  <c:pt idx="9">
                    <c:v>374</c:v>
                  </c:pt>
                </c:numCache>
              </c:numRef>
            </c:minus>
            <c:spPr>
              <a:noFill/>
              <a:ln w="9525" cap="flat" cmpd="sng" algn="ctr">
                <a:solidFill>
                  <a:schemeClr val="tx1">
                    <a:lumMod val="65000"/>
                    <a:lumOff val="35000"/>
                  </a:schemeClr>
                </a:solidFill>
                <a:round/>
              </a:ln>
              <a:effectLst/>
            </c:spPr>
          </c:errBars>
          <c:cat>
            <c:numRef>
              <c:f>'2d Accuracy IR'!$B$4:$B$13</c:f>
              <c:numCache>
                <c:formatCode>_(* #,##0.00_);_(* \(#,##0.00\);_(* "-"??_);_(@_)</c:formatCode>
                <c:ptCount val="10"/>
                <c:pt idx="0">
                  <c:v>3.9</c:v>
                </c:pt>
                <c:pt idx="1">
                  <c:v>6.19</c:v>
                </c:pt>
                <c:pt idx="2">
                  <c:v>6.95</c:v>
                </c:pt>
                <c:pt idx="3">
                  <c:v>7.34</c:v>
                </c:pt>
                <c:pt idx="4">
                  <c:v>8.5</c:v>
                </c:pt>
                <c:pt idx="5">
                  <c:v>9.61</c:v>
                </c:pt>
                <c:pt idx="6">
                  <c:v>10.3</c:v>
                </c:pt>
                <c:pt idx="7">
                  <c:v>11.2</c:v>
                </c:pt>
                <c:pt idx="8">
                  <c:v>12.3</c:v>
                </c:pt>
                <c:pt idx="9">
                  <c:v>13.3</c:v>
                </c:pt>
              </c:numCache>
            </c:numRef>
          </c:cat>
          <c:val>
            <c:numRef>
              <c:f>'2d Accuracy IR'!$C$4:$C$13</c:f>
              <c:numCache>
                <c:formatCode>General</c:formatCode>
                <c:ptCount val="10"/>
                <c:pt idx="0">
                  <c:v>-20</c:v>
                </c:pt>
                <c:pt idx="1">
                  <c:v>-39</c:v>
                </c:pt>
                <c:pt idx="2">
                  <c:v>-154</c:v>
                </c:pt>
                <c:pt idx="3">
                  <c:v>-56</c:v>
                </c:pt>
                <c:pt idx="4">
                  <c:v>-27</c:v>
                </c:pt>
                <c:pt idx="5">
                  <c:v>-94</c:v>
                </c:pt>
                <c:pt idx="6">
                  <c:v>-66</c:v>
                </c:pt>
                <c:pt idx="7">
                  <c:v>-42</c:v>
                </c:pt>
                <c:pt idx="8">
                  <c:v>-11</c:v>
                </c:pt>
                <c:pt idx="9">
                  <c:v>-540</c:v>
                </c:pt>
              </c:numCache>
            </c:numRef>
          </c:val>
          <c:extLst>
            <c:ext xmlns:c16="http://schemas.microsoft.com/office/drawing/2014/chart" uri="{C3380CC4-5D6E-409C-BE32-E72D297353CC}">
              <c16:uniqueId val="{00000000-2EC7-4DDF-9F4E-87334F594E8B}"/>
            </c:ext>
          </c:extLst>
        </c:ser>
        <c:ser>
          <c:idx val="2"/>
          <c:order val="1"/>
          <c:tx>
            <c:strRef>
              <c:f>'2d Accuracy IR'!$E$3</c:f>
              <c:strCache>
                <c:ptCount val="1"/>
                <c:pt idx="0">
                  <c:v>METOP-C</c:v>
                </c:pt>
              </c:strCache>
            </c:strRef>
          </c:tx>
          <c:spPr>
            <a:solidFill>
              <a:srgbClr val="FFC000"/>
            </a:solidFill>
            <a:ln>
              <a:noFill/>
            </a:ln>
            <a:effectLst/>
          </c:spPr>
          <c:invertIfNegative val="0"/>
          <c:errBars>
            <c:errBarType val="both"/>
            <c:errValType val="cust"/>
            <c:noEndCap val="0"/>
            <c:plus>
              <c:numRef>
                <c:f>'2d Accuracy IR'!$F$4:$F$13</c:f>
                <c:numCache>
                  <c:formatCode>General</c:formatCode>
                  <c:ptCount val="10"/>
                  <c:pt idx="0">
                    <c:v>141</c:v>
                  </c:pt>
                  <c:pt idx="1">
                    <c:v>51</c:v>
                  </c:pt>
                  <c:pt idx="2">
                    <c:v>87</c:v>
                  </c:pt>
                  <c:pt idx="3">
                    <c:v>111</c:v>
                  </c:pt>
                  <c:pt idx="4">
                    <c:v>271</c:v>
                  </c:pt>
                  <c:pt idx="5">
                    <c:v>219</c:v>
                  </c:pt>
                  <c:pt idx="6">
                    <c:v>360</c:v>
                  </c:pt>
                  <c:pt idx="7">
                    <c:v>380</c:v>
                  </c:pt>
                  <c:pt idx="8">
                    <c:v>397</c:v>
                  </c:pt>
                  <c:pt idx="9">
                    <c:v>366</c:v>
                  </c:pt>
                </c:numCache>
              </c:numRef>
            </c:plus>
            <c:minus>
              <c:numRef>
                <c:f>'2d Accuracy IR'!$F$4:$F$13</c:f>
                <c:numCache>
                  <c:formatCode>General</c:formatCode>
                  <c:ptCount val="10"/>
                  <c:pt idx="0">
                    <c:v>141</c:v>
                  </c:pt>
                  <c:pt idx="1">
                    <c:v>51</c:v>
                  </c:pt>
                  <c:pt idx="2">
                    <c:v>87</c:v>
                  </c:pt>
                  <c:pt idx="3">
                    <c:v>111</c:v>
                  </c:pt>
                  <c:pt idx="4">
                    <c:v>271</c:v>
                  </c:pt>
                  <c:pt idx="5">
                    <c:v>219</c:v>
                  </c:pt>
                  <c:pt idx="6">
                    <c:v>360</c:v>
                  </c:pt>
                  <c:pt idx="7">
                    <c:v>380</c:v>
                  </c:pt>
                  <c:pt idx="8">
                    <c:v>397</c:v>
                  </c:pt>
                  <c:pt idx="9">
                    <c:v>366</c:v>
                  </c:pt>
                </c:numCache>
              </c:numRef>
            </c:minus>
            <c:spPr>
              <a:noFill/>
              <a:ln w="9525" cap="flat" cmpd="sng" algn="ctr">
                <a:solidFill>
                  <a:schemeClr val="tx1">
                    <a:lumMod val="65000"/>
                    <a:lumOff val="35000"/>
                  </a:schemeClr>
                </a:solidFill>
                <a:round/>
              </a:ln>
              <a:effectLst/>
            </c:spPr>
          </c:errBars>
          <c:cat>
            <c:numRef>
              <c:f>'2d Accuracy IR'!$B$4:$B$13</c:f>
              <c:numCache>
                <c:formatCode>_(* #,##0.00_);_(* \(#,##0.00\);_(* "-"??_);_(@_)</c:formatCode>
                <c:ptCount val="10"/>
                <c:pt idx="0">
                  <c:v>3.9</c:v>
                </c:pt>
                <c:pt idx="1">
                  <c:v>6.19</c:v>
                </c:pt>
                <c:pt idx="2">
                  <c:v>6.95</c:v>
                </c:pt>
                <c:pt idx="3">
                  <c:v>7.34</c:v>
                </c:pt>
                <c:pt idx="4">
                  <c:v>8.5</c:v>
                </c:pt>
                <c:pt idx="5">
                  <c:v>9.61</c:v>
                </c:pt>
                <c:pt idx="6">
                  <c:v>10.3</c:v>
                </c:pt>
                <c:pt idx="7">
                  <c:v>11.2</c:v>
                </c:pt>
                <c:pt idx="8">
                  <c:v>12.3</c:v>
                </c:pt>
                <c:pt idx="9">
                  <c:v>13.3</c:v>
                </c:pt>
              </c:numCache>
            </c:numRef>
          </c:cat>
          <c:val>
            <c:numRef>
              <c:f>'2d Accuracy IR'!$E$4:$E$13</c:f>
              <c:numCache>
                <c:formatCode>General</c:formatCode>
                <c:ptCount val="10"/>
                <c:pt idx="0">
                  <c:v>-19</c:v>
                </c:pt>
                <c:pt idx="1">
                  <c:v>-39</c:v>
                </c:pt>
                <c:pt idx="2">
                  <c:v>-156</c:v>
                </c:pt>
                <c:pt idx="3">
                  <c:v>-58</c:v>
                </c:pt>
                <c:pt idx="4">
                  <c:v>-26</c:v>
                </c:pt>
                <c:pt idx="5">
                  <c:v>-66</c:v>
                </c:pt>
                <c:pt idx="6">
                  <c:v>-63</c:v>
                </c:pt>
                <c:pt idx="7">
                  <c:v>-38</c:v>
                </c:pt>
                <c:pt idx="8">
                  <c:v>-5</c:v>
                </c:pt>
                <c:pt idx="9">
                  <c:v>-522</c:v>
                </c:pt>
              </c:numCache>
            </c:numRef>
          </c:val>
          <c:extLst>
            <c:ext xmlns:c16="http://schemas.microsoft.com/office/drawing/2014/chart" uri="{C3380CC4-5D6E-409C-BE32-E72D297353CC}">
              <c16:uniqueId val="{00000001-2EC7-4DDF-9F4E-87334F594E8B}"/>
            </c:ext>
          </c:extLst>
        </c:ser>
        <c:ser>
          <c:idx val="4"/>
          <c:order val="2"/>
          <c:tx>
            <c:strRef>
              <c:f>'2d Accuracy IR'!$G$3</c:f>
              <c:strCache>
                <c:ptCount val="1"/>
                <c:pt idx="0">
                  <c:v>NOAA-20</c:v>
                </c:pt>
              </c:strCache>
            </c:strRef>
          </c:tx>
          <c:spPr>
            <a:solidFill>
              <a:srgbClr val="FF0000"/>
            </a:solidFill>
            <a:ln>
              <a:noFill/>
            </a:ln>
            <a:effectLst/>
          </c:spPr>
          <c:invertIfNegative val="0"/>
          <c:errBars>
            <c:errBarType val="both"/>
            <c:errValType val="cust"/>
            <c:noEndCap val="0"/>
            <c:plus>
              <c:numRef>
                <c:f>'2d Accuracy IR'!$H$4:$H$13</c:f>
                <c:numCache>
                  <c:formatCode>General</c:formatCode>
                  <c:ptCount val="10"/>
                  <c:pt idx="0">
                    <c:v>0</c:v>
                  </c:pt>
                  <c:pt idx="1">
                    <c:v>86</c:v>
                  </c:pt>
                  <c:pt idx="2">
                    <c:v>80</c:v>
                  </c:pt>
                  <c:pt idx="3">
                    <c:v>105</c:v>
                  </c:pt>
                  <c:pt idx="4">
                    <c:v>0</c:v>
                  </c:pt>
                  <c:pt idx="5">
                    <c:v>180</c:v>
                  </c:pt>
                  <c:pt idx="6">
                    <c:v>296</c:v>
                  </c:pt>
                  <c:pt idx="7">
                    <c:v>316</c:v>
                  </c:pt>
                  <c:pt idx="8">
                    <c:v>332</c:v>
                  </c:pt>
                  <c:pt idx="9">
                    <c:v>327</c:v>
                  </c:pt>
                </c:numCache>
              </c:numRef>
            </c:plus>
            <c:minus>
              <c:numRef>
                <c:f>'2d Accuracy IR'!$H$4:$H$13</c:f>
                <c:numCache>
                  <c:formatCode>General</c:formatCode>
                  <c:ptCount val="10"/>
                  <c:pt idx="0">
                    <c:v>0</c:v>
                  </c:pt>
                  <c:pt idx="1">
                    <c:v>86</c:v>
                  </c:pt>
                  <c:pt idx="2">
                    <c:v>80</c:v>
                  </c:pt>
                  <c:pt idx="3">
                    <c:v>105</c:v>
                  </c:pt>
                  <c:pt idx="4">
                    <c:v>0</c:v>
                  </c:pt>
                  <c:pt idx="5">
                    <c:v>180</c:v>
                  </c:pt>
                  <c:pt idx="6">
                    <c:v>296</c:v>
                  </c:pt>
                  <c:pt idx="7">
                    <c:v>316</c:v>
                  </c:pt>
                  <c:pt idx="8">
                    <c:v>332</c:v>
                  </c:pt>
                  <c:pt idx="9">
                    <c:v>327</c:v>
                  </c:pt>
                </c:numCache>
              </c:numRef>
            </c:minus>
            <c:spPr>
              <a:noFill/>
              <a:ln w="9525" cap="flat" cmpd="sng" algn="ctr">
                <a:solidFill>
                  <a:schemeClr val="tx1">
                    <a:lumMod val="65000"/>
                    <a:lumOff val="35000"/>
                  </a:schemeClr>
                </a:solidFill>
                <a:round/>
              </a:ln>
              <a:effectLst/>
            </c:spPr>
          </c:errBars>
          <c:cat>
            <c:numRef>
              <c:f>'2d Accuracy IR'!$B$4:$B$13</c:f>
              <c:numCache>
                <c:formatCode>_(* #,##0.00_);_(* \(#,##0.00\);_(* "-"??_);_(@_)</c:formatCode>
                <c:ptCount val="10"/>
                <c:pt idx="0">
                  <c:v>3.9</c:v>
                </c:pt>
                <c:pt idx="1">
                  <c:v>6.19</c:v>
                </c:pt>
                <c:pt idx="2">
                  <c:v>6.95</c:v>
                </c:pt>
                <c:pt idx="3">
                  <c:v>7.34</c:v>
                </c:pt>
                <c:pt idx="4">
                  <c:v>8.5</c:v>
                </c:pt>
                <c:pt idx="5">
                  <c:v>9.61</c:v>
                </c:pt>
                <c:pt idx="6">
                  <c:v>10.3</c:v>
                </c:pt>
                <c:pt idx="7">
                  <c:v>11.2</c:v>
                </c:pt>
                <c:pt idx="8">
                  <c:v>12.3</c:v>
                </c:pt>
                <c:pt idx="9">
                  <c:v>13.3</c:v>
                </c:pt>
              </c:numCache>
            </c:numRef>
          </c:cat>
          <c:val>
            <c:numRef>
              <c:f>'2d Accuracy IR'!$G$4:$G$13</c:f>
              <c:numCache>
                <c:formatCode>General</c:formatCode>
                <c:ptCount val="10"/>
                <c:pt idx="0">
                  <c:v>0</c:v>
                </c:pt>
                <c:pt idx="1">
                  <c:v>238</c:v>
                </c:pt>
                <c:pt idx="2">
                  <c:v>-144</c:v>
                </c:pt>
                <c:pt idx="3">
                  <c:v>-44</c:v>
                </c:pt>
                <c:pt idx="4">
                  <c:v>0</c:v>
                </c:pt>
                <c:pt idx="5">
                  <c:v>-36</c:v>
                </c:pt>
                <c:pt idx="6">
                  <c:v>-46</c:v>
                </c:pt>
                <c:pt idx="7">
                  <c:v>-25</c:v>
                </c:pt>
                <c:pt idx="8">
                  <c:v>4</c:v>
                </c:pt>
                <c:pt idx="9">
                  <c:v>-499</c:v>
                </c:pt>
              </c:numCache>
            </c:numRef>
          </c:val>
          <c:extLst>
            <c:ext xmlns:c16="http://schemas.microsoft.com/office/drawing/2014/chart" uri="{C3380CC4-5D6E-409C-BE32-E72D297353CC}">
              <c16:uniqueId val="{00000002-2EC7-4DDF-9F4E-87334F594E8B}"/>
            </c:ext>
          </c:extLst>
        </c:ser>
        <c:ser>
          <c:idx val="6"/>
          <c:order val="3"/>
          <c:tx>
            <c:strRef>
              <c:f>'2d Accuracy IR'!$I$3</c:f>
              <c:strCache>
                <c:ptCount val="1"/>
                <c:pt idx="0">
                  <c:v>NOAA-21</c:v>
                </c:pt>
              </c:strCache>
            </c:strRef>
          </c:tx>
          <c:spPr>
            <a:solidFill>
              <a:srgbClr val="33CC33"/>
            </a:solidFill>
            <a:ln>
              <a:noFill/>
            </a:ln>
            <a:effectLst/>
          </c:spPr>
          <c:invertIfNegative val="0"/>
          <c:errBars>
            <c:errBarType val="both"/>
            <c:errValType val="cust"/>
            <c:noEndCap val="0"/>
            <c:plus>
              <c:numRef>
                <c:f>'2d Accuracy IR'!$J$4:$J$13</c:f>
                <c:numCache>
                  <c:formatCode>General</c:formatCode>
                  <c:ptCount val="10"/>
                  <c:pt idx="0">
                    <c:v>0</c:v>
                  </c:pt>
                  <c:pt idx="1">
                    <c:v>89</c:v>
                  </c:pt>
                  <c:pt idx="2">
                    <c:v>80</c:v>
                  </c:pt>
                  <c:pt idx="3">
                    <c:v>108</c:v>
                  </c:pt>
                  <c:pt idx="4">
                    <c:v>0</c:v>
                  </c:pt>
                  <c:pt idx="5">
                    <c:v>178</c:v>
                  </c:pt>
                  <c:pt idx="6">
                    <c:v>292</c:v>
                  </c:pt>
                  <c:pt idx="7">
                    <c:v>317</c:v>
                  </c:pt>
                  <c:pt idx="8">
                    <c:v>340</c:v>
                  </c:pt>
                  <c:pt idx="9">
                    <c:v>333</c:v>
                  </c:pt>
                </c:numCache>
              </c:numRef>
            </c:plus>
            <c:minus>
              <c:numRef>
                <c:f>'2d Accuracy IR'!$J$4:$J$13</c:f>
                <c:numCache>
                  <c:formatCode>General</c:formatCode>
                  <c:ptCount val="10"/>
                  <c:pt idx="0">
                    <c:v>0</c:v>
                  </c:pt>
                  <c:pt idx="1">
                    <c:v>89</c:v>
                  </c:pt>
                  <c:pt idx="2">
                    <c:v>80</c:v>
                  </c:pt>
                  <c:pt idx="3">
                    <c:v>108</c:v>
                  </c:pt>
                  <c:pt idx="4">
                    <c:v>0</c:v>
                  </c:pt>
                  <c:pt idx="5">
                    <c:v>178</c:v>
                  </c:pt>
                  <c:pt idx="6">
                    <c:v>292</c:v>
                  </c:pt>
                  <c:pt idx="7">
                    <c:v>317</c:v>
                  </c:pt>
                  <c:pt idx="8">
                    <c:v>340</c:v>
                  </c:pt>
                  <c:pt idx="9">
                    <c:v>333</c:v>
                  </c:pt>
                </c:numCache>
              </c:numRef>
            </c:minus>
            <c:spPr>
              <a:noFill/>
              <a:ln w="9525" cap="flat" cmpd="sng" algn="ctr">
                <a:solidFill>
                  <a:schemeClr val="tx1">
                    <a:lumMod val="65000"/>
                    <a:lumOff val="35000"/>
                  </a:schemeClr>
                </a:solidFill>
                <a:round/>
              </a:ln>
              <a:effectLst/>
            </c:spPr>
          </c:errBars>
          <c:cat>
            <c:numRef>
              <c:f>'2d Accuracy IR'!$B$4:$B$13</c:f>
              <c:numCache>
                <c:formatCode>_(* #,##0.00_);_(* \(#,##0.00\);_(* "-"??_);_(@_)</c:formatCode>
                <c:ptCount val="10"/>
                <c:pt idx="0">
                  <c:v>3.9</c:v>
                </c:pt>
                <c:pt idx="1">
                  <c:v>6.19</c:v>
                </c:pt>
                <c:pt idx="2">
                  <c:v>6.95</c:v>
                </c:pt>
                <c:pt idx="3">
                  <c:v>7.34</c:v>
                </c:pt>
                <c:pt idx="4">
                  <c:v>8.5</c:v>
                </c:pt>
                <c:pt idx="5">
                  <c:v>9.61</c:v>
                </c:pt>
                <c:pt idx="6">
                  <c:v>10.3</c:v>
                </c:pt>
                <c:pt idx="7">
                  <c:v>11.2</c:v>
                </c:pt>
                <c:pt idx="8">
                  <c:v>12.3</c:v>
                </c:pt>
                <c:pt idx="9">
                  <c:v>13.3</c:v>
                </c:pt>
              </c:numCache>
            </c:numRef>
          </c:cat>
          <c:val>
            <c:numRef>
              <c:f>'2d Accuracy IR'!$I$4:$I$13</c:f>
              <c:numCache>
                <c:formatCode>General</c:formatCode>
                <c:ptCount val="10"/>
                <c:pt idx="0">
                  <c:v>0</c:v>
                </c:pt>
                <c:pt idx="1">
                  <c:v>246</c:v>
                </c:pt>
                <c:pt idx="2">
                  <c:v>-134</c:v>
                </c:pt>
                <c:pt idx="3">
                  <c:v>-30</c:v>
                </c:pt>
                <c:pt idx="4">
                  <c:v>0</c:v>
                </c:pt>
                <c:pt idx="5">
                  <c:v>-22</c:v>
                </c:pt>
                <c:pt idx="6">
                  <c:v>-34</c:v>
                </c:pt>
                <c:pt idx="7">
                  <c:v>-17</c:v>
                </c:pt>
                <c:pt idx="8">
                  <c:v>15</c:v>
                </c:pt>
                <c:pt idx="9">
                  <c:v>-481</c:v>
                </c:pt>
              </c:numCache>
            </c:numRef>
          </c:val>
          <c:extLst>
            <c:ext xmlns:c16="http://schemas.microsoft.com/office/drawing/2014/chart" uri="{C3380CC4-5D6E-409C-BE32-E72D297353CC}">
              <c16:uniqueId val="{00000003-2EC7-4DDF-9F4E-87334F594E8B}"/>
            </c:ext>
          </c:extLst>
        </c:ser>
        <c:dLbls>
          <c:showLegendKey val="0"/>
          <c:showVal val="0"/>
          <c:showCatName val="0"/>
          <c:showSerName val="0"/>
          <c:showPercent val="0"/>
          <c:showBubbleSize val="0"/>
        </c:dLbls>
        <c:gapWidth val="219"/>
        <c:overlap val="-27"/>
        <c:axId val="581247615"/>
        <c:axId val="875621391"/>
      </c:barChart>
      <c:catAx>
        <c:axId val="581247615"/>
        <c:scaling>
          <c:orientation val="minMax"/>
        </c:scaling>
        <c:delete val="0"/>
        <c:axPos val="b"/>
        <c:numFmt formatCode="_(* #,##0.00_);_(* \(#,##0.00\);_(* &quot;-&quot;??_);_(@_)"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75621391"/>
        <c:crosses val="autoZero"/>
        <c:auto val="1"/>
        <c:lblAlgn val="ctr"/>
        <c:lblOffset val="100"/>
        <c:noMultiLvlLbl val="0"/>
      </c:catAx>
      <c:valAx>
        <c:axId val="875621391"/>
        <c:scaling>
          <c:orientation val="minMax"/>
          <c:max val="1000"/>
          <c:min val="-1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t>Bias in Tb @ 300 K (mK)</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12476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3"/>
          <c:order val="3"/>
          <c:tx>
            <c:strRef>
              <c:f>'2d Accuracy VNIR'!$E$4</c:f>
              <c:strCache>
                <c:ptCount val="1"/>
                <c:pt idx="0">
                  <c:v>G16 Prov</c:v>
                </c:pt>
              </c:strCache>
              <c:extLst xmlns:c15="http://schemas.microsoft.com/office/drawing/2012/chart"/>
            </c:strRef>
          </c:tx>
          <c:spPr>
            <a:solidFill>
              <a:srgbClr val="33CC3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'2d Accuracy VNIR'!$B$5:$B$10</c:f>
              <c:numCache>
                <c:formatCode>0.00</c:formatCode>
                <c:ptCount val="6"/>
                <c:pt idx="0">
                  <c:v>0.47</c:v>
                </c:pt>
                <c:pt idx="1">
                  <c:v>0.64</c:v>
                </c:pt>
                <c:pt idx="2">
                  <c:v>0.86</c:v>
                </c:pt>
                <c:pt idx="3">
                  <c:v>1.38</c:v>
                </c:pt>
                <c:pt idx="4">
                  <c:v>1.61</c:v>
                </c:pt>
                <c:pt idx="5">
                  <c:v>2.25</c:v>
                </c:pt>
              </c:numCache>
              <c:extLst xmlns:c15="http://schemas.microsoft.com/office/drawing/2012/chart"/>
            </c:numRef>
          </c:cat>
          <c:val>
            <c:numRef>
              <c:f>'2d Accuracy VNIR'!$E$5:$E$10</c:f>
              <c:numCache>
                <c:formatCode>0.00</c:formatCode>
                <c:ptCount val="6"/>
                <c:pt idx="0">
                  <c:v>4.2</c:v>
                </c:pt>
                <c:pt idx="1">
                  <c:v>7.3</c:v>
                </c:pt>
                <c:pt idx="2">
                  <c:v>1.7</c:v>
                </c:pt>
                <c:pt idx="3">
                  <c:v>-5</c:v>
                </c:pt>
                <c:pt idx="4">
                  <c:v>4.5</c:v>
                </c:pt>
                <c:pt idx="5">
                  <c:v>-0.2</c:v>
                </c:pt>
              </c:numCache>
              <c:extLst xmlns:c15="http://schemas.microsoft.com/office/drawing/2012/chart"/>
            </c:numRef>
          </c:val>
          <c:extLst xmlns:c15="http://schemas.microsoft.com/office/drawing/2012/chart">
            <c:ext xmlns:c16="http://schemas.microsoft.com/office/drawing/2014/chart" uri="{C3380CC4-5D6E-409C-BE32-E72D297353CC}">
              <c16:uniqueId val="{00000000-1D80-4FBC-93F3-A943DB20E3F3}"/>
            </c:ext>
          </c:extLst>
        </c:ser>
        <c:ser>
          <c:idx val="7"/>
          <c:order val="5"/>
          <c:tx>
            <c:strRef>
              <c:f>'2d Accuracy VNIR'!$I$4</c:f>
              <c:strCache>
                <c:ptCount val="1"/>
                <c:pt idx="0">
                  <c:v>G17 Prov</c:v>
                </c:pt>
              </c:strCache>
              <c:extLst xmlns:c15="http://schemas.microsoft.com/office/drawing/2012/chart"/>
            </c:strRef>
          </c:tx>
          <c:spPr>
            <a:solidFill>
              <a:srgbClr val="0000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'2d Accuracy VNIR'!$J$5:$J$10</c:f>
                <c:numCache>
                  <c:formatCode>General</c:formatCode>
                  <c:ptCount val="6"/>
                  <c:pt idx="0">
                    <c:v>2.65</c:v>
                  </c:pt>
                  <c:pt idx="1">
                    <c:v>3.67</c:v>
                  </c:pt>
                  <c:pt idx="2">
                    <c:v>3.8</c:v>
                  </c:pt>
                  <c:pt idx="3">
                    <c:v>7.97</c:v>
                  </c:pt>
                  <c:pt idx="4">
                    <c:v>3.51</c:v>
                  </c:pt>
                  <c:pt idx="5">
                    <c:v>3.49</c:v>
                  </c:pt>
                </c:numCache>
              </c:numRef>
            </c:plus>
            <c:minus>
              <c:numRef>
                <c:f>'2d Accuracy VNIR'!$J$5:$J$10</c:f>
                <c:numCache>
                  <c:formatCode>General</c:formatCode>
                  <c:ptCount val="6"/>
                  <c:pt idx="0">
                    <c:v>2.65</c:v>
                  </c:pt>
                  <c:pt idx="1">
                    <c:v>3.67</c:v>
                  </c:pt>
                  <c:pt idx="2">
                    <c:v>3.8</c:v>
                  </c:pt>
                  <c:pt idx="3">
                    <c:v>7.97</c:v>
                  </c:pt>
                  <c:pt idx="4">
                    <c:v>3.51</c:v>
                  </c:pt>
                  <c:pt idx="5">
                    <c:v>3.49</c:v>
                  </c:pt>
                </c:numCache>
              </c:numRef>
            </c:minus>
            <c:spPr>
              <a:noFill/>
              <a:ln w="9525" cap="flat" cmpd="sng" algn="ctr">
                <a:solidFill>
                  <a:schemeClr val="tx1">
                    <a:lumMod val="65000"/>
                    <a:lumOff val="35000"/>
                  </a:schemeClr>
                </a:solidFill>
                <a:round/>
              </a:ln>
              <a:effectLst/>
            </c:spPr>
          </c:errBars>
          <c:cat>
            <c:numRef>
              <c:f>'2d Accuracy VNIR'!$B$5:$B$10</c:f>
              <c:numCache>
                <c:formatCode>0.00</c:formatCode>
                <c:ptCount val="6"/>
                <c:pt idx="0">
                  <c:v>0.47</c:v>
                </c:pt>
                <c:pt idx="1">
                  <c:v>0.64</c:v>
                </c:pt>
                <c:pt idx="2">
                  <c:v>0.86</c:v>
                </c:pt>
                <c:pt idx="3">
                  <c:v>1.38</c:v>
                </c:pt>
                <c:pt idx="4">
                  <c:v>1.61</c:v>
                </c:pt>
                <c:pt idx="5">
                  <c:v>2.25</c:v>
                </c:pt>
              </c:numCache>
              <c:extLst xmlns:c15="http://schemas.microsoft.com/office/drawing/2012/chart"/>
            </c:numRef>
          </c:cat>
          <c:val>
            <c:numRef>
              <c:f>'2d Accuracy VNIR'!$I$5:$I$10</c:f>
              <c:numCache>
                <c:formatCode>0.00</c:formatCode>
                <c:ptCount val="6"/>
                <c:pt idx="0">
                  <c:v>-0.66</c:v>
                </c:pt>
                <c:pt idx="1">
                  <c:v>8.85</c:v>
                </c:pt>
                <c:pt idx="2">
                  <c:v>0.42</c:v>
                </c:pt>
                <c:pt idx="3">
                  <c:v>-1.17</c:v>
                </c:pt>
                <c:pt idx="4">
                  <c:v>5.45</c:v>
                </c:pt>
                <c:pt idx="5">
                  <c:v>-2.8</c:v>
                </c:pt>
              </c:numCache>
              <c:extLst xmlns:c15="http://schemas.microsoft.com/office/drawing/2012/chart"/>
            </c:numRef>
          </c:val>
          <c:extLst xmlns:c15="http://schemas.microsoft.com/office/drawing/2012/chart">
            <c:ext xmlns:c16="http://schemas.microsoft.com/office/drawing/2014/chart" uri="{C3380CC4-5D6E-409C-BE32-E72D297353CC}">
              <c16:uniqueId val="{00000001-1D80-4FBC-93F3-A943DB20E3F3}"/>
            </c:ext>
          </c:extLst>
        </c:ser>
        <c:ser>
          <c:idx val="11"/>
          <c:order val="7"/>
          <c:tx>
            <c:strRef>
              <c:f>'2d Accuracy VNIR'!$M$4</c:f>
              <c:strCache>
                <c:ptCount val="1"/>
                <c:pt idx="0">
                  <c:v>G18 Prov</c:v>
                </c:pt>
              </c:strCache>
              <c:extLst xmlns:c15="http://schemas.microsoft.com/office/drawing/2012/chart"/>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'2d Accuracy VNIR'!$N$5:$N$10</c:f>
                <c:numCache>
                  <c:formatCode>General</c:formatCode>
                  <c:ptCount val="6"/>
                  <c:pt idx="0">
                    <c:v>3.6</c:v>
                  </c:pt>
                  <c:pt idx="1">
                    <c:v>4.9000000000000004</c:v>
                  </c:pt>
                  <c:pt idx="2">
                    <c:v>3.9</c:v>
                  </c:pt>
                  <c:pt idx="3">
                    <c:v>2.1</c:v>
                  </c:pt>
                  <c:pt idx="4">
                    <c:v>5.0999999999999996</c:v>
                  </c:pt>
                  <c:pt idx="5">
                    <c:v>2.2999999999999998</c:v>
                  </c:pt>
                </c:numCache>
              </c:numRef>
            </c:plus>
            <c:minus>
              <c:numRef>
                <c:f>'2d Accuracy VNIR'!$N$5:$N$10</c:f>
                <c:numCache>
                  <c:formatCode>General</c:formatCode>
                  <c:ptCount val="6"/>
                  <c:pt idx="0">
                    <c:v>3.6</c:v>
                  </c:pt>
                  <c:pt idx="1">
                    <c:v>4.9000000000000004</c:v>
                  </c:pt>
                  <c:pt idx="2">
                    <c:v>3.9</c:v>
                  </c:pt>
                  <c:pt idx="3">
                    <c:v>2.1</c:v>
                  </c:pt>
                  <c:pt idx="4">
                    <c:v>5.0999999999999996</c:v>
                  </c:pt>
                  <c:pt idx="5">
                    <c:v>2.2999999999999998</c:v>
                  </c:pt>
                </c:numCache>
              </c:numRef>
            </c:minus>
            <c:spPr>
              <a:noFill/>
              <a:ln w="9525" cap="flat" cmpd="sng" algn="ctr">
                <a:solidFill>
                  <a:schemeClr val="tx1">
                    <a:lumMod val="65000"/>
                    <a:lumOff val="35000"/>
                  </a:schemeClr>
                </a:solidFill>
                <a:round/>
              </a:ln>
              <a:effectLst/>
            </c:spPr>
          </c:errBars>
          <c:cat>
            <c:numRef>
              <c:f>'2d Accuracy VNIR'!$B$5:$B$10</c:f>
              <c:numCache>
                <c:formatCode>0.00</c:formatCode>
                <c:ptCount val="6"/>
                <c:pt idx="0">
                  <c:v>0.47</c:v>
                </c:pt>
                <c:pt idx="1">
                  <c:v>0.64</c:v>
                </c:pt>
                <c:pt idx="2">
                  <c:v>0.86</c:v>
                </c:pt>
                <c:pt idx="3">
                  <c:v>1.38</c:v>
                </c:pt>
                <c:pt idx="4">
                  <c:v>1.61</c:v>
                </c:pt>
                <c:pt idx="5">
                  <c:v>2.25</c:v>
                </c:pt>
              </c:numCache>
              <c:extLst xmlns:c15="http://schemas.microsoft.com/office/drawing/2012/chart"/>
            </c:numRef>
          </c:cat>
          <c:val>
            <c:numRef>
              <c:f>'2d Accuracy VNIR'!$M$5:$M$10</c:f>
              <c:numCache>
                <c:formatCode>0.00</c:formatCode>
                <c:ptCount val="6"/>
                <c:pt idx="0">
                  <c:v>2.2000000000000002</c:v>
                </c:pt>
                <c:pt idx="1">
                  <c:v>6.7</c:v>
                </c:pt>
                <c:pt idx="2">
                  <c:v>3.4</c:v>
                </c:pt>
                <c:pt idx="3">
                  <c:v>-2.4</c:v>
                </c:pt>
                <c:pt idx="4">
                  <c:v>5.8</c:v>
                </c:pt>
                <c:pt idx="5">
                  <c:v>-0.1</c:v>
                </c:pt>
              </c:numCache>
              <c:extLst xmlns:c15="http://schemas.microsoft.com/office/drawing/2012/chart"/>
            </c:numRef>
          </c:val>
          <c:extLst xmlns:c15="http://schemas.microsoft.com/office/drawing/2012/chart">
            <c:ext xmlns:c16="http://schemas.microsoft.com/office/drawing/2014/chart" uri="{C3380CC4-5D6E-409C-BE32-E72D297353CC}">
              <c16:uniqueId val="{00000002-1D80-4FBC-93F3-A943DB20E3F3}"/>
            </c:ext>
          </c:extLst>
        </c:ser>
        <c:ser>
          <c:idx val="15"/>
          <c:order val="9"/>
          <c:tx>
            <c:strRef>
              <c:f>'2d Accuracy VNIR'!$Q$4</c:f>
              <c:strCache>
                <c:ptCount val="1"/>
                <c:pt idx="0">
                  <c:v>G19 Prov</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'2d Accuracy VNIR'!$R$5:$R$10</c:f>
                <c:numCache>
                  <c:formatCode>General</c:formatCode>
                  <c:ptCount val="6"/>
                  <c:pt idx="0">
                    <c:v>4.0919999999999996</c:v>
                  </c:pt>
                  <c:pt idx="1">
                    <c:v>5.3620000000000001</c:v>
                  </c:pt>
                  <c:pt idx="2">
                    <c:v>4.423</c:v>
                  </c:pt>
                  <c:pt idx="3">
                    <c:v>4.2009999999999996</c:v>
                  </c:pt>
                  <c:pt idx="4">
                    <c:v>4.3559999999999999</c:v>
                  </c:pt>
                  <c:pt idx="5">
                    <c:v>3.36</c:v>
                  </c:pt>
                </c:numCache>
              </c:numRef>
            </c:plus>
            <c:minus>
              <c:numRef>
                <c:f>'2d Accuracy VNIR'!$R$5:$R$10</c:f>
                <c:numCache>
                  <c:formatCode>General</c:formatCode>
                  <c:ptCount val="6"/>
                  <c:pt idx="0">
                    <c:v>4.0919999999999996</c:v>
                  </c:pt>
                  <c:pt idx="1">
                    <c:v>5.3620000000000001</c:v>
                  </c:pt>
                  <c:pt idx="2">
                    <c:v>4.423</c:v>
                  </c:pt>
                  <c:pt idx="3">
                    <c:v>4.2009999999999996</c:v>
                  </c:pt>
                  <c:pt idx="4">
                    <c:v>4.3559999999999999</c:v>
                  </c:pt>
                  <c:pt idx="5">
                    <c:v>3.36</c:v>
                  </c:pt>
                </c:numCache>
              </c:numRef>
            </c:minus>
            <c:spPr>
              <a:noFill/>
              <a:ln w="9525" cap="flat" cmpd="sng" algn="ctr">
                <a:solidFill>
                  <a:schemeClr val="tx1">
                    <a:lumMod val="65000"/>
                    <a:lumOff val="35000"/>
                  </a:schemeClr>
                </a:solidFill>
                <a:round/>
              </a:ln>
              <a:effectLst/>
            </c:spPr>
          </c:errBars>
          <c:cat>
            <c:numRef>
              <c:f>'2d Accuracy VNIR'!$B$5:$B$10</c:f>
              <c:numCache>
                <c:formatCode>0.00</c:formatCode>
                <c:ptCount val="6"/>
                <c:pt idx="0">
                  <c:v>0.47</c:v>
                </c:pt>
                <c:pt idx="1">
                  <c:v>0.64</c:v>
                </c:pt>
                <c:pt idx="2">
                  <c:v>0.86</c:v>
                </c:pt>
                <c:pt idx="3">
                  <c:v>1.38</c:v>
                </c:pt>
                <c:pt idx="4">
                  <c:v>1.61</c:v>
                </c:pt>
                <c:pt idx="5">
                  <c:v>2.25</c:v>
                </c:pt>
              </c:numCache>
            </c:numRef>
          </c:cat>
          <c:val>
            <c:numRef>
              <c:f>'2d Accuracy VNIR'!$Q$5:$Q$10</c:f>
              <c:numCache>
                <c:formatCode>0.00</c:formatCode>
                <c:ptCount val="6"/>
                <c:pt idx="0">
                  <c:v>-2.44</c:v>
                </c:pt>
                <c:pt idx="1">
                  <c:v>4.8490000000000002</c:v>
                </c:pt>
                <c:pt idx="2">
                  <c:v>1.0720000000000001</c:v>
                </c:pt>
                <c:pt idx="3">
                  <c:v>1.21</c:v>
                </c:pt>
                <c:pt idx="4">
                  <c:v>5.2439999999999998</c:v>
                </c:pt>
                <c:pt idx="5">
                  <c:v>0.26400000000000001</c:v>
                </c:pt>
              </c:numCache>
            </c:numRef>
          </c:val>
          <c:extLst>
            <c:ext xmlns:c16="http://schemas.microsoft.com/office/drawing/2014/chart" uri="{C3380CC4-5D6E-409C-BE32-E72D297353CC}">
              <c16:uniqueId val="{00000003-1D80-4FBC-93F3-A943DB20E3F3}"/>
            </c:ext>
          </c:extLst>
        </c:ser>
        <c:dLbls>
          <c:dLblPos val="outEnd"/>
          <c:showLegendKey val="0"/>
          <c:showVal val="1"/>
          <c:showCatName val="0"/>
          <c:showSerName val="0"/>
          <c:showPercent val="0"/>
          <c:showBubbleSize val="0"/>
        </c:dLbls>
        <c:gapWidth val="219"/>
        <c:overlap val="-27"/>
        <c:axId val="317880095"/>
        <c:axId val="311347775"/>
        <c:extLst>
          <c:ext xmlns:c15="http://schemas.microsoft.com/office/drawing/2012/chart" uri="{02D57815-91ED-43cb-92C2-25804820EDAC}">
            <c15:filteredBarSeries>
              <c15:ser>
                <c:idx val="0"/>
                <c:order val="0"/>
                <c:tx>
                  <c:strRef>
                    <c:extLst>
                      <c:ext uri="{02D57815-91ED-43cb-92C2-25804820EDAC}">
                        <c15:formulaRef>
                          <c15:sqref>'2d Accuracy VNIR'!$B$4</c15:sqref>
                        </c15:formulaRef>
                      </c:ext>
                    </c:extLst>
                    <c:strCache>
                      <c:ptCount val="1"/>
                      <c:pt idx="0">
                        <c:v>Band (µm)</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'2d Accuracy VNIR'!$B$5:$B$10</c15:sqref>
                        </c15:formulaRef>
                      </c:ext>
                    </c:extLst>
                    <c:numCache>
                      <c:formatCode>0.00</c:formatCode>
                      <c:ptCount val="6"/>
                      <c:pt idx="0">
                        <c:v>0.47</c:v>
                      </c:pt>
                      <c:pt idx="1">
                        <c:v>0.64</c:v>
                      </c:pt>
                      <c:pt idx="2">
                        <c:v>0.86</c:v>
                      </c:pt>
                      <c:pt idx="3">
                        <c:v>1.38</c:v>
                      </c:pt>
                      <c:pt idx="4">
                        <c:v>1.61</c:v>
                      </c:pt>
                      <c:pt idx="5">
                        <c:v>2.25</c:v>
                      </c:pt>
                    </c:numCache>
                  </c:numRef>
                </c:cat>
                <c:val>
                  <c:numRef>
                    <c:extLst>
                      <c:ext uri="{02D57815-91ED-43cb-92C2-25804820EDAC}">
                        <c15:formulaRef>
                          <c15:sqref>'2d Accuracy VNIR'!$B$5:$B$10</c15:sqref>
                        </c15:formulaRef>
                      </c:ext>
                    </c:extLst>
                    <c:numCache>
                      <c:formatCode>0.00</c:formatCode>
                      <c:ptCount val="6"/>
                      <c:pt idx="0">
                        <c:v>0.47</c:v>
                      </c:pt>
                      <c:pt idx="1">
                        <c:v>0.64</c:v>
                      </c:pt>
                      <c:pt idx="2">
                        <c:v>0.86</c:v>
                      </c:pt>
                      <c:pt idx="3">
                        <c:v>1.38</c:v>
                      </c:pt>
                      <c:pt idx="4">
                        <c:v>1.61</c:v>
                      </c:pt>
                      <c:pt idx="5">
                        <c:v>2.25</c:v>
                      </c:pt>
                    </c:numCache>
                  </c:numRef>
                </c:val>
                <c:extLst>
                  <c:ext xmlns:c16="http://schemas.microsoft.com/office/drawing/2014/chart" uri="{C3380CC4-5D6E-409C-BE32-E72D297353CC}">
                    <c16:uniqueId val="{00000004-1D80-4FBC-93F3-A943DB20E3F3}"/>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'2d Accuracy VNIR'!$C$4</c15:sqref>
                        </c15:formulaRef>
                      </c:ext>
                    </c:extLst>
                    <c:strCache>
                      <c:ptCount val="1"/>
                      <c:pt idx="0">
                        <c:v>MRD*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'2d Accuracy VNIR'!$B$5:$B$10</c15:sqref>
                        </c15:formulaRef>
                      </c:ext>
                    </c:extLst>
                    <c:numCache>
                      <c:formatCode>0.00</c:formatCode>
                      <c:ptCount val="6"/>
                      <c:pt idx="0">
                        <c:v>0.47</c:v>
                      </c:pt>
                      <c:pt idx="1">
                        <c:v>0.64</c:v>
                      </c:pt>
                      <c:pt idx="2">
                        <c:v>0.86</c:v>
                      </c:pt>
                      <c:pt idx="3">
                        <c:v>1.38</c:v>
                      </c:pt>
                      <c:pt idx="4">
                        <c:v>1.61</c:v>
                      </c:pt>
                      <c:pt idx="5">
                        <c:v>2.25</c:v>
                      </c:pt>
                    </c:numCache>
                  </c:numRef>
                </c:cat>
                <c:val>
                  <c:numRef>
                    <c:extLst xmlns:c15="http://schemas.microsoft.com/office/drawing/2012/chart">
                      <c:ext xmlns:c15="http://schemas.microsoft.com/office/drawing/2012/chart" uri="{02D57815-91ED-43cb-92C2-25804820EDAC}">
                        <c15:formulaRef>
                          <c15:sqref>'2d Accuracy VNIR'!$C$5:$C$10</c15:sqref>
                        </c15:formulaRef>
                      </c:ext>
                    </c:extLst>
                    <c:numCache>
                      <c:formatCode>0.00</c:formatCode>
                      <c:ptCount val="6"/>
                      <c:pt idx="0">
                        <c:v>5</c:v>
                      </c:pt>
                      <c:pt idx="1">
                        <c:v>5</c:v>
                      </c:pt>
                      <c:pt idx="2">
                        <c:v>5</c:v>
                      </c:pt>
                      <c:pt idx="3">
                        <c:v>5</c:v>
                      </c:pt>
                      <c:pt idx="4">
                        <c:v>5</c:v>
                      </c:pt>
                      <c:pt idx="5">
                        <c:v>5</c:v>
                      </c:pt>
                    </c:numCache>
                  </c:numRef>
                </c:val>
                <c:extLst xmlns:c15="http://schemas.microsoft.com/office/drawing/2012/chart">
                  <c:ext xmlns:c16="http://schemas.microsoft.com/office/drawing/2014/chart" uri="{C3380CC4-5D6E-409C-BE32-E72D297353CC}">
                    <c16:uniqueId val="{00000005-1D80-4FBC-93F3-A943DB20E3F3}"/>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'2d Accuracy VNIR'!$D$4</c15:sqref>
                        </c15:formulaRef>
                      </c:ext>
                    </c:extLst>
                    <c:strCache>
                      <c:ptCount val="1"/>
                      <c:pt idx="0">
                        <c:v>Baseline*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'2d Accuracy VNIR'!$B$5:$B$10</c15:sqref>
                        </c15:formulaRef>
                      </c:ext>
                    </c:extLst>
                    <c:numCache>
                      <c:formatCode>0.00</c:formatCode>
                      <c:ptCount val="6"/>
                      <c:pt idx="0">
                        <c:v>0.47</c:v>
                      </c:pt>
                      <c:pt idx="1">
                        <c:v>0.64</c:v>
                      </c:pt>
                      <c:pt idx="2">
                        <c:v>0.86</c:v>
                      </c:pt>
                      <c:pt idx="3">
                        <c:v>1.38</c:v>
                      </c:pt>
                      <c:pt idx="4">
                        <c:v>1.61</c:v>
                      </c:pt>
                      <c:pt idx="5">
                        <c:v>2.25</c:v>
                      </c:pt>
                    </c:numCache>
                  </c:numRef>
                </c:cat>
                <c:val>
                  <c:numRef>
                    <c:extLst xmlns:c15="http://schemas.microsoft.com/office/drawing/2012/chart">
                      <c:ext xmlns:c15="http://schemas.microsoft.com/office/drawing/2012/chart" uri="{02D57815-91ED-43cb-92C2-25804820EDAC}">
                        <c15:formulaRef>
                          <c15:sqref>'2d Accuracy VNIR'!$D$5:$D$10</c15:sqref>
                        </c15:formulaRef>
                      </c:ext>
                    </c:extLst>
                    <c:numCache>
                      <c:formatCode>0.00</c:formatCode>
                      <c:ptCount val="6"/>
                      <c:pt idx="0">
                        <c:v>2.71</c:v>
                      </c:pt>
                      <c:pt idx="1">
                        <c:v>2.5299999999999998</c:v>
                      </c:pt>
                      <c:pt idx="2">
                        <c:v>2.4</c:v>
                      </c:pt>
                      <c:pt idx="3">
                        <c:v>3.77</c:v>
                      </c:pt>
                      <c:pt idx="4">
                        <c:v>2.74</c:v>
                      </c:pt>
                      <c:pt idx="5">
                        <c:v>2.77</c:v>
                      </c:pt>
                    </c:numCache>
                  </c:numRef>
                </c:val>
                <c:extLst xmlns:c15="http://schemas.microsoft.com/office/drawing/2012/chart">
                  <c:ext xmlns:c16="http://schemas.microsoft.com/office/drawing/2014/chart" uri="{C3380CC4-5D6E-409C-BE32-E72D297353CC}">
                    <c16:uniqueId val="{00000006-1D80-4FBC-93F3-A943DB20E3F3}"/>
                  </c:ext>
                </c:extLst>
              </c15:ser>
            </c15:filteredBarSeries>
            <c15:filteredBarSeries>
              <c15:ser>
                <c:idx val="5"/>
                <c:order val="4"/>
                <c:tx>
                  <c:strRef>
                    <c:extLst xmlns:c15="http://schemas.microsoft.com/office/drawing/2012/chart">
                      <c:ext xmlns:c15="http://schemas.microsoft.com/office/drawing/2012/chart" uri="{02D57815-91ED-43cb-92C2-25804820EDAC}">
                        <c15:formulaRef>
                          <c15:sqref>'2d Accuracy VNIR'!$G$4</c15:sqref>
                        </c15:formulaRef>
                      </c:ext>
                    </c:extLst>
                    <c:strCache>
                      <c:ptCount val="1"/>
                      <c:pt idx="0">
                        <c:v>G16 Full</c:v>
                      </c:pt>
                    </c:strCache>
                  </c:strRef>
                </c:tx>
                <c:spPr>
                  <a:solidFill>
                    <a:srgbClr val="33CC3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extLst xmlns:c15="http://schemas.microsoft.com/office/drawing/2012/chart">
                        <c:ext xmlns:c15="http://schemas.microsoft.com/office/drawing/2012/chart" uri="{02D57815-91ED-43cb-92C2-25804820EDAC}">
                          <c15:formulaRef>
                            <c15:sqref>'2d Accuracy VNIR'!$H$5:$H$10</c15:sqref>
                          </c15:formulaRef>
                        </c:ext>
                      </c:extLst>
                      <c:numCache>
                        <c:formatCode>General</c:formatCode>
                        <c:ptCount val="6"/>
                        <c:pt idx="0">
                          <c:v>3.3</c:v>
                        </c:pt>
                        <c:pt idx="1">
                          <c:v>4.5</c:v>
                        </c:pt>
                        <c:pt idx="2">
                          <c:v>3.2</c:v>
                        </c:pt>
                        <c:pt idx="3">
                          <c:v>7.5</c:v>
                        </c:pt>
                        <c:pt idx="4">
                          <c:v>5.7</c:v>
                        </c:pt>
                        <c:pt idx="5">
                          <c:v>3.8</c:v>
                        </c:pt>
                      </c:numCache>
                    </c:numRef>
                  </c:plus>
                  <c:minus>
                    <c:numRef>
                      <c:extLst xmlns:c15="http://schemas.microsoft.com/office/drawing/2012/chart">
                        <c:ext xmlns:c15="http://schemas.microsoft.com/office/drawing/2012/chart" uri="{02D57815-91ED-43cb-92C2-25804820EDAC}">
                          <c15:formulaRef>
                            <c15:sqref>'2d Accuracy VNIR'!$H$5:$H$10</c15:sqref>
                          </c15:formulaRef>
                        </c:ext>
                      </c:extLst>
                      <c:numCache>
                        <c:formatCode>General</c:formatCode>
                        <c:ptCount val="6"/>
                        <c:pt idx="0">
                          <c:v>3.3</c:v>
                        </c:pt>
                        <c:pt idx="1">
                          <c:v>4.5</c:v>
                        </c:pt>
                        <c:pt idx="2">
                          <c:v>3.2</c:v>
                        </c:pt>
                        <c:pt idx="3">
                          <c:v>7.5</c:v>
                        </c:pt>
                        <c:pt idx="4">
                          <c:v>5.7</c:v>
                        </c:pt>
                        <c:pt idx="5">
                          <c:v>3.8</c:v>
                        </c:pt>
                      </c:numCache>
                    </c:numRef>
                  </c:minus>
                  <c:spPr>
                    <a:noFill/>
                    <a:ln w="9525" cap="flat" cmpd="sng" algn="ctr">
                      <a:solidFill>
                        <a:schemeClr val="tx1">
                          <a:lumMod val="65000"/>
                          <a:lumOff val="35000"/>
                        </a:schemeClr>
                      </a:solidFill>
                      <a:round/>
                    </a:ln>
                    <a:effectLst/>
                  </c:spPr>
                </c:errBars>
                <c:cat>
                  <c:numRef>
                    <c:extLst xmlns:c15="http://schemas.microsoft.com/office/drawing/2012/chart">
                      <c:ext xmlns:c15="http://schemas.microsoft.com/office/drawing/2012/chart" uri="{02D57815-91ED-43cb-92C2-25804820EDAC}">
                        <c15:formulaRef>
                          <c15:sqref>'2d Accuracy VNIR'!$B$5:$B$10</c15:sqref>
                        </c15:formulaRef>
                      </c:ext>
                    </c:extLst>
                    <c:numCache>
                      <c:formatCode>0.00</c:formatCode>
                      <c:ptCount val="6"/>
                      <c:pt idx="0">
                        <c:v>0.47</c:v>
                      </c:pt>
                      <c:pt idx="1">
                        <c:v>0.64</c:v>
                      </c:pt>
                      <c:pt idx="2">
                        <c:v>0.86</c:v>
                      </c:pt>
                      <c:pt idx="3">
                        <c:v>1.38</c:v>
                      </c:pt>
                      <c:pt idx="4">
                        <c:v>1.61</c:v>
                      </c:pt>
                      <c:pt idx="5">
                        <c:v>2.25</c:v>
                      </c:pt>
                    </c:numCache>
                  </c:numRef>
                </c:cat>
                <c:val>
                  <c:numRef>
                    <c:extLst xmlns:c15="http://schemas.microsoft.com/office/drawing/2012/chart">
                      <c:ext xmlns:c15="http://schemas.microsoft.com/office/drawing/2012/chart" uri="{02D57815-91ED-43cb-92C2-25804820EDAC}">
                        <c15:formulaRef>
                          <c15:sqref>'2d Accuracy VNIR'!$G$5:$G$10</c15:sqref>
                        </c15:formulaRef>
                      </c:ext>
                    </c:extLst>
                    <c:numCache>
                      <c:formatCode>0.00</c:formatCode>
                      <c:ptCount val="6"/>
                      <c:pt idx="0">
                        <c:v>4.7</c:v>
                      </c:pt>
                      <c:pt idx="1">
                        <c:v>6.7</c:v>
                      </c:pt>
                      <c:pt idx="2">
                        <c:v>1.5</c:v>
                      </c:pt>
                      <c:pt idx="3">
                        <c:v>-0.5</c:v>
                      </c:pt>
                      <c:pt idx="4">
                        <c:v>3.8</c:v>
                      </c:pt>
                      <c:pt idx="5">
                        <c:v>0.5</c:v>
                      </c:pt>
                    </c:numCache>
                  </c:numRef>
                </c:val>
                <c:extLst xmlns:c15="http://schemas.microsoft.com/office/drawing/2012/chart">
                  <c:ext xmlns:c16="http://schemas.microsoft.com/office/drawing/2014/chart" uri="{C3380CC4-5D6E-409C-BE32-E72D297353CC}">
                    <c16:uniqueId val="{00000007-1D80-4FBC-93F3-A943DB20E3F3}"/>
                  </c:ext>
                </c:extLst>
              </c15:ser>
            </c15:filteredBarSeries>
            <c15:filteredBarSeries>
              <c15:ser>
                <c:idx val="9"/>
                <c:order val="6"/>
                <c:tx>
                  <c:strRef>
                    <c:extLst xmlns:c15="http://schemas.microsoft.com/office/drawing/2012/chart">
                      <c:ext xmlns:c15="http://schemas.microsoft.com/office/drawing/2012/chart" uri="{02D57815-91ED-43cb-92C2-25804820EDAC}">
                        <c15:formulaRef>
                          <c15:sqref>'2d Accuracy VNIR'!$K$4</c15:sqref>
                        </c15:formulaRef>
                      </c:ext>
                    </c:extLst>
                    <c:strCache>
                      <c:ptCount val="1"/>
                      <c:pt idx="0">
                        <c:v>G17 Full</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extLst xmlns:c15="http://schemas.microsoft.com/office/drawing/2012/chart">
                        <c:ext xmlns:c15="http://schemas.microsoft.com/office/drawing/2012/chart" uri="{02D57815-91ED-43cb-92C2-25804820EDAC}">
                          <c15:formulaRef>
                            <c15:sqref>'2d Accuracy VNIR'!$L$5:$L$10</c15:sqref>
                          </c15:formulaRef>
                        </c:ext>
                      </c:extLst>
                      <c:numCache>
                        <c:formatCode>General</c:formatCode>
                        <c:ptCount val="6"/>
                        <c:pt idx="0">
                          <c:v>3.24</c:v>
                        </c:pt>
                        <c:pt idx="1">
                          <c:v>4.45</c:v>
                        </c:pt>
                        <c:pt idx="2">
                          <c:v>3.6</c:v>
                        </c:pt>
                        <c:pt idx="3">
                          <c:v>6.96</c:v>
                        </c:pt>
                        <c:pt idx="4">
                          <c:v>3.36</c:v>
                        </c:pt>
                        <c:pt idx="5">
                          <c:v>2.86</c:v>
                        </c:pt>
                      </c:numCache>
                    </c:numRef>
                  </c:plus>
                  <c:minus>
                    <c:numRef>
                      <c:extLst xmlns:c15="http://schemas.microsoft.com/office/drawing/2012/chart">
                        <c:ext xmlns:c15="http://schemas.microsoft.com/office/drawing/2012/chart" uri="{02D57815-91ED-43cb-92C2-25804820EDAC}">
                          <c15:formulaRef>
                            <c15:sqref>'2d Accuracy VNIR'!$L$5:$L$10</c15:sqref>
                          </c15:formulaRef>
                        </c:ext>
                      </c:extLst>
                      <c:numCache>
                        <c:formatCode>General</c:formatCode>
                        <c:ptCount val="6"/>
                        <c:pt idx="0">
                          <c:v>3.24</c:v>
                        </c:pt>
                        <c:pt idx="1">
                          <c:v>4.45</c:v>
                        </c:pt>
                        <c:pt idx="2">
                          <c:v>3.6</c:v>
                        </c:pt>
                        <c:pt idx="3">
                          <c:v>6.96</c:v>
                        </c:pt>
                        <c:pt idx="4">
                          <c:v>3.36</c:v>
                        </c:pt>
                        <c:pt idx="5">
                          <c:v>2.86</c:v>
                        </c:pt>
                      </c:numCache>
                    </c:numRef>
                  </c:minus>
                  <c:spPr>
                    <a:noFill/>
                    <a:ln w="9525" cap="flat" cmpd="sng" algn="ctr">
                      <a:solidFill>
                        <a:schemeClr val="tx1">
                          <a:lumMod val="65000"/>
                          <a:lumOff val="35000"/>
                        </a:schemeClr>
                      </a:solidFill>
                      <a:round/>
                    </a:ln>
                    <a:effectLst/>
                  </c:spPr>
                </c:errBars>
                <c:cat>
                  <c:numRef>
                    <c:extLst xmlns:c15="http://schemas.microsoft.com/office/drawing/2012/chart">
                      <c:ext xmlns:c15="http://schemas.microsoft.com/office/drawing/2012/chart" uri="{02D57815-91ED-43cb-92C2-25804820EDAC}">
                        <c15:formulaRef>
                          <c15:sqref>'2d Accuracy VNIR'!$B$5:$B$10</c15:sqref>
                        </c15:formulaRef>
                      </c:ext>
                    </c:extLst>
                    <c:numCache>
                      <c:formatCode>0.00</c:formatCode>
                      <c:ptCount val="6"/>
                      <c:pt idx="0">
                        <c:v>0.47</c:v>
                      </c:pt>
                      <c:pt idx="1">
                        <c:v>0.64</c:v>
                      </c:pt>
                      <c:pt idx="2">
                        <c:v>0.86</c:v>
                      </c:pt>
                      <c:pt idx="3">
                        <c:v>1.38</c:v>
                      </c:pt>
                      <c:pt idx="4">
                        <c:v>1.61</c:v>
                      </c:pt>
                      <c:pt idx="5">
                        <c:v>2.25</c:v>
                      </c:pt>
                    </c:numCache>
                  </c:numRef>
                </c:cat>
                <c:val>
                  <c:numRef>
                    <c:extLst xmlns:c15="http://schemas.microsoft.com/office/drawing/2012/chart">
                      <c:ext xmlns:c15="http://schemas.microsoft.com/office/drawing/2012/chart" uri="{02D57815-91ED-43cb-92C2-25804820EDAC}">
                        <c15:formulaRef>
                          <c15:sqref>'2d Accuracy VNIR'!$K$5:$K$10</c15:sqref>
                        </c15:formulaRef>
                      </c:ext>
                    </c:extLst>
                    <c:numCache>
                      <c:formatCode>0.00</c:formatCode>
                      <c:ptCount val="6"/>
                      <c:pt idx="0">
                        <c:v>1.52</c:v>
                      </c:pt>
                      <c:pt idx="1">
                        <c:v>0.99</c:v>
                      </c:pt>
                      <c:pt idx="2">
                        <c:v>0</c:v>
                      </c:pt>
                      <c:pt idx="3">
                        <c:v>-3.18</c:v>
                      </c:pt>
                      <c:pt idx="4">
                        <c:v>-0.97</c:v>
                      </c:pt>
                      <c:pt idx="5">
                        <c:v>-2.61</c:v>
                      </c:pt>
                    </c:numCache>
                  </c:numRef>
                </c:val>
                <c:extLst xmlns:c15="http://schemas.microsoft.com/office/drawing/2012/chart">
                  <c:ext xmlns:c16="http://schemas.microsoft.com/office/drawing/2014/chart" uri="{C3380CC4-5D6E-409C-BE32-E72D297353CC}">
                    <c16:uniqueId val="{00000008-1D80-4FBC-93F3-A943DB20E3F3}"/>
                  </c:ext>
                </c:extLst>
              </c15:ser>
            </c15:filteredBarSeries>
            <c15:filteredBarSeries>
              <c15:ser>
                <c:idx val="13"/>
                <c:order val="8"/>
                <c:tx>
                  <c:strRef>
                    <c:extLst xmlns:c15="http://schemas.microsoft.com/office/drawing/2012/chart">
                      <c:ext xmlns:c15="http://schemas.microsoft.com/office/drawing/2012/chart" uri="{02D57815-91ED-43cb-92C2-25804820EDAC}">
                        <c15:formulaRef>
                          <c15:sqref>'2d Accuracy VNIR'!$O$4</c15:sqref>
                        </c15:formulaRef>
                      </c:ext>
                    </c:extLst>
                    <c:strCache>
                      <c:ptCount val="1"/>
                      <c:pt idx="0">
                        <c:v>G18 Full</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extLst xmlns:c15="http://schemas.microsoft.com/office/drawing/2012/chart">
                        <c:ext xmlns:c15="http://schemas.microsoft.com/office/drawing/2012/chart" uri="{02D57815-91ED-43cb-92C2-25804820EDAC}">
                          <c15:formulaRef>
                            <c15:sqref>'2d Accuracy VNIR'!$P$5:$P$10</c15:sqref>
                          </c15:formulaRef>
                        </c:ext>
                      </c:extLst>
                      <c:numCache>
                        <c:formatCode>General</c:formatCode>
                        <c:ptCount val="6"/>
                        <c:pt idx="0">
                          <c:v>3.39</c:v>
                        </c:pt>
                        <c:pt idx="1">
                          <c:v>3.68</c:v>
                        </c:pt>
                        <c:pt idx="2">
                          <c:v>3.19</c:v>
                        </c:pt>
                        <c:pt idx="3">
                          <c:v>1.72</c:v>
                        </c:pt>
                        <c:pt idx="4">
                          <c:v>3.86</c:v>
                        </c:pt>
                        <c:pt idx="5">
                          <c:v>2.58</c:v>
                        </c:pt>
                      </c:numCache>
                    </c:numRef>
                  </c:plus>
                  <c:minus>
                    <c:numRef>
                      <c:extLst xmlns:c15="http://schemas.microsoft.com/office/drawing/2012/chart">
                        <c:ext xmlns:c15="http://schemas.microsoft.com/office/drawing/2012/chart" uri="{02D57815-91ED-43cb-92C2-25804820EDAC}">
                          <c15:formulaRef>
                            <c15:sqref>'2d Accuracy VNIR'!$P$5:$P$10</c15:sqref>
                          </c15:formulaRef>
                        </c:ext>
                      </c:extLst>
                      <c:numCache>
                        <c:formatCode>General</c:formatCode>
                        <c:ptCount val="6"/>
                        <c:pt idx="0">
                          <c:v>3.39</c:v>
                        </c:pt>
                        <c:pt idx="1">
                          <c:v>3.68</c:v>
                        </c:pt>
                        <c:pt idx="2">
                          <c:v>3.19</c:v>
                        </c:pt>
                        <c:pt idx="3">
                          <c:v>1.72</c:v>
                        </c:pt>
                        <c:pt idx="4">
                          <c:v>3.86</c:v>
                        </c:pt>
                        <c:pt idx="5">
                          <c:v>2.58</c:v>
                        </c:pt>
                      </c:numCache>
                    </c:numRef>
                  </c:minus>
                  <c:spPr>
                    <a:noFill/>
                    <a:ln w="9525" cap="flat" cmpd="sng" algn="ctr">
                      <a:solidFill>
                        <a:schemeClr val="tx1">
                          <a:lumMod val="65000"/>
                          <a:lumOff val="35000"/>
                        </a:schemeClr>
                      </a:solidFill>
                      <a:round/>
                    </a:ln>
                    <a:effectLst/>
                  </c:spPr>
                </c:errBars>
                <c:cat>
                  <c:numRef>
                    <c:extLst xmlns:c15="http://schemas.microsoft.com/office/drawing/2012/chart">
                      <c:ext xmlns:c15="http://schemas.microsoft.com/office/drawing/2012/chart" uri="{02D57815-91ED-43cb-92C2-25804820EDAC}">
                        <c15:formulaRef>
                          <c15:sqref>'2d Accuracy VNIR'!$B$5:$B$10</c15:sqref>
                        </c15:formulaRef>
                      </c:ext>
                    </c:extLst>
                    <c:numCache>
                      <c:formatCode>0.00</c:formatCode>
                      <c:ptCount val="6"/>
                      <c:pt idx="0">
                        <c:v>0.47</c:v>
                      </c:pt>
                      <c:pt idx="1">
                        <c:v>0.64</c:v>
                      </c:pt>
                      <c:pt idx="2">
                        <c:v>0.86</c:v>
                      </c:pt>
                      <c:pt idx="3">
                        <c:v>1.38</c:v>
                      </c:pt>
                      <c:pt idx="4">
                        <c:v>1.61</c:v>
                      </c:pt>
                      <c:pt idx="5">
                        <c:v>2.25</c:v>
                      </c:pt>
                    </c:numCache>
                  </c:numRef>
                </c:cat>
                <c:val>
                  <c:numRef>
                    <c:extLst xmlns:c15="http://schemas.microsoft.com/office/drawing/2012/chart">
                      <c:ext xmlns:c15="http://schemas.microsoft.com/office/drawing/2012/chart" uri="{02D57815-91ED-43cb-92C2-25804820EDAC}">
                        <c15:formulaRef>
                          <c15:sqref>'2d Accuracy VNIR'!$O$5:$O$10</c15:sqref>
                        </c15:formulaRef>
                      </c:ext>
                    </c:extLst>
                    <c:numCache>
                      <c:formatCode>0.00</c:formatCode>
                      <c:ptCount val="6"/>
                      <c:pt idx="0">
                        <c:v>2.73</c:v>
                      </c:pt>
                      <c:pt idx="1">
                        <c:v>2.94</c:v>
                      </c:pt>
                      <c:pt idx="2">
                        <c:v>1.69</c:v>
                      </c:pt>
                      <c:pt idx="3">
                        <c:v>-4.66</c:v>
                      </c:pt>
                      <c:pt idx="4">
                        <c:v>3.24</c:v>
                      </c:pt>
                      <c:pt idx="5">
                        <c:v>0.28999999999999998</c:v>
                      </c:pt>
                    </c:numCache>
                  </c:numRef>
                </c:val>
                <c:extLst xmlns:c15="http://schemas.microsoft.com/office/drawing/2012/chart">
                  <c:ext xmlns:c16="http://schemas.microsoft.com/office/drawing/2014/chart" uri="{C3380CC4-5D6E-409C-BE32-E72D297353CC}">
                    <c16:uniqueId val="{00000009-1D80-4FBC-93F3-A943DB20E3F3}"/>
                  </c:ext>
                </c:extLst>
              </c15:ser>
            </c15:filteredBarSeries>
            <c15:filteredBarSeries>
              <c15:ser>
                <c:idx val="4"/>
                <c:order val="10"/>
                <c:tx>
                  <c:strRef>
                    <c:extLst xmlns:c15="http://schemas.microsoft.com/office/drawing/2012/chart">
                      <c:ext xmlns:c15="http://schemas.microsoft.com/office/drawing/2012/chart" uri="{02D57815-91ED-43cb-92C2-25804820EDAC}">
                        <c15:formulaRef>
                          <c15:sqref>'2d Accuracy VNIR'!$AA$4</c15:sqref>
                        </c15:formulaRef>
                      </c:ext>
                    </c:extLst>
                    <c:strCache>
                      <c:ptCount val="1"/>
                      <c:pt idx="0">
                        <c:v>OCI</c:v>
                      </c:pt>
                    </c:strCache>
                  </c:strRef>
                </c:tx>
                <c:spPr>
                  <a:solidFill>
                    <a:srgbClr val="CC66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extLst xmlns:c15="http://schemas.microsoft.com/office/drawing/2012/chart">
                        <c:ext xmlns:c15="http://schemas.microsoft.com/office/drawing/2012/chart" uri="{02D57815-91ED-43cb-92C2-25804820EDAC}">
                          <c15:formulaRef>
                            <c15:sqref>'2d Accuracy VNIR'!$AB$5:$AB$10</c15:sqref>
                          </c15:formulaRef>
                        </c:ext>
                      </c:extLst>
                      <c:numCache>
                        <c:formatCode>General</c:formatCode>
                        <c:ptCount val="6"/>
                        <c:pt idx="0">
                          <c:v>4.9400000000000004</c:v>
                        </c:pt>
                        <c:pt idx="1">
                          <c:v>4.92</c:v>
                        </c:pt>
                      </c:numCache>
                    </c:numRef>
                  </c:plus>
                  <c:minus>
                    <c:numRef>
                      <c:extLst xmlns:c15="http://schemas.microsoft.com/office/drawing/2012/chart">
                        <c:ext xmlns:c15="http://schemas.microsoft.com/office/drawing/2012/chart" uri="{02D57815-91ED-43cb-92C2-25804820EDAC}">
                          <c15:formulaRef>
                            <c15:sqref>'2d Accuracy VNIR'!$AB$5:$AB$10</c15:sqref>
                          </c15:formulaRef>
                        </c:ext>
                      </c:extLst>
                      <c:numCache>
                        <c:formatCode>General</c:formatCode>
                        <c:ptCount val="6"/>
                        <c:pt idx="0">
                          <c:v>4.9400000000000004</c:v>
                        </c:pt>
                        <c:pt idx="1">
                          <c:v>4.92</c:v>
                        </c:pt>
                      </c:numCache>
                    </c:numRef>
                  </c:minus>
                  <c:spPr>
                    <a:noFill/>
                    <a:ln w="9525" cap="flat" cmpd="sng" algn="ctr">
                      <a:solidFill>
                        <a:schemeClr val="tx1">
                          <a:lumMod val="65000"/>
                          <a:lumOff val="35000"/>
                        </a:schemeClr>
                      </a:solidFill>
                      <a:round/>
                    </a:ln>
                    <a:effectLst/>
                  </c:spPr>
                </c:errBars>
                <c:cat>
                  <c:numRef>
                    <c:extLst xmlns:c15="http://schemas.microsoft.com/office/drawing/2012/chart">
                      <c:ext xmlns:c15="http://schemas.microsoft.com/office/drawing/2012/chart" uri="{02D57815-91ED-43cb-92C2-25804820EDAC}">
                        <c15:formulaRef>
                          <c15:sqref>'2d Accuracy VNIR'!$B$5:$B$10</c15:sqref>
                        </c15:formulaRef>
                      </c:ext>
                    </c:extLst>
                    <c:numCache>
                      <c:formatCode>0.00</c:formatCode>
                      <c:ptCount val="6"/>
                      <c:pt idx="0">
                        <c:v>0.47</c:v>
                      </c:pt>
                      <c:pt idx="1">
                        <c:v>0.64</c:v>
                      </c:pt>
                      <c:pt idx="2">
                        <c:v>0.86</c:v>
                      </c:pt>
                      <c:pt idx="3">
                        <c:v>1.38</c:v>
                      </c:pt>
                      <c:pt idx="4">
                        <c:v>1.61</c:v>
                      </c:pt>
                      <c:pt idx="5">
                        <c:v>2.25</c:v>
                      </c:pt>
                    </c:numCache>
                  </c:numRef>
                </c:cat>
                <c:val>
                  <c:numRef>
                    <c:extLst xmlns:c15="http://schemas.microsoft.com/office/drawing/2012/chart">
                      <c:ext xmlns:c15="http://schemas.microsoft.com/office/drawing/2012/chart" uri="{02D57815-91ED-43cb-92C2-25804820EDAC}">
                        <c15:formulaRef>
                          <c15:sqref>'2d Accuracy VNIR'!$AA$5:$AA$10</c15:sqref>
                        </c15:formulaRef>
                      </c:ext>
                    </c:extLst>
                    <c:numCache>
                      <c:formatCode>General</c:formatCode>
                      <c:ptCount val="6"/>
                      <c:pt idx="0">
                        <c:v>-3.02</c:v>
                      </c:pt>
                      <c:pt idx="1">
                        <c:v>3.22</c:v>
                      </c:pt>
                    </c:numCache>
                  </c:numRef>
                </c:val>
                <c:extLst xmlns:c15="http://schemas.microsoft.com/office/drawing/2012/chart">
                  <c:ext xmlns:c16="http://schemas.microsoft.com/office/drawing/2014/chart" uri="{C3380CC4-5D6E-409C-BE32-E72D297353CC}">
                    <c16:uniqueId val="{0000000A-1D80-4FBC-93F3-A943DB20E3F3}"/>
                  </c:ext>
                </c:extLst>
              </c15:ser>
            </c15:filteredBarSeries>
          </c:ext>
        </c:extLst>
      </c:barChart>
      <c:catAx>
        <c:axId val="317880095"/>
        <c:scaling>
          <c:orientation val="minMax"/>
        </c:scaling>
        <c:delete val="0"/>
        <c:axPos val="b"/>
        <c:numFmt formatCode="0.0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1347775"/>
        <c:crosses val="autoZero"/>
        <c:auto val="1"/>
        <c:lblAlgn val="ctr"/>
        <c:lblOffset val="100"/>
        <c:noMultiLvlLbl val="0"/>
      </c:catAx>
      <c:valAx>
        <c:axId val="311347775"/>
        <c:scaling>
          <c:orientation val="minMax"/>
          <c:max val="10"/>
          <c:min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a:t>Bias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7880095"/>
        <c:crosses val="autoZero"/>
        <c:crossBetween val="between"/>
        <c:majorUnit val="5"/>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Comparison of GOES-19 ABI VNIR Initial Calibration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2"/>
          <c:order val="2"/>
          <c:tx>
            <c:strRef>
              <c:f>Compare!$D$2</c:f>
              <c:strCache>
                <c:ptCount val="1"/>
                <c:pt idx="0">
                  <c:v>S-NPP</c:v>
                </c:pt>
              </c:strCache>
            </c:strRef>
          </c:tx>
          <c:spPr>
            <a:solidFill>
              <a:srgbClr val="0033C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Compare!$A$3:$A$8</c:f>
              <c:strCache>
                <c:ptCount val="5"/>
                <c:pt idx="0">
                  <c:v>B01</c:v>
                </c:pt>
                <c:pt idx="1">
                  <c:v>B02</c:v>
                </c:pt>
                <c:pt idx="2">
                  <c:v>B03</c:v>
                </c:pt>
                <c:pt idx="3">
                  <c:v>B05</c:v>
                </c:pt>
                <c:pt idx="4">
                  <c:v>B06</c:v>
                </c:pt>
              </c:strCache>
            </c:strRef>
          </c:cat>
          <c:val>
            <c:numRef>
              <c:f>Compare!$D$3:$D$8</c:f>
              <c:numCache>
                <c:formatCode>0.00_);\(0.00\)</c:formatCode>
                <c:ptCount val="5"/>
                <c:pt idx="0">
                  <c:v>-3.95</c:v>
                </c:pt>
                <c:pt idx="1">
                  <c:v>2.09</c:v>
                </c:pt>
                <c:pt idx="2">
                  <c:v>-1.23</c:v>
                </c:pt>
                <c:pt idx="3">
                  <c:v>2.8</c:v>
                </c:pt>
                <c:pt idx="4">
                  <c:v>-3.11</c:v>
                </c:pt>
              </c:numCache>
            </c:numRef>
          </c:val>
          <c:extLst>
            <c:ext xmlns:c16="http://schemas.microsoft.com/office/drawing/2014/chart" uri="{C3380CC4-5D6E-409C-BE32-E72D297353CC}">
              <c16:uniqueId val="{00000000-389A-4E8F-B68C-5B41E1BD9B7C}"/>
            </c:ext>
          </c:extLst>
        </c:ser>
        <c:ser>
          <c:idx val="5"/>
          <c:order val="5"/>
          <c:tx>
            <c:strRef>
              <c:f>Compare!$G$2</c:f>
              <c:strCache>
                <c:ptCount val="1"/>
                <c:pt idx="0">
                  <c:v>N20</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Compare!$A$3:$A$8</c:f>
              <c:strCache>
                <c:ptCount val="5"/>
                <c:pt idx="0">
                  <c:v>B01</c:v>
                </c:pt>
                <c:pt idx="1">
                  <c:v>B02</c:v>
                </c:pt>
                <c:pt idx="2">
                  <c:v>B03</c:v>
                </c:pt>
                <c:pt idx="3">
                  <c:v>B05</c:v>
                </c:pt>
                <c:pt idx="4">
                  <c:v>B06</c:v>
                </c:pt>
              </c:strCache>
            </c:strRef>
          </c:cat>
          <c:val>
            <c:numRef>
              <c:f>Compare!$G$3:$G$8</c:f>
              <c:numCache>
                <c:formatCode>0.00_);\(0.00\)</c:formatCode>
                <c:ptCount val="5"/>
                <c:pt idx="0">
                  <c:v>-2.44</c:v>
                </c:pt>
                <c:pt idx="1">
                  <c:v>4.8499999999999996</c:v>
                </c:pt>
                <c:pt idx="2">
                  <c:v>1.07</c:v>
                </c:pt>
                <c:pt idx="3">
                  <c:v>5.24</c:v>
                </c:pt>
                <c:pt idx="4">
                  <c:v>0.26</c:v>
                </c:pt>
              </c:numCache>
            </c:numRef>
          </c:val>
          <c:extLst>
            <c:ext xmlns:c16="http://schemas.microsoft.com/office/drawing/2014/chart" uri="{C3380CC4-5D6E-409C-BE32-E72D297353CC}">
              <c16:uniqueId val="{00000001-389A-4E8F-B68C-5B41E1BD9B7C}"/>
            </c:ext>
          </c:extLst>
        </c:ser>
        <c:ser>
          <c:idx val="8"/>
          <c:order val="8"/>
          <c:tx>
            <c:strRef>
              <c:f>Compare!$J$2</c:f>
              <c:strCache>
                <c:ptCount val="1"/>
                <c:pt idx="0">
                  <c:v>N21</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Compare!$A$3:$A$8</c:f>
              <c:strCache>
                <c:ptCount val="5"/>
                <c:pt idx="0">
                  <c:v>B01</c:v>
                </c:pt>
                <c:pt idx="1">
                  <c:v>B02</c:v>
                </c:pt>
                <c:pt idx="2">
                  <c:v>B03</c:v>
                </c:pt>
                <c:pt idx="3">
                  <c:v>B05</c:v>
                </c:pt>
                <c:pt idx="4">
                  <c:v>B06</c:v>
                </c:pt>
              </c:strCache>
            </c:strRef>
          </c:cat>
          <c:val>
            <c:numRef>
              <c:f>Compare!$J$3:$J$8</c:f>
              <c:numCache>
                <c:formatCode>0.00_);\(0.00\)</c:formatCode>
                <c:ptCount val="5"/>
                <c:pt idx="0">
                  <c:v>-1.94</c:v>
                </c:pt>
                <c:pt idx="1">
                  <c:v>3.74</c:v>
                </c:pt>
                <c:pt idx="2">
                  <c:v>1.08</c:v>
                </c:pt>
                <c:pt idx="3">
                  <c:v>5.0599999999999996</c:v>
                </c:pt>
                <c:pt idx="4">
                  <c:v>0.32</c:v>
                </c:pt>
              </c:numCache>
            </c:numRef>
          </c:val>
          <c:extLst>
            <c:ext xmlns:c16="http://schemas.microsoft.com/office/drawing/2014/chart" uri="{C3380CC4-5D6E-409C-BE32-E72D297353CC}">
              <c16:uniqueId val="{00000002-389A-4E8F-B68C-5B41E1BD9B7C}"/>
            </c:ext>
          </c:extLst>
        </c:ser>
        <c:ser>
          <c:idx val="11"/>
          <c:order val="11"/>
          <c:tx>
            <c:strRef>
              <c:f>Compare!$M$2</c:f>
              <c:strCache>
                <c:ptCount val="1"/>
                <c:pt idx="0">
                  <c:v>Moon</c:v>
                </c:pt>
              </c:strCache>
            </c:strRef>
          </c:tx>
          <c:spPr>
            <a:solidFill>
              <a:schemeClr val="accent6">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Compare!$A$3:$A$8</c:f>
              <c:strCache>
                <c:ptCount val="5"/>
                <c:pt idx="0">
                  <c:v>B01</c:v>
                </c:pt>
                <c:pt idx="1">
                  <c:v>B02</c:v>
                </c:pt>
                <c:pt idx="2">
                  <c:v>B03</c:v>
                </c:pt>
                <c:pt idx="3">
                  <c:v>B05</c:v>
                </c:pt>
                <c:pt idx="4">
                  <c:v>B06</c:v>
                </c:pt>
              </c:strCache>
            </c:strRef>
          </c:cat>
          <c:val>
            <c:numRef>
              <c:f>Compare!$M$3:$M$8</c:f>
              <c:numCache>
                <c:formatCode>0.00_);\(0.00\)</c:formatCode>
                <c:ptCount val="5"/>
                <c:pt idx="0">
                  <c:v>-1.5E-3</c:v>
                </c:pt>
                <c:pt idx="1">
                  <c:v>4.1000000000000002E-2</c:v>
                </c:pt>
                <c:pt idx="2">
                  <c:v>1.09E-2</c:v>
                </c:pt>
                <c:pt idx="3">
                  <c:v>4.4900000000000002E-2</c:v>
                </c:pt>
                <c:pt idx="4">
                  <c:v>3.3999999999999998E-3</c:v>
                </c:pt>
              </c:numCache>
            </c:numRef>
          </c:val>
          <c:extLst>
            <c:ext xmlns:c16="http://schemas.microsoft.com/office/drawing/2014/chart" uri="{C3380CC4-5D6E-409C-BE32-E72D297353CC}">
              <c16:uniqueId val="{00000003-389A-4E8F-B68C-5B41E1BD9B7C}"/>
            </c:ext>
          </c:extLst>
        </c:ser>
        <c:ser>
          <c:idx val="14"/>
          <c:order val="14"/>
          <c:tx>
            <c:strRef>
              <c:f>Compare!$P$2</c:f>
              <c:strCache>
                <c:ptCount val="1"/>
                <c:pt idx="0">
                  <c:v>G16</c:v>
                </c:pt>
              </c:strCache>
            </c:strRef>
          </c:tx>
          <c:spPr>
            <a:solidFill>
              <a:srgbClr val="33CC3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Compare!$A$3:$A$8</c:f>
              <c:strCache>
                <c:ptCount val="5"/>
                <c:pt idx="0">
                  <c:v>B01</c:v>
                </c:pt>
                <c:pt idx="1">
                  <c:v>B02</c:v>
                </c:pt>
                <c:pt idx="2">
                  <c:v>B03</c:v>
                </c:pt>
                <c:pt idx="3">
                  <c:v>B05</c:v>
                </c:pt>
                <c:pt idx="4">
                  <c:v>B06</c:v>
                </c:pt>
              </c:strCache>
            </c:strRef>
          </c:cat>
          <c:val>
            <c:numRef>
              <c:f>Compare!$P$3:$P$8</c:f>
              <c:numCache>
                <c:formatCode>0.00_);\(0.00\)</c:formatCode>
                <c:ptCount val="5"/>
                <c:pt idx="0">
                  <c:v>-8.8089999999999993</c:v>
                </c:pt>
                <c:pt idx="1">
                  <c:v>5.8250000000000002</c:v>
                </c:pt>
                <c:pt idx="2">
                  <c:v>0.29599999999999999</c:v>
                </c:pt>
                <c:pt idx="3">
                  <c:v>3.1749999999999998</c:v>
                </c:pt>
                <c:pt idx="4">
                  <c:v>-2.8000000000000001E-2</c:v>
                </c:pt>
              </c:numCache>
            </c:numRef>
          </c:val>
          <c:extLst>
            <c:ext xmlns:c16="http://schemas.microsoft.com/office/drawing/2014/chart" uri="{C3380CC4-5D6E-409C-BE32-E72D297353CC}">
              <c16:uniqueId val="{00000004-389A-4E8F-B68C-5B41E1BD9B7C}"/>
            </c:ext>
          </c:extLst>
        </c:ser>
        <c:dLbls>
          <c:dLblPos val="outEnd"/>
          <c:showLegendKey val="0"/>
          <c:showVal val="1"/>
          <c:showCatName val="0"/>
          <c:showSerName val="0"/>
          <c:showPercent val="0"/>
          <c:showBubbleSize val="0"/>
        </c:dLbls>
        <c:gapWidth val="219"/>
        <c:overlap val="-27"/>
        <c:axId val="1880123887"/>
        <c:axId val="1867268895"/>
        <c:extLst>
          <c:ext xmlns:c15="http://schemas.microsoft.com/office/drawing/2012/chart" uri="{02D57815-91ED-43cb-92C2-25804820EDAC}">
            <c15:filteredBarSeries>
              <c15:ser>
                <c:idx val="0"/>
                <c:order val="0"/>
                <c:tx>
                  <c:strRef>
                    <c:extLst>
                      <c:ext uri="{02D57815-91ED-43cb-92C2-25804820EDAC}">
                        <c15:formulaRef>
                          <c15:sqref>Compare!$B$2</c15:sqref>
                        </c15:formulaRef>
                      </c:ext>
                    </c:extLst>
                    <c:strCache>
                      <c:ptCount val="1"/>
                      <c:pt idx="0">
                        <c:v>Pre</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Compare!$A$3:$A$8</c15:sqref>
                        </c15:formulaRef>
                      </c:ext>
                    </c:extLst>
                    <c:strCache>
                      <c:ptCount val="5"/>
                      <c:pt idx="0">
                        <c:v>B01</c:v>
                      </c:pt>
                      <c:pt idx="1">
                        <c:v>B02</c:v>
                      </c:pt>
                      <c:pt idx="2">
                        <c:v>B03</c:v>
                      </c:pt>
                      <c:pt idx="3">
                        <c:v>B05</c:v>
                      </c:pt>
                      <c:pt idx="4">
                        <c:v>B06</c:v>
                      </c:pt>
                    </c:strCache>
                  </c:strRef>
                </c:cat>
                <c:val>
                  <c:numRef>
                    <c:extLst>
                      <c:ext uri="{02D57815-91ED-43cb-92C2-25804820EDAC}">
                        <c15:formulaRef>
                          <c15:sqref>Compare!$B$3:$B$8</c15:sqref>
                        </c15:formulaRef>
                      </c:ext>
                    </c:extLst>
                    <c:numCache>
                      <c:formatCode>0.00_);\(0.00\)</c:formatCode>
                      <c:ptCount val="5"/>
                      <c:pt idx="0">
                        <c:v>-0.63479923518163894</c:v>
                      </c:pt>
                      <c:pt idx="1">
                        <c:v>2.4739150158778189</c:v>
                      </c:pt>
                      <c:pt idx="2">
                        <c:v>-0.57581573896353322</c:v>
                      </c:pt>
                      <c:pt idx="3">
                        <c:v>2.1850393700787363</c:v>
                      </c:pt>
                      <c:pt idx="4">
                        <c:v>0.7771575783598017</c:v>
                      </c:pt>
                    </c:numCache>
                  </c:numRef>
                </c:val>
                <c:extLst>
                  <c:ext xmlns:c16="http://schemas.microsoft.com/office/drawing/2014/chart" uri="{C3380CC4-5D6E-409C-BE32-E72D297353CC}">
                    <c16:uniqueId val="{00000005-389A-4E8F-B68C-5B41E1BD9B7C}"/>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Compare!$C$2</c15:sqref>
                        </c15:formulaRef>
                      </c:ext>
                    </c:extLst>
                    <c:strCache>
                      <c:ptCount val="1"/>
                      <c:pt idx="0">
                        <c:v>N Sample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Compare!$A$3:$A$8</c15:sqref>
                        </c15:formulaRef>
                      </c:ext>
                    </c:extLst>
                    <c:strCache>
                      <c:ptCount val="5"/>
                      <c:pt idx="0">
                        <c:v>B01</c:v>
                      </c:pt>
                      <c:pt idx="1">
                        <c:v>B02</c:v>
                      </c:pt>
                      <c:pt idx="2">
                        <c:v>B03</c:v>
                      </c:pt>
                      <c:pt idx="3">
                        <c:v>B05</c:v>
                      </c:pt>
                      <c:pt idx="4">
                        <c:v>B06</c:v>
                      </c:pt>
                    </c:strCache>
                  </c:strRef>
                </c:cat>
                <c:val>
                  <c:numRef>
                    <c:extLst xmlns:c15="http://schemas.microsoft.com/office/drawing/2012/chart">
                      <c:ext xmlns:c15="http://schemas.microsoft.com/office/drawing/2012/chart" uri="{02D57815-91ED-43cb-92C2-25804820EDAC}">
                        <c15:formulaRef>
                          <c15:sqref>Compare!$C$3:$C$8</c15:sqref>
                        </c15:formulaRef>
                      </c:ext>
                    </c:extLst>
                    <c:numCache>
                      <c:formatCode>0.00_);\(0.00\)</c:formatCode>
                      <c:ptCount val="5"/>
                      <c:pt idx="0">
                        <c:v>6915</c:v>
                      </c:pt>
                      <c:pt idx="1">
                        <c:v>5782</c:v>
                      </c:pt>
                      <c:pt idx="2">
                        <c:v>11997</c:v>
                      </c:pt>
                      <c:pt idx="3">
                        <c:v>11838</c:v>
                      </c:pt>
                      <c:pt idx="4">
                        <c:v>9865</c:v>
                      </c:pt>
                    </c:numCache>
                  </c:numRef>
                </c:val>
                <c:extLst xmlns:c15="http://schemas.microsoft.com/office/drawing/2012/chart">
                  <c:ext xmlns:c16="http://schemas.microsoft.com/office/drawing/2014/chart" uri="{C3380CC4-5D6E-409C-BE32-E72D297353CC}">
                    <c16:uniqueId val="{00000006-389A-4E8F-B68C-5B41E1BD9B7C}"/>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Compare!$E$2</c15:sqref>
                        </c15:formulaRef>
                      </c:ext>
                    </c:extLst>
                    <c:strCache>
                      <c:ptCount val="1"/>
                      <c:pt idx="0">
                        <c:v>Std Dev(%)</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Compare!$A$3:$A$8</c15:sqref>
                        </c15:formulaRef>
                      </c:ext>
                    </c:extLst>
                    <c:strCache>
                      <c:ptCount val="5"/>
                      <c:pt idx="0">
                        <c:v>B01</c:v>
                      </c:pt>
                      <c:pt idx="1">
                        <c:v>B02</c:v>
                      </c:pt>
                      <c:pt idx="2">
                        <c:v>B03</c:v>
                      </c:pt>
                      <c:pt idx="3">
                        <c:v>B05</c:v>
                      </c:pt>
                      <c:pt idx="4">
                        <c:v>B06</c:v>
                      </c:pt>
                    </c:strCache>
                  </c:strRef>
                </c:cat>
                <c:val>
                  <c:numRef>
                    <c:extLst xmlns:c15="http://schemas.microsoft.com/office/drawing/2012/chart">
                      <c:ext xmlns:c15="http://schemas.microsoft.com/office/drawing/2012/chart" uri="{02D57815-91ED-43cb-92C2-25804820EDAC}">
                        <c15:formulaRef>
                          <c15:sqref>Compare!$E$3:$E$8</c15:sqref>
                        </c15:formulaRef>
                      </c:ext>
                    </c:extLst>
                    <c:numCache>
                      <c:formatCode>0.00_);\(0.00\)</c:formatCode>
                      <c:ptCount val="5"/>
                      <c:pt idx="0">
                        <c:v>3.74</c:v>
                      </c:pt>
                      <c:pt idx="1">
                        <c:v>4.8600000000000003</c:v>
                      </c:pt>
                      <c:pt idx="2">
                        <c:v>4</c:v>
                      </c:pt>
                      <c:pt idx="3">
                        <c:v>4.5199999999999996</c:v>
                      </c:pt>
                      <c:pt idx="4">
                        <c:v>4.28</c:v>
                      </c:pt>
                    </c:numCache>
                  </c:numRef>
                </c:val>
                <c:extLst xmlns:c15="http://schemas.microsoft.com/office/drawing/2012/chart">
                  <c:ext xmlns:c16="http://schemas.microsoft.com/office/drawing/2014/chart" uri="{C3380CC4-5D6E-409C-BE32-E72D297353CC}">
                    <c16:uniqueId val="{00000007-389A-4E8F-B68C-5B41E1BD9B7C}"/>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Compare!$F$2</c15:sqref>
                        </c15:formulaRef>
                      </c:ext>
                    </c:extLst>
                    <c:strCache>
                      <c:ptCount val="1"/>
                      <c:pt idx="0">
                        <c:v>N Sample</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Compare!$A$3:$A$8</c15:sqref>
                        </c15:formulaRef>
                      </c:ext>
                    </c:extLst>
                    <c:strCache>
                      <c:ptCount val="5"/>
                      <c:pt idx="0">
                        <c:v>B01</c:v>
                      </c:pt>
                      <c:pt idx="1">
                        <c:v>B02</c:v>
                      </c:pt>
                      <c:pt idx="2">
                        <c:v>B03</c:v>
                      </c:pt>
                      <c:pt idx="3">
                        <c:v>B05</c:v>
                      </c:pt>
                      <c:pt idx="4">
                        <c:v>B06</c:v>
                      </c:pt>
                    </c:strCache>
                  </c:strRef>
                </c:cat>
                <c:val>
                  <c:numRef>
                    <c:extLst xmlns:c15="http://schemas.microsoft.com/office/drawing/2012/chart">
                      <c:ext xmlns:c15="http://schemas.microsoft.com/office/drawing/2012/chart" uri="{02D57815-91ED-43cb-92C2-25804820EDAC}">
                        <c15:formulaRef>
                          <c15:sqref>Compare!$F$3:$F$8</c15:sqref>
                        </c15:formulaRef>
                      </c:ext>
                    </c:extLst>
                    <c:numCache>
                      <c:formatCode>0.00_);\(0.00\)</c:formatCode>
                      <c:ptCount val="5"/>
                      <c:pt idx="0">
                        <c:v>11257</c:v>
                      </c:pt>
                      <c:pt idx="1">
                        <c:v>9639</c:v>
                      </c:pt>
                      <c:pt idx="2">
                        <c:v>16407</c:v>
                      </c:pt>
                      <c:pt idx="3">
                        <c:v>16363</c:v>
                      </c:pt>
                      <c:pt idx="4">
                        <c:v>15829</c:v>
                      </c:pt>
                    </c:numCache>
                  </c:numRef>
                </c:val>
                <c:extLst xmlns:c15="http://schemas.microsoft.com/office/drawing/2012/chart">
                  <c:ext xmlns:c16="http://schemas.microsoft.com/office/drawing/2014/chart" uri="{C3380CC4-5D6E-409C-BE32-E72D297353CC}">
                    <c16:uniqueId val="{00000008-389A-4E8F-B68C-5B41E1BD9B7C}"/>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Compare!$H$2</c15:sqref>
                        </c15:formulaRef>
                      </c:ext>
                    </c:extLst>
                    <c:strCache>
                      <c:ptCount val="1"/>
                      <c:pt idx="0">
                        <c:v>Std Dev(%)</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Compare!$A$3:$A$8</c15:sqref>
                        </c15:formulaRef>
                      </c:ext>
                    </c:extLst>
                    <c:strCache>
                      <c:ptCount val="5"/>
                      <c:pt idx="0">
                        <c:v>B01</c:v>
                      </c:pt>
                      <c:pt idx="1">
                        <c:v>B02</c:v>
                      </c:pt>
                      <c:pt idx="2">
                        <c:v>B03</c:v>
                      </c:pt>
                      <c:pt idx="3">
                        <c:v>B05</c:v>
                      </c:pt>
                      <c:pt idx="4">
                        <c:v>B06</c:v>
                      </c:pt>
                    </c:strCache>
                  </c:strRef>
                </c:cat>
                <c:val>
                  <c:numRef>
                    <c:extLst xmlns:c15="http://schemas.microsoft.com/office/drawing/2012/chart">
                      <c:ext xmlns:c15="http://schemas.microsoft.com/office/drawing/2012/chart" uri="{02D57815-91ED-43cb-92C2-25804820EDAC}">
                        <c15:formulaRef>
                          <c15:sqref>Compare!$H$3:$H$8</c15:sqref>
                        </c15:formulaRef>
                      </c:ext>
                    </c:extLst>
                    <c:numCache>
                      <c:formatCode>0.00_);\(0.00\)</c:formatCode>
                      <c:ptCount val="5"/>
                      <c:pt idx="0">
                        <c:v>4.09</c:v>
                      </c:pt>
                      <c:pt idx="1">
                        <c:v>5.36</c:v>
                      </c:pt>
                      <c:pt idx="2">
                        <c:v>4.42</c:v>
                      </c:pt>
                      <c:pt idx="3">
                        <c:v>4.3600000000000003</c:v>
                      </c:pt>
                      <c:pt idx="4">
                        <c:v>3.36</c:v>
                      </c:pt>
                    </c:numCache>
                  </c:numRef>
                </c:val>
                <c:extLst xmlns:c15="http://schemas.microsoft.com/office/drawing/2012/chart">
                  <c:ext xmlns:c16="http://schemas.microsoft.com/office/drawing/2014/chart" uri="{C3380CC4-5D6E-409C-BE32-E72D297353CC}">
                    <c16:uniqueId val="{00000009-389A-4E8F-B68C-5B41E1BD9B7C}"/>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Compare!$I$2</c15:sqref>
                        </c15:formulaRef>
                      </c:ext>
                    </c:extLst>
                    <c:strCache>
                      <c:ptCount val="1"/>
                      <c:pt idx="0">
                        <c:v>N Sample</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Compare!$A$3:$A$8</c15:sqref>
                        </c15:formulaRef>
                      </c:ext>
                    </c:extLst>
                    <c:strCache>
                      <c:ptCount val="5"/>
                      <c:pt idx="0">
                        <c:v>B01</c:v>
                      </c:pt>
                      <c:pt idx="1">
                        <c:v>B02</c:v>
                      </c:pt>
                      <c:pt idx="2">
                        <c:v>B03</c:v>
                      </c:pt>
                      <c:pt idx="3">
                        <c:v>B05</c:v>
                      </c:pt>
                      <c:pt idx="4">
                        <c:v>B06</c:v>
                      </c:pt>
                    </c:strCache>
                  </c:strRef>
                </c:cat>
                <c:val>
                  <c:numRef>
                    <c:extLst xmlns:c15="http://schemas.microsoft.com/office/drawing/2012/chart">
                      <c:ext xmlns:c15="http://schemas.microsoft.com/office/drawing/2012/chart" uri="{02D57815-91ED-43cb-92C2-25804820EDAC}">
                        <c15:formulaRef>
                          <c15:sqref>Compare!$I$3:$I$8</c15:sqref>
                        </c15:formulaRef>
                      </c:ext>
                    </c:extLst>
                    <c:numCache>
                      <c:formatCode>0.00_);\(0.00\)</c:formatCode>
                      <c:ptCount val="5"/>
                      <c:pt idx="0">
                        <c:v>4448</c:v>
                      </c:pt>
                      <c:pt idx="1">
                        <c:v>3324</c:v>
                      </c:pt>
                      <c:pt idx="2">
                        <c:v>10444</c:v>
                      </c:pt>
                      <c:pt idx="3">
                        <c:v>7466</c:v>
                      </c:pt>
                      <c:pt idx="4">
                        <c:v>5496</c:v>
                      </c:pt>
                    </c:numCache>
                  </c:numRef>
                </c:val>
                <c:extLst xmlns:c15="http://schemas.microsoft.com/office/drawing/2012/chart">
                  <c:ext xmlns:c16="http://schemas.microsoft.com/office/drawing/2014/chart" uri="{C3380CC4-5D6E-409C-BE32-E72D297353CC}">
                    <c16:uniqueId val="{0000000A-389A-4E8F-B68C-5B41E1BD9B7C}"/>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Compare!$K$2</c15:sqref>
                        </c15:formulaRef>
                      </c:ext>
                    </c:extLst>
                    <c:strCache>
                      <c:ptCount val="1"/>
                      <c:pt idx="0">
                        <c:v>Std Dev(%)</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Compare!$A$3:$A$8</c15:sqref>
                        </c15:formulaRef>
                      </c:ext>
                    </c:extLst>
                    <c:strCache>
                      <c:ptCount val="5"/>
                      <c:pt idx="0">
                        <c:v>B01</c:v>
                      </c:pt>
                      <c:pt idx="1">
                        <c:v>B02</c:v>
                      </c:pt>
                      <c:pt idx="2">
                        <c:v>B03</c:v>
                      </c:pt>
                      <c:pt idx="3">
                        <c:v>B05</c:v>
                      </c:pt>
                      <c:pt idx="4">
                        <c:v>B06</c:v>
                      </c:pt>
                    </c:strCache>
                  </c:strRef>
                </c:cat>
                <c:val>
                  <c:numRef>
                    <c:extLst xmlns:c15="http://schemas.microsoft.com/office/drawing/2012/chart">
                      <c:ext xmlns:c15="http://schemas.microsoft.com/office/drawing/2012/chart" uri="{02D57815-91ED-43cb-92C2-25804820EDAC}">
                        <c15:formulaRef>
                          <c15:sqref>Compare!$K$3:$K$8</c15:sqref>
                        </c15:formulaRef>
                      </c:ext>
                    </c:extLst>
                    <c:numCache>
                      <c:formatCode>0.00_);\(0.00\)</c:formatCode>
                      <c:ptCount val="5"/>
                      <c:pt idx="0">
                        <c:v>4.22</c:v>
                      </c:pt>
                      <c:pt idx="1">
                        <c:v>5.26</c:v>
                      </c:pt>
                      <c:pt idx="2">
                        <c:v>4.9000000000000004</c:v>
                      </c:pt>
                      <c:pt idx="3">
                        <c:v>4.66</c:v>
                      </c:pt>
                      <c:pt idx="4">
                        <c:v>3.5</c:v>
                      </c:pt>
                    </c:numCache>
                  </c:numRef>
                </c:val>
                <c:extLst xmlns:c15="http://schemas.microsoft.com/office/drawing/2012/chart">
                  <c:ext xmlns:c16="http://schemas.microsoft.com/office/drawing/2014/chart" uri="{C3380CC4-5D6E-409C-BE32-E72D297353CC}">
                    <c16:uniqueId val="{0000000B-389A-4E8F-B68C-5B41E1BD9B7C}"/>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Compare!$L$2</c15:sqref>
                        </c15:formulaRef>
                      </c:ext>
                    </c:extLst>
                    <c:strCache>
                      <c:ptCount val="1"/>
                      <c:pt idx="0">
                        <c:v>N Sample</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Compare!$A$3:$A$8</c15:sqref>
                        </c15:formulaRef>
                      </c:ext>
                    </c:extLst>
                    <c:strCache>
                      <c:ptCount val="5"/>
                      <c:pt idx="0">
                        <c:v>B01</c:v>
                      </c:pt>
                      <c:pt idx="1">
                        <c:v>B02</c:v>
                      </c:pt>
                      <c:pt idx="2">
                        <c:v>B03</c:v>
                      </c:pt>
                      <c:pt idx="3">
                        <c:v>B05</c:v>
                      </c:pt>
                      <c:pt idx="4">
                        <c:v>B06</c:v>
                      </c:pt>
                    </c:strCache>
                  </c:strRef>
                </c:cat>
                <c:val>
                  <c:numRef>
                    <c:extLst xmlns:c15="http://schemas.microsoft.com/office/drawing/2012/chart">
                      <c:ext xmlns:c15="http://schemas.microsoft.com/office/drawing/2012/chart" uri="{02D57815-91ED-43cb-92C2-25804820EDAC}">
                        <c15:formulaRef>
                          <c15:sqref>Compare!$L$3:$L$8</c15:sqref>
                        </c15:formulaRef>
                      </c:ext>
                    </c:extLst>
                    <c:numCache>
                      <c:formatCode>0.00_);\(0.00\)</c:formatCode>
                      <c:ptCount val="5"/>
                      <c:pt idx="0">
                        <c:v>96</c:v>
                      </c:pt>
                      <c:pt idx="1">
                        <c:v>96</c:v>
                      </c:pt>
                      <c:pt idx="2">
                        <c:v>96</c:v>
                      </c:pt>
                      <c:pt idx="3">
                        <c:v>96</c:v>
                      </c:pt>
                      <c:pt idx="4">
                        <c:v>96</c:v>
                      </c:pt>
                    </c:numCache>
                  </c:numRef>
                </c:val>
                <c:extLst xmlns:c15="http://schemas.microsoft.com/office/drawing/2012/chart">
                  <c:ext xmlns:c16="http://schemas.microsoft.com/office/drawing/2014/chart" uri="{C3380CC4-5D6E-409C-BE32-E72D297353CC}">
                    <c16:uniqueId val="{0000000C-389A-4E8F-B68C-5B41E1BD9B7C}"/>
                  </c:ext>
                </c:extLst>
              </c15:ser>
            </c15:filteredBarSeries>
            <c15:filteredBarSeries>
              <c15:ser>
                <c:idx val="12"/>
                <c:order val="12"/>
                <c:tx>
                  <c:strRef>
                    <c:extLst xmlns:c15="http://schemas.microsoft.com/office/drawing/2012/chart">
                      <c:ext xmlns:c15="http://schemas.microsoft.com/office/drawing/2012/chart" uri="{02D57815-91ED-43cb-92C2-25804820EDAC}">
                        <c15:formulaRef>
                          <c15:sqref>Compare!$N$2</c15:sqref>
                        </c15:formulaRef>
                      </c:ext>
                    </c:extLst>
                    <c:strCache>
                      <c:ptCount val="1"/>
                      <c:pt idx="0">
                        <c:v>Std Dev</c:v>
                      </c:pt>
                    </c:strCache>
                  </c:strRef>
                </c:tx>
                <c:spPr>
                  <a:solidFill>
                    <a:schemeClr val="accent1">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Compare!$A$3:$A$8</c15:sqref>
                        </c15:formulaRef>
                      </c:ext>
                    </c:extLst>
                    <c:strCache>
                      <c:ptCount val="5"/>
                      <c:pt idx="0">
                        <c:v>B01</c:v>
                      </c:pt>
                      <c:pt idx="1">
                        <c:v>B02</c:v>
                      </c:pt>
                      <c:pt idx="2">
                        <c:v>B03</c:v>
                      </c:pt>
                      <c:pt idx="3">
                        <c:v>B05</c:v>
                      </c:pt>
                      <c:pt idx="4">
                        <c:v>B06</c:v>
                      </c:pt>
                    </c:strCache>
                  </c:strRef>
                </c:cat>
                <c:val>
                  <c:numRef>
                    <c:extLst xmlns:c15="http://schemas.microsoft.com/office/drawing/2012/chart">
                      <c:ext xmlns:c15="http://schemas.microsoft.com/office/drawing/2012/chart" uri="{02D57815-91ED-43cb-92C2-25804820EDAC}">
                        <c15:formulaRef>
                          <c15:sqref>Compare!$N$3:$N$8</c15:sqref>
                        </c15:formulaRef>
                      </c:ext>
                    </c:extLst>
                    <c:numCache>
                      <c:formatCode>0.00_);\(0.00\)</c:formatCode>
                      <c:ptCount val="5"/>
                      <c:pt idx="0">
                        <c:v>7.0000000000000001E-3</c:v>
                      </c:pt>
                      <c:pt idx="1">
                        <c:v>3.3999999999999998E-3</c:v>
                      </c:pt>
                      <c:pt idx="2">
                        <c:v>1.8E-3</c:v>
                      </c:pt>
                      <c:pt idx="3">
                        <c:v>2.2000000000000001E-3</c:v>
                      </c:pt>
                      <c:pt idx="4">
                        <c:v>3.5999999999999999E-3</c:v>
                      </c:pt>
                    </c:numCache>
                  </c:numRef>
                </c:val>
                <c:extLst xmlns:c15="http://schemas.microsoft.com/office/drawing/2012/chart">
                  <c:ext xmlns:c16="http://schemas.microsoft.com/office/drawing/2014/chart" uri="{C3380CC4-5D6E-409C-BE32-E72D297353CC}">
                    <c16:uniqueId val="{0000000D-389A-4E8F-B68C-5B41E1BD9B7C}"/>
                  </c:ext>
                </c:extLst>
              </c15:ser>
            </c15:filteredBarSeries>
            <c15:filteredBarSeries>
              <c15:ser>
                <c:idx val="13"/>
                <c:order val="13"/>
                <c:tx>
                  <c:strRef>
                    <c:extLst xmlns:c15="http://schemas.microsoft.com/office/drawing/2012/chart">
                      <c:ext xmlns:c15="http://schemas.microsoft.com/office/drawing/2012/chart" uri="{02D57815-91ED-43cb-92C2-25804820EDAC}">
                        <c15:formulaRef>
                          <c15:sqref>Compare!$O$2</c15:sqref>
                        </c15:formulaRef>
                      </c:ext>
                    </c:extLst>
                    <c:strCache>
                      <c:ptCount val="1"/>
                      <c:pt idx="0">
                        <c:v>N Sample</c:v>
                      </c:pt>
                    </c:strCache>
                  </c:strRef>
                </c:tx>
                <c:spPr>
                  <a:solidFill>
                    <a:schemeClr val="accent2">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Compare!$A$3:$A$8</c15:sqref>
                        </c15:formulaRef>
                      </c:ext>
                    </c:extLst>
                    <c:strCache>
                      <c:ptCount val="5"/>
                      <c:pt idx="0">
                        <c:v>B01</c:v>
                      </c:pt>
                      <c:pt idx="1">
                        <c:v>B02</c:v>
                      </c:pt>
                      <c:pt idx="2">
                        <c:v>B03</c:v>
                      </c:pt>
                      <c:pt idx="3">
                        <c:v>B05</c:v>
                      </c:pt>
                      <c:pt idx="4">
                        <c:v>B06</c:v>
                      </c:pt>
                    </c:strCache>
                  </c:strRef>
                </c:cat>
                <c:val>
                  <c:numRef>
                    <c:extLst xmlns:c15="http://schemas.microsoft.com/office/drawing/2012/chart">
                      <c:ext xmlns:c15="http://schemas.microsoft.com/office/drawing/2012/chart" uri="{02D57815-91ED-43cb-92C2-25804820EDAC}">
                        <c15:formulaRef>
                          <c15:sqref>Compare!$O$3:$O$8</c15:sqref>
                        </c15:formulaRef>
                      </c:ext>
                    </c:extLst>
                    <c:numCache>
                      <c:formatCode>0.00_);\(0.00\)</c:formatCode>
                      <c:ptCount val="5"/>
                      <c:pt idx="0">
                        <c:v>395075</c:v>
                      </c:pt>
                      <c:pt idx="1">
                        <c:v>327675</c:v>
                      </c:pt>
                      <c:pt idx="2">
                        <c:v>324684</c:v>
                      </c:pt>
                      <c:pt idx="3">
                        <c:v>514492</c:v>
                      </c:pt>
                      <c:pt idx="4">
                        <c:v>656859</c:v>
                      </c:pt>
                    </c:numCache>
                  </c:numRef>
                </c:val>
                <c:extLst xmlns:c15="http://schemas.microsoft.com/office/drawing/2012/chart">
                  <c:ext xmlns:c16="http://schemas.microsoft.com/office/drawing/2014/chart" uri="{C3380CC4-5D6E-409C-BE32-E72D297353CC}">
                    <c16:uniqueId val="{0000000E-389A-4E8F-B68C-5B41E1BD9B7C}"/>
                  </c:ext>
                </c:extLst>
              </c15:ser>
            </c15:filteredBarSeries>
            <c15:filteredBarSeries>
              <c15:ser>
                <c:idx val="15"/>
                <c:order val="15"/>
                <c:tx>
                  <c:strRef>
                    <c:extLst xmlns:c15="http://schemas.microsoft.com/office/drawing/2012/chart">
                      <c:ext xmlns:c15="http://schemas.microsoft.com/office/drawing/2012/chart" uri="{02D57815-91ED-43cb-92C2-25804820EDAC}">
                        <c15:formulaRef>
                          <c15:sqref>Compare!$Q$2</c15:sqref>
                        </c15:formulaRef>
                      </c:ext>
                    </c:extLst>
                    <c:strCache>
                      <c:ptCount val="1"/>
                      <c:pt idx="0">
                        <c:v>Std Dev(%)</c:v>
                      </c:pt>
                    </c:strCache>
                  </c:strRef>
                </c:tx>
                <c:spPr>
                  <a:solidFill>
                    <a:schemeClr val="accent4">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Compare!$A$3:$A$8</c15:sqref>
                        </c15:formulaRef>
                      </c:ext>
                    </c:extLst>
                    <c:strCache>
                      <c:ptCount val="5"/>
                      <c:pt idx="0">
                        <c:v>B01</c:v>
                      </c:pt>
                      <c:pt idx="1">
                        <c:v>B02</c:v>
                      </c:pt>
                      <c:pt idx="2">
                        <c:v>B03</c:v>
                      </c:pt>
                      <c:pt idx="3">
                        <c:v>B05</c:v>
                      </c:pt>
                      <c:pt idx="4">
                        <c:v>B06</c:v>
                      </c:pt>
                    </c:strCache>
                  </c:strRef>
                </c:cat>
                <c:val>
                  <c:numRef>
                    <c:extLst xmlns:c15="http://schemas.microsoft.com/office/drawing/2012/chart">
                      <c:ext xmlns:c15="http://schemas.microsoft.com/office/drawing/2012/chart" uri="{02D57815-91ED-43cb-92C2-25804820EDAC}">
                        <c15:formulaRef>
                          <c15:sqref>Compare!$Q$3:$Q$8</c15:sqref>
                        </c15:formulaRef>
                      </c:ext>
                    </c:extLst>
                    <c:numCache>
                      <c:formatCode>0.00_);\(0.00\)</c:formatCode>
                      <c:ptCount val="5"/>
                      <c:pt idx="0">
                        <c:v>7.8280000000000003</c:v>
                      </c:pt>
                      <c:pt idx="1">
                        <c:v>20.513000000000002</c:v>
                      </c:pt>
                      <c:pt idx="2">
                        <c:v>24.783999999999999</c:v>
                      </c:pt>
                      <c:pt idx="3">
                        <c:v>22.25</c:v>
                      </c:pt>
                      <c:pt idx="4">
                        <c:v>16.542000000000002</c:v>
                      </c:pt>
                    </c:numCache>
                  </c:numRef>
                </c:val>
                <c:extLst xmlns:c15="http://schemas.microsoft.com/office/drawing/2012/chart">
                  <c:ext xmlns:c16="http://schemas.microsoft.com/office/drawing/2014/chart" uri="{C3380CC4-5D6E-409C-BE32-E72D297353CC}">
                    <c16:uniqueId val="{0000000F-389A-4E8F-B68C-5B41E1BD9B7C}"/>
                  </c:ext>
                </c:extLst>
              </c15:ser>
            </c15:filteredBarSeries>
            <c15:filteredBarSeries>
              <c15:ser>
                <c:idx val="16"/>
                <c:order val="16"/>
                <c:tx>
                  <c:strRef>
                    <c:extLst xmlns:c15="http://schemas.microsoft.com/office/drawing/2012/chart">
                      <c:ext xmlns:c15="http://schemas.microsoft.com/office/drawing/2012/chart" uri="{02D57815-91ED-43cb-92C2-25804820EDAC}">
                        <c15:formulaRef>
                          <c15:sqref>Compare!$R$2</c15:sqref>
                        </c15:formulaRef>
                      </c:ext>
                    </c:extLst>
                    <c:strCache>
                      <c:ptCount val="1"/>
                      <c:pt idx="0">
                        <c:v>N Sample</c:v>
                      </c:pt>
                    </c:strCache>
                  </c:strRef>
                </c:tx>
                <c:spPr>
                  <a:solidFill>
                    <a:schemeClr val="accent5">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Compare!$A$3:$A$8</c15:sqref>
                        </c15:formulaRef>
                      </c:ext>
                    </c:extLst>
                    <c:strCache>
                      <c:ptCount val="5"/>
                      <c:pt idx="0">
                        <c:v>B01</c:v>
                      </c:pt>
                      <c:pt idx="1">
                        <c:v>B02</c:v>
                      </c:pt>
                      <c:pt idx="2">
                        <c:v>B03</c:v>
                      </c:pt>
                      <c:pt idx="3">
                        <c:v>B05</c:v>
                      </c:pt>
                      <c:pt idx="4">
                        <c:v>B06</c:v>
                      </c:pt>
                    </c:strCache>
                  </c:strRef>
                </c:cat>
                <c:val>
                  <c:numRef>
                    <c:extLst xmlns:c15="http://schemas.microsoft.com/office/drawing/2012/chart">
                      <c:ext xmlns:c15="http://schemas.microsoft.com/office/drawing/2012/chart" uri="{02D57815-91ED-43cb-92C2-25804820EDAC}">
                        <c15:formulaRef>
                          <c15:sqref>Compare!$R$3:$R$8</c15:sqref>
                        </c15:formulaRef>
                      </c:ext>
                    </c:extLst>
                    <c:numCache>
                      <c:formatCode>0.00_);\(0.00\)</c:formatCode>
                      <c:ptCount val="5"/>
                      <c:pt idx="0">
                        <c:v>121467</c:v>
                      </c:pt>
                      <c:pt idx="1">
                        <c:v>104526</c:v>
                      </c:pt>
                      <c:pt idx="2">
                        <c:v>104244</c:v>
                      </c:pt>
                      <c:pt idx="3">
                        <c:v>111737</c:v>
                      </c:pt>
                      <c:pt idx="4">
                        <c:v>143840</c:v>
                      </c:pt>
                    </c:numCache>
                  </c:numRef>
                </c:val>
                <c:extLst xmlns:c15="http://schemas.microsoft.com/office/drawing/2012/chart">
                  <c:ext xmlns:c16="http://schemas.microsoft.com/office/drawing/2014/chart" uri="{C3380CC4-5D6E-409C-BE32-E72D297353CC}">
                    <c16:uniqueId val="{00000010-389A-4E8F-B68C-5B41E1BD9B7C}"/>
                  </c:ext>
                </c:extLst>
              </c15:ser>
            </c15:filteredBarSeries>
            <c15:filteredBarSeries>
              <c15:ser>
                <c:idx val="17"/>
                <c:order val="17"/>
                <c:tx>
                  <c:strRef>
                    <c:extLst xmlns:c15="http://schemas.microsoft.com/office/drawing/2012/chart">
                      <c:ext xmlns:c15="http://schemas.microsoft.com/office/drawing/2012/chart" uri="{02D57815-91ED-43cb-92C2-25804820EDAC}">
                        <c15:formulaRef>
                          <c15:sqref>Compare!$S$2</c15:sqref>
                        </c15:formulaRef>
                      </c:ext>
                    </c:extLst>
                    <c:strCache>
                      <c:ptCount val="1"/>
                      <c:pt idx="0">
                        <c:v>G18</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Compare!$A$3:$A$8</c15:sqref>
                        </c15:formulaRef>
                      </c:ext>
                    </c:extLst>
                    <c:strCache>
                      <c:ptCount val="5"/>
                      <c:pt idx="0">
                        <c:v>B01</c:v>
                      </c:pt>
                      <c:pt idx="1">
                        <c:v>B02</c:v>
                      </c:pt>
                      <c:pt idx="2">
                        <c:v>B03</c:v>
                      </c:pt>
                      <c:pt idx="3">
                        <c:v>B05</c:v>
                      </c:pt>
                      <c:pt idx="4">
                        <c:v>B06</c:v>
                      </c:pt>
                    </c:strCache>
                  </c:strRef>
                </c:cat>
                <c:val>
                  <c:numRef>
                    <c:extLst xmlns:c15="http://schemas.microsoft.com/office/drawing/2012/chart">
                      <c:ext xmlns:c15="http://schemas.microsoft.com/office/drawing/2012/chart" uri="{02D57815-91ED-43cb-92C2-25804820EDAC}">
                        <c15:formulaRef>
                          <c15:sqref>Compare!$S$3:$S$8</c15:sqref>
                        </c15:formulaRef>
                      </c:ext>
                    </c:extLst>
                    <c:numCache>
                      <c:formatCode>0.00_);\(0.00\)</c:formatCode>
                      <c:ptCount val="5"/>
                      <c:pt idx="0">
                        <c:v>1.1559999999999999</c:v>
                      </c:pt>
                      <c:pt idx="1">
                        <c:v>11.563000000000001</c:v>
                      </c:pt>
                      <c:pt idx="2">
                        <c:v>10.441000000000001</c:v>
                      </c:pt>
                      <c:pt idx="3">
                        <c:v>16.003</c:v>
                      </c:pt>
                      <c:pt idx="4">
                        <c:v>12.475</c:v>
                      </c:pt>
                    </c:numCache>
                  </c:numRef>
                </c:val>
                <c:extLst xmlns:c15="http://schemas.microsoft.com/office/drawing/2012/chart">
                  <c:ext xmlns:c16="http://schemas.microsoft.com/office/drawing/2014/chart" uri="{C3380CC4-5D6E-409C-BE32-E72D297353CC}">
                    <c16:uniqueId val="{00000011-389A-4E8F-B68C-5B41E1BD9B7C}"/>
                  </c:ext>
                </c:extLst>
              </c15:ser>
            </c15:filteredBarSeries>
            <c15:filteredBarSeries>
              <c15:ser>
                <c:idx val="18"/>
                <c:order val="18"/>
                <c:tx>
                  <c:strRef>
                    <c:extLst xmlns:c15="http://schemas.microsoft.com/office/drawing/2012/chart">
                      <c:ext xmlns:c15="http://schemas.microsoft.com/office/drawing/2012/chart" uri="{02D57815-91ED-43cb-92C2-25804820EDAC}">
                        <c15:formulaRef>
                          <c15:sqref>Compare!$T$2</c15:sqref>
                        </c15:formulaRef>
                      </c:ext>
                    </c:extLst>
                    <c:strCache>
                      <c:ptCount val="1"/>
                      <c:pt idx="0">
                        <c:v>Std Dev(%)</c:v>
                      </c:pt>
                    </c:strCache>
                  </c:strRef>
                </c:tx>
                <c:spPr>
                  <a:solidFill>
                    <a:schemeClr val="accent1">
                      <a:lumMod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Compare!$A$3:$A$8</c15:sqref>
                        </c15:formulaRef>
                      </c:ext>
                    </c:extLst>
                    <c:strCache>
                      <c:ptCount val="5"/>
                      <c:pt idx="0">
                        <c:v>B01</c:v>
                      </c:pt>
                      <c:pt idx="1">
                        <c:v>B02</c:v>
                      </c:pt>
                      <c:pt idx="2">
                        <c:v>B03</c:v>
                      </c:pt>
                      <c:pt idx="3">
                        <c:v>B05</c:v>
                      </c:pt>
                      <c:pt idx="4">
                        <c:v>B06</c:v>
                      </c:pt>
                    </c:strCache>
                  </c:strRef>
                </c:cat>
                <c:val>
                  <c:numRef>
                    <c:extLst xmlns:c15="http://schemas.microsoft.com/office/drawing/2012/chart">
                      <c:ext xmlns:c15="http://schemas.microsoft.com/office/drawing/2012/chart" uri="{02D57815-91ED-43cb-92C2-25804820EDAC}">
                        <c15:formulaRef>
                          <c15:sqref>Compare!$T$3:$T$8</c15:sqref>
                        </c15:formulaRef>
                      </c:ext>
                    </c:extLst>
                    <c:numCache>
                      <c:formatCode>0.00_);\(0.00\)</c:formatCode>
                      <c:ptCount val="5"/>
                      <c:pt idx="0">
                        <c:v>13.242000000000001</c:v>
                      </c:pt>
                      <c:pt idx="1">
                        <c:v>34.398000000000003</c:v>
                      </c:pt>
                      <c:pt idx="2">
                        <c:v>42.625999999999998</c:v>
                      </c:pt>
                      <c:pt idx="3">
                        <c:v>53.817999999999998</c:v>
                      </c:pt>
                      <c:pt idx="4">
                        <c:v>48.366</c:v>
                      </c:pt>
                    </c:numCache>
                  </c:numRef>
                </c:val>
                <c:extLst xmlns:c15="http://schemas.microsoft.com/office/drawing/2012/chart">
                  <c:ext xmlns:c16="http://schemas.microsoft.com/office/drawing/2014/chart" uri="{C3380CC4-5D6E-409C-BE32-E72D297353CC}">
                    <c16:uniqueId val="{00000012-389A-4E8F-B68C-5B41E1BD9B7C}"/>
                  </c:ext>
                </c:extLst>
              </c15:ser>
            </c15:filteredBarSeries>
          </c:ext>
        </c:extLst>
      </c:barChart>
      <c:catAx>
        <c:axId val="18801238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67268895"/>
        <c:crosses val="autoZero"/>
        <c:auto val="1"/>
        <c:lblAlgn val="ctr"/>
        <c:lblOffset val="100"/>
        <c:noMultiLvlLbl val="0"/>
      </c:catAx>
      <c:valAx>
        <c:axId val="186726889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t>Relative Diff G19/Ref - 1 (%)</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8012388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Comparison of GOES-19 ABI VNIR Initial Calibration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2"/>
          <c:order val="2"/>
          <c:tx>
            <c:strRef>
              <c:f>Compare!$D$2</c:f>
              <c:strCache>
                <c:ptCount val="1"/>
                <c:pt idx="0">
                  <c:v>S-NPP</c:v>
                </c:pt>
              </c:strCache>
            </c:strRef>
          </c:tx>
          <c:spPr>
            <a:solidFill>
              <a:srgbClr val="0033C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Compare!$A$3:$A$8</c:f>
              <c:strCache>
                <c:ptCount val="5"/>
                <c:pt idx="0">
                  <c:v>B01</c:v>
                </c:pt>
                <c:pt idx="1">
                  <c:v>B02</c:v>
                </c:pt>
                <c:pt idx="2">
                  <c:v>B03</c:v>
                </c:pt>
                <c:pt idx="3">
                  <c:v>B05</c:v>
                </c:pt>
                <c:pt idx="4">
                  <c:v>B06</c:v>
                </c:pt>
              </c:strCache>
            </c:strRef>
          </c:cat>
          <c:val>
            <c:numRef>
              <c:f>Compare!$D$3:$D$8</c:f>
              <c:numCache>
                <c:formatCode>0.00_);\(0.00\)</c:formatCode>
                <c:ptCount val="5"/>
                <c:pt idx="0">
                  <c:v>-3.95</c:v>
                </c:pt>
                <c:pt idx="1">
                  <c:v>2.09</c:v>
                </c:pt>
                <c:pt idx="2">
                  <c:v>-1.23</c:v>
                </c:pt>
                <c:pt idx="3">
                  <c:v>2.8</c:v>
                </c:pt>
                <c:pt idx="4">
                  <c:v>-3.11</c:v>
                </c:pt>
              </c:numCache>
            </c:numRef>
          </c:val>
          <c:extLst>
            <c:ext xmlns:c16="http://schemas.microsoft.com/office/drawing/2014/chart" uri="{C3380CC4-5D6E-409C-BE32-E72D297353CC}">
              <c16:uniqueId val="{00000000-389A-4E8F-B68C-5B41E1BD9B7C}"/>
            </c:ext>
          </c:extLst>
        </c:ser>
        <c:ser>
          <c:idx val="5"/>
          <c:order val="5"/>
          <c:tx>
            <c:strRef>
              <c:f>Compare!$G$2</c:f>
              <c:strCache>
                <c:ptCount val="1"/>
                <c:pt idx="0">
                  <c:v>N20</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Compare!$A$3:$A$8</c:f>
              <c:strCache>
                <c:ptCount val="5"/>
                <c:pt idx="0">
                  <c:v>B01</c:v>
                </c:pt>
                <c:pt idx="1">
                  <c:v>B02</c:v>
                </c:pt>
                <c:pt idx="2">
                  <c:v>B03</c:v>
                </c:pt>
                <c:pt idx="3">
                  <c:v>B05</c:v>
                </c:pt>
                <c:pt idx="4">
                  <c:v>B06</c:v>
                </c:pt>
              </c:strCache>
            </c:strRef>
          </c:cat>
          <c:val>
            <c:numRef>
              <c:f>Compare!$G$3:$G$8</c:f>
              <c:numCache>
                <c:formatCode>0.00_);\(0.00\)</c:formatCode>
                <c:ptCount val="5"/>
                <c:pt idx="0">
                  <c:v>-2.44</c:v>
                </c:pt>
                <c:pt idx="1">
                  <c:v>4.8499999999999996</c:v>
                </c:pt>
                <c:pt idx="2">
                  <c:v>1.07</c:v>
                </c:pt>
                <c:pt idx="3">
                  <c:v>5.24</c:v>
                </c:pt>
                <c:pt idx="4">
                  <c:v>0.26</c:v>
                </c:pt>
              </c:numCache>
            </c:numRef>
          </c:val>
          <c:extLst>
            <c:ext xmlns:c16="http://schemas.microsoft.com/office/drawing/2014/chart" uri="{C3380CC4-5D6E-409C-BE32-E72D297353CC}">
              <c16:uniqueId val="{00000001-389A-4E8F-B68C-5B41E1BD9B7C}"/>
            </c:ext>
          </c:extLst>
        </c:ser>
        <c:ser>
          <c:idx val="8"/>
          <c:order val="8"/>
          <c:tx>
            <c:strRef>
              <c:f>Compare!$J$2</c:f>
              <c:strCache>
                <c:ptCount val="1"/>
                <c:pt idx="0">
                  <c:v>N21</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Compare!$A$3:$A$8</c:f>
              <c:strCache>
                <c:ptCount val="5"/>
                <c:pt idx="0">
                  <c:v>B01</c:v>
                </c:pt>
                <c:pt idx="1">
                  <c:v>B02</c:v>
                </c:pt>
                <c:pt idx="2">
                  <c:v>B03</c:v>
                </c:pt>
                <c:pt idx="3">
                  <c:v>B05</c:v>
                </c:pt>
                <c:pt idx="4">
                  <c:v>B06</c:v>
                </c:pt>
              </c:strCache>
            </c:strRef>
          </c:cat>
          <c:val>
            <c:numRef>
              <c:f>Compare!$J$3:$J$8</c:f>
              <c:numCache>
                <c:formatCode>0.00_);\(0.00\)</c:formatCode>
                <c:ptCount val="5"/>
                <c:pt idx="0">
                  <c:v>-1.94</c:v>
                </c:pt>
                <c:pt idx="1">
                  <c:v>3.74</c:v>
                </c:pt>
                <c:pt idx="2">
                  <c:v>1.08</c:v>
                </c:pt>
                <c:pt idx="3">
                  <c:v>5.0599999999999996</c:v>
                </c:pt>
                <c:pt idx="4">
                  <c:v>0.32</c:v>
                </c:pt>
              </c:numCache>
            </c:numRef>
          </c:val>
          <c:extLst>
            <c:ext xmlns:c16="http://schemas.microsoft.com/office/drawing/2014/chart" uri="{C3380CC4-5D6E-409C-BE32-E72D297353CC}">
              <c16:uniqueId val="{00000002-389A-4E8F-B68C-5B41E1BD9B7C}"/>
            </c:ext>
          </c:extLst>
        </c:ser>
        <c:ser>
          <c:idx val="11"/>
          <c:order val="11"/>
          <c:tx>
            <c:strRef>
              <c:f>Compare!$M$2</c:f>
              <c:strCache>
                <c:ptCount val="1"/>
                <c:pt idx="0">
                  <c:v>Moon</c:v>
                </c:pt>
              </c:strCache>
            </c:strRef>
          </c:tx>
          <c:spPr>
            <a:solidFill>
              <a:schemeClr val="accent6">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Compare!$A$3:$A$8</c:f>
              <c:strCache>
                <c:ptCount val="5"/>
                <c:pt idx="0">
                  <c:v>B01</c:v>
                </c:pt>
                <c:pt idx="1">
                  <c:v>B02</c:v>
                </c:pt>
                <c:pt idx="2">
                  <c:v>B03</c:v>
                </c:pt>
                <c:pt idx="3">
                  <c:v>B05</c:v>
                </c:pt>
                <c:pt idx="4">
                  <c:v>B06</c:v>
                </c:pt>
              </c:strCache>
            </c:strRef>
          </c:cat>
          <c:val>
            <c:numRef>
              <c:f>Compare!$M$3:$M$8</c:f>
              <c:numCache>
                <c:formatCode>0.00_);\(0.00\)</c:formatCode>
                <c:ptCount val="5"/>
                <c:pt idx="0">
                  <c:v>-1.5E-3</c:v>
                </c:pt>
                <c:pt idx="1">
                  <c:v>4.1000000000000002E-2</c:v>
                </c:pt>
                <c:pt idx="2">
                  <c:v>1.09E-2</c:v>
                </c:pt>
                <c:pt idx="3">
                  <c:v>4.4900000000000002E-2</c:v>
                </c:pt>
                <c:pt idx="4">
                  <c:v>3.3999999999999998E-3</c:v>
                </c:pt>
              </c:numCache>
            </c:numRef>
          </c:val>
          <c:extLst>
            <c:ext xmlns:c16="http://schemas.microsoft.com/office/drawing/2014/chart" uri="{C3380CC4-5D6E-409C-BE32-E72D297353CC}">
              <c16:uniqueId val="{00000003-389A-4E8F-B68C-5B41E1BD9B7C}"/>
            </c:ext>
          </c:extLst>
        </c:ser>
        <c:ser>
          <c:idx val="14"/>
          <c:order val="14"/>
          <c:tx>
            <c:strRef>
              <c:f>Compare!$P$2</c:f>
              <c:strCache>
                <c:ptCount val="1"/>
                <c:pt idx="0">
                  <c:v>G16</c:v>
                </c:pt>
              </c:strCache>
            </c:strRef>
          </c:tx>
          <c:spPr>
            <a:solidFill>
              <a:srgbClr val="33CC3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Compare!$A$3:$A$8</c:f>
              <c:strCache>
                <c:ptCount val="5"/>
                <c:pt idx="0">
                  <c:v>B01</c:v>
                </c:pt>
                <c:pt idx="1">
                  <c:v>B02</c:v>
                </c:pt>
                <c:pt idx="2">
                  <c:v>B03</c:v>
                </c:pt>
                <c:pt idx="3">
                  <c:v>B05</c:v>
                </c:pt>
                <c:pt idx="4">
                  <c:v>B06</c:v>
                </c:pt>
              </c:strCache>
            </c:strRef>
          </c:cat>
          <c:val>
            <c:numRef>
              <c:f>Compare!$P$3:$P$8</c:f>
              <c:numCache>
                <c:formatCode>0.00_);\(0.00\)</c:formatCode>
                <c:ptCount val="5"/>
                <c:pt idx="0">
                  <c:v>-8.8089999999999993</c:v>
                </c:pt>
                <c:pt idx="1">
                  <c:v>5.8250000000000002</c:v>
                </c:pt>
                <c:pt idx="2">
                  <c:v>0.29599999999999999</c:v>
                </c:pt>
                <c:pt idx="3">
                  <c:v>3.1749999999999998</c:v>
                </c:pt>
                <c:pt idx="4">
                  <c:v>-2.8000000000000001E-2</c:v>
                </c:pt>
              </c:numCache>
            </c:numRef>
          </c:val>
          <c:extLst>
            <c:ext xmlns:c16="http://schemas.microsoft.com/office/drawing/2014/chart" uri="{C3380CC4-5D6E-409C-BE32-E72D297353CC}">
              <c16:uniqueId val="{00000004-389A-4E8F-B68C-5B41E1BD9B7C}"/>
            </c:ext>
          </c:extLst>
        </c:ser>
        <c:dLbls>
          <c:dLblPos val="outEnd"/>
          <c:showLegendKey val="0"/>
          <c:showVal val="1"/>
          <c:showCatName val="0"/>
          <c:showSerName val="0"/>
          <c:showPercent val="0"/>
          <c:showBubbleSize val="0"/>
        </c:dLbls>
        <c:gapWidth val="219"/>
        <c:overlap val="-27"/>
        <c:axId val="1880123887"/>
        <c:axId val="1867268895"/>
        <c:extLst>
          <c:ext xmlns:c15="http://schemas.microsoft.com/office/drawing/2012/chart" uri="{02D57815-91ED-43cb-92C2-25804820EDAC}">
            <c15:filteredBarSeries>
              <c15:ser>
                <c:idx val="0"/>
                <c:order val="0"/>
                <c:tx>
                  <c:strRef>
                    <c:extLst>
                      <c:ext uri="{02D57815-91ED-43cb-92C2-25804820EDAC}">
                        <c15:formulaRef>
                          <c15:sqref>Compare!$B$2</c15:sqref>
                        </c15:formulaRef>
                      </c:ext>
                    </c:extLst>
                    <c:strCache>
                      <c:ptCount val="1"/>
                      <c:pt idx="0">
                        <c:v>Pre</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Compare!$A$3:$A$8</c15:sqref>
                        </c15:formulaRef>
                      </c:ext>
                    </c:extLst>
                    <c:strCache>
                      <c:ptCount val="5"/>
                      <c:pt idx="0">
                        <c:v>B01</c:v>
                      </c:pt>
                      <c:pt idx="1">
                        <c:v>B02</c:v>
                      </c:pt>
                      <c:pt idx="2">
                        <c:v>B03</c:v>
                      </c:pt>
                      <c:pt idx="3">
                        <c:v>B05</c:v>
                      </c:pt>
                      <c:pt idx="4">
                        <c:v>B06</c:v>
                      </c:pt>
                    </c:strCache>
                  </c:strRef>
                </c:cat>
                <c:val>
                  <c:numRef>
                    <c:extLst>
                      <c:ext uri="{02D57815-91ED-43cb-92C2-25804820EDAC}">
                        <c15:formulaRef>
                          <c15:sqref>Compare!$B$3:$B$8</c15:sqref>
                        </c15:formulaRef>
                      </c:ext>
                    </c:extLst>
                    <c:numCache>
                      <c:formatCode>0.00_);\(0.00\)</c:formatCode>
                      <c:ptCount val="5"/>
                      <c:pt idx="0">
                        <c:v>-0.63479923518163894</c:v>
                      </c:pt>
                      <c:pt idx="1">
                        <c:v>2.4739150158778189</c:v>
                      </c:pt>
                      <c:pt idx="2">
                        <c:v>-0.57581573896353322</c:v>
                      </c:pt>
                      <c:pt idx="3">
                        <c:v>2.1850393700787363</c:v>
                      </c:pt>
                      <c:pt idx="4">
                        <c:v>0.7771575783598017</c:v>
                      </c:pt>
                    </c:numCache>
                  </c:numRef>
                </c:val>
                <c:extLst>
                  <c:ext xmlns:c16="http://schemas.microsoft.com/office/drawing/2014/chart" uri="{C3380CC4-5D6E-409C-BE32-E72D297353CC}">
                    <c16:uniqueId val="{00000005-389A-4E8F-B68C-5B41E1BD9B7C}"/>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Compare!$C$2</c15:sqref>
                        </c15:formulaRef>
                      </c:ext>
                    </c:extLst>
                    <c:strCache>
                      <c:ptCount val="1"/>
                      <c:pt idx="0">
                        <c:v>N Sample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Compare!$A$3:$A$8</c15:sqref>
                        </c15:formulaRef>
                      </c:ext>
                    </c:extLst>
                    <c:strCache>
                      <c:ptCount val="5"/>
                      <c:pt idx="0">
                        <c:v>B01</c:v>
                      </c:pt>
                      <c:pt idx="1">
                        <c:v>B02</c:v>
                      </c:pt>
                      <c:pt idx="2">
                        <c:v>B03</c:v>
                      </c:pt>
                      <c:pt idx="3">
                        <c:v>B05</c:v>
                      </c:pt>
                      <c:pt idx="4">
                        <c:v>B06</c:v>
                      </c:pt>
                    </c:strCache>
                  </c:strRef>
                </c:cat>
                <c:val>
                  <c:numRef>
                    <c:extLst xmlns:c15="http://schemas.microsoft.com/office/drawing/2012/chart">
                      <c:ext xmlns:c15="http://schemas.microsoft.com/office/drawing/2012/chart" uri="{02D57815-91ED-43cb-92C2-25804820EDAC}">
                        <c15:formulaRef>
                          <c15:sqref>Compare!$C$3:$C$8</c15:sqref>
                        </c15:formulaRef>
                      </c:ext>
                    </c:extLst>
                    <c:numCache>
                      <c:formatCode>0.00_);\(0.00\)</c:formatCode>
                      <c:ptCount val="5"/>
                      <c:pt idx="0">
                        <c:v>6915</c:v>
                      </c:pt>
                      <c:pt idx="1">
                        <c:v>5782</c:v>
                      </c:pt>
                      <c:pt idx="2">
                        <c:v>11997</c:v>
                      </c:pt>
                      <c:pt idx="3">
                        <c:v>11838</c:v>
                      </c:pt>
                      <c:pt idx="4">
                        <c:v>9865</c:v>
                      </c:pt>
                    </c:numCache>
                  </c:numRef>
                </c:val>
                <c:extLst xmlns:c15="http://schemas.microsoft.com/office/drawing/2012/chart">
                  <c:ext xmlns:c16="http://schemas.microsoft.com/office/drawing/2014/chart" uri="{C3380CC4-5D6E-409C-BE32-E72D297353CC}">
                    <c16:uniqueId val="{00000006-389A-4E8F-B68C-5B41E1BD9B7C}"/>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Compare!$E$2</c15:sqref>
                        </c15:formulaRef>
                      </c:ext>
                    </c:extLst>
                    <c:strCache>
                      <c:ptCount val="1"/>
                      <c:pt idx="0">
                        <c:v>Std Dev(%)</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Compare!$A$3:$A$8</c15:sqref>
                        </c15:formulaRef>
                      </c:ext>
                    </c:extLst>
                    <c:strCache>
                      <c:ptCount val="5"/>
                      <c:pt idx="0">
                        <c:v>B01</c:v>
                      </c:pt>
                      <c:pt idx="1">
                        <c:v>B02</c:v>
                      </c:pt>
                      <c:pt idx="2">
                        <c:v>B03</c:v>
                      </c:pt>
                      <c:pt idx="3">
                        <c:v>B05</c:v>
                      </c:pt>
                      <c:pt idx="4">
                        <c:v>B06</c:v>
                      </c:pt>
                    </c:strCache>
                  </c:strRef>
                </c:cat>
                <c:val>
                  <c:numRef>
                    <c:extLst xmlns:c15="http://schemas.microsoft.com/office/drawing/2012/chart">
                      <c:ext xmlns:c15="http://schemas.microsoft.com/office/drawing/2012/chart" uri="{02D57815-91ED-43cb-92C2-25804820EDAC}">
                        <c15:formulaRef>
                          <c15:sqref>Compare!$E$3:$E$8</c15:sqref>
                        </c15:formulaRef>
                      </c:ext>
                    </c:extLst>
                    <c:numCache>
                      <c:formatCode>0.00_);\(0.00\)</c:formatCode>
                      <c:ptCount val="5"/>
                      <c:pt idx="0">
                        <c:v>3.74</c:v>
                      </c:pt>
                      <c:pt idx="1">
                        <c:v>4.8600000000000003</c:v>
                      </c:pt>
                      <c:pt idx="2">
                        <c:v>4</c:v>
                      </c:pt>
                      <c:pt idx="3">
                        <c:v>4.5199999999999996</c:v>
                      </c:pt>
                      <c:pt idx="4">
                        <c:v>4.28</c:v>
                      </c:pt>
                    </c:numCache>
                  </c:numRef>
                </c:val>
                <c:extLst xmlns:c15="http://schemas.microsoft.com/office/drawing/2012/chart">
                  <c:ext xmlns:c16="http://schemas.microsoft.com/office/drawing/2014/chart" uri="{C3380CC4-5D6E-409C-BE32-E72D297353CC}">
                    <c16:uniqueId val="{00000007-389A-4E8F-B68C-5B41E1BD9B7C}"/>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Compare!$F$2</c15:sqref>
                        </c15:formulaRef>
                      </c:ext>
                    </c:extLst>
                    <c:strCache>
                      <c:ptCount val="1"/>
                      <c:pt idx="0">
                        <c:v>N Sample</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Compare!$A$3:$A$8</c15:sqref>
                        </c15:formulaRef>
                      </c:ext>
                    </c:extLst>
                    <c:strCache>
                      <c:ptCount val="5"/>
                      <c:pt idx="0">
                        <c:v>B01</c:v>
                      </c:pt>
                      <c:pt idx="1">
                        <c:v>B02</c:v>
                      </c:pt>
                      <c:pt idx="2">
                        <c:v>B03</c:v>
                      </c:pt>
                      <c:pt idx="3">
                        <c:v>B05</c:v>
                      </c:pt>
                      <c:pt idx="4">
                        <c:v>B06</c:v>
                      </c:pt>
                    </c:strCache>
                  </c:strRef>
                </c:cat>
                <c:val>
                  <c:numRef>
                    <c:extLst xmlns:c15="http://schemas.microsoft.com/office/drawing/2012/chart">
                      <c:ext xmlns:c15="http://schemas.microsoft.com/office/drawing/2012/chart" uri="{02D57815-91ED-43cb-92C2-25804820EDAC}">
                        <c15:formulaRef>
                          <c15:sqref>Compare!$F$3:$F$8</c15:sqref>
                        </c15:formulaRef>
                      </c:ext>
                    </c:extLst>
                    <c:numCache>
                      <c:formatCode>0.00_);\(0.00\)</c:formatCode>
                      <c:ptCount val="5"/>
                      <c:pt idx="0">
                        <c:v>11257</c:v>
                      </c:pt>
                      <c:pt idx="1">
                        <c:v>9639</c:v>
                      </c:pt>
                      <c:pt idx="2">
                        <c:v>16407</c:v>
                      </c:pt>
                      <c:pt idx="3">
                        <c:v>16363</c:v>
                      </c:pt>
                      <c:pt idx="4">
                        <c:v>15829</c:v>
                      </c:pt>
                    </c:numCache>
                  </c:numRef>
                </c:val>
                <c:extLst xmlns:c15="http://schemas.microsoft.com/office/drawing/2012/chart">
                  <c:ext xmlns:c16="http://schemas.microsoft.com/office/drawing/2014/chart" uri="{C3380CC4-5D6E-409C-BE32-E72D297353CC}">
                    <c16:uniqueId val="{00000008-389A-4E8F-B68C-5B41E1BD9B7C}"/>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Compare!$H$2</c15:sqref>
                        </c15:formulaRef>
                      </c:ext>
                    </c:extLst>
                    <c:strCache>
                      <c:ptCount val="1"/>
                      <c:pt idx="0">
                        <c:v>Std Dev(%)</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Compare!$A$3:$A$8</c15:sqref>
                        </c15:formulaRef>
                      </c:ext>
                    </c:extLst>
                    <c:strCache>
                      <c:ptCount val="5"/>
                      <c:pt idx="0">
                        <c:v>B01</c:v>
                      </c:pt>
                      <c:pt idx="1">
                        <c:v>B02</c:v>
                      </c:pt>
                      <c:pt idx="2">
                        <c:v>B03</c:v>
                      </c:pt>
                      <c:pt idx="3">
                        <c:v>B05</c:v>
                      </c:pt>
                      <c:pt idx="4">
                        <c:v>B06</c:v>
                      </c:pt>
                    </c:strCache>
                  </c:strRef>
                </c:cat>
                <c:val>
                  <c:numRef>
                    <c:extLst xmlns:c15="http://schemas.microsoft.com/office/drawing/2012/chart">
                      <c:ext xmlns:c15="http://schemas.microsoft.com/office/drawing/2012/chart" uri="{02D57815-91ED-43cb-92C2-25804820EDAC}">
                        <c15:formulaRef>
                          <c15:sqref>Compare!$H$3:$H$8</c15:sqref>
                        </c15:formulaRef>
                      </c:ext>
                    </c:extLst>
                    <c:numCache>
                      <c:formatCode>0.00_);\(0.00\)</c:formatCode>
                      <c:ptCount val="5"/>
                      <c:pt idx="0">
                        <c:v>4.09</c:v>
                      </c:pt>
                      <c:pt idx="1">
                        <c:v>5.36</c:v>
                      </c:pt>
                      <c:pt idx="2">
                        <c:v>4.42</c:v>
                      </c:pt>
                      <c:pt idx="3">
                        <c:v>4.3600000000000003</c:v>
                      </c:pt>
                      <c:pt idx="4">
                        <c:v>3.36</c:v>
                      </c:pt>
                    </c:numCache>
                  </c:numRef>
                </c:val>
                <c:extLst xmlns:c15="http://schemas.microsoft.com/office/drawing/2012/chart">
                  <c:ext xmlns:c16="http://schemas.microsoft.com/office/drawing/2014/chart" uri="{C3380CC4-5D6E-409C-BE32-E72D297353CC}">
                    <c16:uniqueId val="{00000009-389A-4E8F-B68C-5B41E1BD9B7C}"/>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Compare!$I$2</c15:sqref>
                        </c15:formulaRef>
                      </c:ext>
                    </c:extLst>
                    <c:strCache>
                      <c:ptCount val="1"/>
                      <c:pt idx="0">
                        <c:v>N Sample</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Compare!$A$3:$A$8</c15:sqref>
                        </c15:formulaRef>
                      </c:ext>
                    </c:extLst>
                    <c:strCache>
                      <c:ptCount val="5"/>
                      <c:pt idx="0">
                        <c:v>B01</c:v>
                      </c:pt>
                      <c:pt idx="1">
                        <c:v>B02</c:v>
                      </c:pt>
                      <c:pt idx="2">
                        <c:v>B03</c:v>
                      </c:pt>
                      <c:pt idx="3">
                        <c:v>B05</c:v>
                      </c:pt>
                      <c:pt idx="4">
                        <c:v>B06</c:v>
                      </c:pt>
                    </c:strCache>
                  </c:strRef>
                </c:cat>
                <c:val>
                  <c:numRef>
                    <c:extLst xmlns:c15="http://schemas.microsoft.com/office/drawing/2012/chart">
                      <c:ext xmlns:c15="http://schemas.microsoft.com/office/drawing/2012/chart" uri="{02D57815-91ED-43cb-92C2-25804820EDAC}">
                        <c15:formulaRef>
                          <c15:sqref>Compare!$I$3:$I$8</c15:sqref>
                        </c15:formulaRef>
                      </c:ext>
                    </c:extLst>
                    <c:numCache>
                      <c:formatCode>0.00_);\(0.00\)</c:formatCode>
                      <c:ptCount val="5"/>
                      <c:pt idx="0">
                        <c:v>4448</c:v>
                      </c:pt>
                      <c:pt idx="1">
                        <c:v>3324</c:v>
                      </c:pt>
                      <c:pt idx="2">
                        <c:v>10444</c:v>
                      </c:pt>
                      <c:pt idx="3">
                        <c:v>7466</c:v>
                      </c:pt>
                      <c:pt idx="4">
                        <c:v>5496</c:v>
                      </c:pt>
                    </c:numCache>
                  </c:numRef>
                </c:val>
                <c:extLst xmlns:c15="http://schemas.microsoft.com/office/drawing/2012/chart">
                  <c:ext xmlns:c16="http://schemas.microsoft.com/office/drawing/2014/chart" uri="{C3380CC4-5D6E-409C-BE32-E72D297353CC}">
                    <c16:uniqueId val="{0000000A-389A-4E8F-B68C-5B41E1BD9B7C}"/>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Compare!$K$2</c15:sqref>
                        </c15:formulaRef>
                      </c:ext>
                    </c:extLst>
                    <c:strCache>
                      <c:ptCount val="1"/>
                      <c:pt idx="0">
                        <c:v>Std Dev(%)</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Compare!$A$3:$A$8</c15:sqref>
                        </c15:formulaRef>
                      </c:ext>
                    </c:extLst>
                    <c:strCache>
                      <c:ptCount val="5"/>
                      <c:pt idx="0">
                        <c:v>B01</c:v>
                      </c:pt>
                      <c:pt idx="1">
                        <c:v>B02</c:v>
                      </c:pt>
                      <c:pt idx="2">
                        <c:v>B03</c:v>
                      </c:pt>
                      <c:pt idx="3">
                        <c:v>B05</c:v>
                      </c:pt>
                      <c:pt idx="4">
                        <c:v>B06</c:v>
                      </c:pt>
                    </c:strCache>
                  </c:strRef>
                </c:cat>
                <c:val>
                  <c:numRef>
                    <c:extLst xmlns:c15="http://schemas.microsoft.com/office/drawing/2012/chart">
                      <c:ext xmlns:c15="http://schemas.microsoft.com/office/drawing/2012/chart" uri="{02D57815-91ED-43cb-92C2-25804820EDAC}">
                        <c15:formulaRef>
                          <c15:sqref>Compare!$K$3:$K$8</c15:sqref>
                        </c15:formulaRef>
                      </c:ext>
                    </c:extLst>
                    <c:numCache>
                      <c:formatCode>0.00_);\(0.00\)</c:formatCode>
                      <c:ptCount val="5"/>
                      <c:pt idx="0">
                        <c:v>4.22</c:v>
                      </c:pt>
                      <c:pt idx="1">
                        <c:v>5.26</c:v>
                      </c:pt>
                      <c:pt idx="2">
                        <c:v>4.9000000000000004</c:v>
                      </c:pt>
                      <c:pt idx="3">
                        <c:v>4.66</c:v>
                      </c:pt>
                      <c:pt idx="4">
                        <c:v>3.5</c:v>
                      </c:pt>
                    </c:numCache>
                  </c:numRef>
                </c:val>
                <c:extLst xmlns:c15="http://schemas.microsoft.com/office/drawing/2012/chart">
                  <c:ext xmlns:c16="http://schemas.microsoft.com/office/drawing/2014/chart" uri="{C3380CC4-5D6E-409C-BE32-E72D297353CC}">
                    <c16:uniqueId val="{0000000B-389A-4E8F-B68C-5B41E1BD9B7C}"/>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Compare!$L$2</c15:sqref>
                        </c15:formulaRef>
                      </c:ext>
                    </c:extLst>
                    <c:strCache>
                      <c:ptCount val="1"/>
                      <c:pt idx="0">
                        <c:v>N Sample</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Compare!$A$3:$A$8</c15:sqref>
                        </c15:formulaRef>
                      </c:ext>
                    </c:extLst>
                    <c:strCache>
                      <c:ptCount val="5"/>
                      <c:pt idx="0">
                        <c:v>B01</c:v>
                      </c:pt>
                      <c:pt idx="1">
                        <c:v>B02</c:v>
                      </c:pt>
                      <c:pt idx="2">
                        <c:v>B03</c:v>
                      </c:pt>
                      <c:pt idx="3">
                        <c:v>B05</c:v>
                      </c:pt>
                      <c:pt idx="4">
                        <c:v>B06</c:v>
                      </c:pt>
                    </c:strCache>
                  </c:strRef>
                </c:cat>
                <c:val>
                  <c:numRef>
                    <c:extLst xmlns:c15="http://schemas.microsoft.com/office/drawing/2012/chart">
                      <c:ext xmlns:c15="http://schemas.microsoft.com/office/drawing/2012/chart" uri="{02D57815-91ED-43cb-92C2-25804820EDAC}">
                        <c15:formulaRef>
                          <c15:sqref>Compare!$L$3:$L$8</c15:sqref>
                        </c15:formulaRef>
                      </c:ext>
                    </c:extLst>
                    <c:numCache>
                      <c:formatCode>0.00_);\(0.00\)</c:formatCode>
                      <c:ptCount val="5"/>
                      <c:pt idx="0">
                        <c:v>96</c:v>
                      </c:pt>
                      <c:pt idx="1">
                        <c:v>96</c:v>
                      </c:pt>
                      <c:pt idx="2">
                        <c:v>96</c:v>
                      </c:pt>
                      <c:pt idx="3">
                        <c:v>96</c:v>
                      </c:pt>
                      <c:pt idx="4">
                        <c:v>96</c:v>
                      </c:pt>
                    </c:numCache>
                  </c:numRef>
                </c:val>
                <c:extLst xmlns:c15="http://schemas.microsoft.com/office/drawing/2012/chart">
                  <c:ext xmlns:c16="http://schemas.microsoft.com/office/drawing/2014/chart" uri="{C3380CC4-5D6E-409C-BE32-E72D297353CC}">
                    <c16:uniqueId val="{0000000C-389A-4E8F-B68C-5B41E1BD9B7C}"/>
                  </c:ext>
                </c:extLst>
              </c15:ser>
            </c15:filteredBarSeries>
            <c15:filteredBarSeries>
              <c15:ser>
                <c:idx val="12"/>
                <c:order val="12"/>
                <c:tx>
                  <c:strRef>
                    <c:extLst xmlns:c15="http://schemas.microsoft.com/office/drawing/2012/chart">
                      <c:ext xmlns:c15="http://schemas.microsoft.com/office/drawing/2012/chart" uri="{02D57815-91ED-43cb-92C2-25804820EDAC}">
                        <c15:formulaRef>
                          <c15:sqref>Compare!$N$2</c15:sqref>
                        </c15:formulaRef>
                      </c:ext>
                    </c:extLst>
                    <c:strCache>
                      <c:ptCount val="1"/>
                      <c:pt idx="0">
                        <c:v>Std Dev</c:v>
                      </c:pt>
                    </c:strCache>
                  </c:strRef>
                </c:tx>
                <c:spPr>
                  <a:solidFill>
                    <a:schemeClr val="accent1">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Compare!$A$3:$A$8</c15:sqref>
                        </c15:formulaRef>
                      </c:ext>
                    </c:extLst>
                    <c:strCache>
                      <c:ptCount val="5"/>
                      <c:pt idx="0">
                        <c:v>B01</c:v>
                      </c:pt>
                      <c:pt idx="1">
                        <c:v>B02</c:v>
                      </c:pt>
                      <c:pt idx="2">
                        <c:v>B03</c:v>
                      </c:pt>
                      <c:pt idx="3">
                        <c:v>B05</c:v>
                      </c:pt>
                      <c:pt idx="4">
                        <c:v>B06</c:v>
                      </c:pt>
                    </c:strCache>
                  </c:strRef>
                </c:cat>
                <c:val>
                  <c:numRef>
                    <c:extLst xmlns:c15="http://schemas.microsoft.com/office/drawing/2012/chart">
                      <c:ext xmlns:c15="http://schemas.microsoft.com/office/drawing/2012/chart" uri="{02D57815-91ED-43cb-92C2-25804820EDAC}">
                        <c15:formulaRef>
                          <c15:sqref>Compare!$N$3:$N$8</c15:sqref>
                        </c15:formulaRef>
                      </c:ext>
                    </c:extLst>
                    <c:numCache>
                      <c:formatCode>0.00_);\(0.00\)</c:formatCode>
                      <c:ptCount val="5"/>
                      <c:pt idx="0">
                        <c:v>7.0000000000000001E-3</c:v>
                      </c:pt>
                      <c:pt idx="1">
                        <c:v>3.3999999999999998E-3</c:v>
                      </c:pt>
                      <c:pt idx="2">
                        <c:v>1.8E-3</c:v>
                      </c:pt>
                      <c:pt idx="3">
                        <c:v>2.2000000000000001E-3</c:v>
                      </c:pt>
                      <c:pt idx="4">
                        <c:v>3.5999999999999999E-3</c:v>
                      </c:pt>
                    </c:numCache>
                  </c:numRef>
                </c:val>
                <c:extLst xmlns:c15="http://schemas.microsoft.com/office/drawing/2012/chart">
                  <c:ext xmlns:c16="http://schemas.microsoft.com/office/drawing/2014/chart" uri="{C3380CC4-5D6E-409C-BE32-E72D297353CC}">
                    <c16:uniqueId val="{0000000D-389A-4E8F-B68C-5B41E1BD9B7C}"/>
                  </c:ext>
                </c:extLst>
              </c15:ser>
            </c15:filteredBarSeries>
            <c15:filteredBarSeries>
              <c15:ser>
                <c:idx val="13"/>
                <c:order val="13"/>
                <c:tx>
                  <c:strRef>
                    <c:extLst xmlns:c15="http://schemas.microsoft.com/office/drawing/2012/chart">
                      <c:ext xmlns:c15="http://schemas.microsoft.com/office/drawing/2012/chart" uri="{02D57815-91ED-43cb-92C2-25804820EDAC}">
                        <c15:formulaRef>
                          <c15:sqref>Compare!$O$2</c15:sqref>
                        </c15:formulaRef>
                      </c:ext>
                    </c:extLst>
                    <c:strCache>
                      <c:ptCount val="1"/>
                      <c:pt idx="0">
                        <c:v>N Sample</c:v>
                      </c:pt>
                    </c:strCache>
                  </c:strRef>
                </c:tx>
                <c:spPr>
                  <a:solidFill>
                    <a:schemeClr val="accent2">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Compare!$A$3:$A$8</c15:sqref>
                        </c15:formulaRef>
                      </c:ext>
                    </c:extLst>
                    <c:strCache>
                      <c:ptCount val="5"/>
                      <c:pt idx="0">
                        <c:v>B01</c:v>
                      </c:pt>
                      <c:pt idx="1">
                        <c:v>B02</c:v>
                      </c:pt>
                      <c:pt idx="2">
                        <c:v>B03</c:v>
                      </c:pt>
                      <c:pt idx="3">
                        <c:v>B05</c:v>
                      </c:pt>
                      <c:pt idx="4">
                        <c:v>B06</c:v>
                      </c:pt>
                    </c:strCache>
                  </c:strRef>
                </c:cat>
                <c:val>
                  <c:numRef>
                    <c:extLst xmlns:c15="http://schemas.microsoft.com/office/drawing/2012/chart">
                      <c:ext xmlns:c15="http://schemas.microsoft.com/office/drawing/2012/chart" uri="{02D57815-91ED-43cb-92C2-25804820EDAC}">
                        <c15:formulaRef>
                          <c15:sqref>Compare!$O$3:$O$8</c15:sqref>
                        </c15:formulaRef>
                      </c:ext>
                    </c:extLst>
                    <c:numCache>
                      <c:formatCode>0.00_);\(0.00\)</c:formatCode>
                      <c:ptCount val="5"/>
                      <c:pt idx="0">
                        <c:v>395075</c:v>
                      </c:pt>
                      <c:pt idx="1">
                        <c:v>327675</c:v>
                      </c:pt>
                      <c:pt idx="2">
                        <c:v>324684</c:v>
                      </c:pt>
                      <c:pt idx="3">
                        <c:v>514492</c:v>
                      </c:pt>
                      <c:pt idx="4">
                        <c:v>656859</c:v>
                      </c:pt>
                    </c:numCache>
                  </c:numRef>
                </c:val>
                <c:extLst xmlns:c15="http://schemas.microsoft.com/office/drawing/2012/chart">
                  <c:ext xmlns:c16="http://schemas.microsoft.com/office/drawing/2014/chart" uri="{C3380CC4-5D6E-409C-BE32-E72D297353CC}">
                    <c16:uniqueId val="{0000000E-389A-4E8F-B68C-5B41E1BD9B7C}"/>
                  </c:ext>
                </c:extLst>
              </c15:ser>
            </c15:filteredBarSeries>
            <c15:filteredBarSeries>
              <c15:ser>
                <c:idx val="15"/>
                <c:order val="15"/>
                <c:tx>
                  <c:strRef>
                    <c:extLst xmlns:c15="http://schemas.microsoft.com/office/drawing/2012/chart">
                      <c:ext xmlns:c15="http://schemas.microsoft.com/office/drawing/2012/chart" uri="{02D57815-91ED-43cb-92C2-25804820EDAC}">
                        <c15:formulaRef>
                          <c15:sqref>Compare!$Q$2</c15:sqref>
                        </c15:formulaRef>
                      </c:ext>
                    </c:extLst>
                    <c:strCache>
                      <c:ptCount val="1"/>
                      <c:pt idx="0">
                        <c:v>Std Dev(%)</c:v>
                      </c:pt>
                    </c:strCache>
                  </c:strRef>
                </c:tx>
                <c:spPr>
                  <a:solidFill>
                    <a:schemeClr val="accent4">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Compare!$A$3:$A$8</c15:sqref>
                        </c15:formulaRef>
                      </c:ext>
                    </c:extLst>
                    <c:strCache>
                      <c:ptCount val="5"/>
                      <c:pt idx="0">
                        <c:v>B01</c:v>
                      </c:pt>
                      <c:pt idx="1">
                        <c:v>B02</c:v>
                      </c:pt>
                      <c:pt idx="2">
                        <c:v>B03</c:v>
                      </c:pt>
                      <c:pt idx="3">
                        <c:v>B05</c:v>
                      </c:pt>
                      <c:pt idx="4">
                        <c:v>B06</c:v>
                      </c:pt>
                    </c:strCache>
                  </c:strRef>
                </c:cat>
                <c:val>
                  <c:numRef>
                    <c:extLst xmlns:c15="http://schemas.microsoft.com/office/drawing/2012/chart">
                      <c:ext xmlns:c15="http://schemas.microsoft.com/office/drawing/2012/chart" uri="{02D57815-91ED-43cb-92C2-25804820EDAC}">
                        <c15:formulaRef>
                          <c15:sqref>Compare!$Q$3:$Q$8</c15:sqref>
                        </c15:formulaRef>
                      </c:ext>
                    </c:extLst>
                    <c:numCache>
                      <c:formatCode>0.00_);\(0.00\)</c:formatCode>
                      <c:ptCount val="5"/>
                      <c:pt idx="0">
                        <c:v>7.8280000000000003</c:v>
                      </c:pt>
                      <c:pt idx="1">
                        <c:v>20.513000000000002</c:v>
                      </c:pt>
                      <c:pt idx="2">
                        <c:v>24.783999999999999</c:v>
                      </c:pt>
                      <c:pt idx="3">
                        <c:v>22.25</c:v>
                      </c:pt>
                      <c:pt idx="4">
                        <c:v>16.542000000000002</c:v>
                      </c:pt>
                    </c:numCache>
                  </c:numRef>
                </c:val>
                <c:extLst xmlns:c15="http://schemas.microsoft.com/office/drawing/2012/chart">
                  <c:ext xmlns:c16="http://schemas.microsoft.com/office/drawing/2014/chart" uri="{C3380CC4-5D6E-409C-BE32-E72D297353CC}">
                    <c16:uniqueId val="{0000000F-389A-4E8F-B68C-5B41E1BD9B7C}"/>
                  </c:ext>
                </c:extLst>
              </c15:ser>
            </c15:filteredBarSeries>
            <c15:filteredBarSeries>
              <c15:ser>
                <c:idx val="16"/>
                <c:order val="16"/>
                <c:tx>
                  <c:strRef>
                    <c:extLst xmlns:c15="http://schemas.microsoft.com/office/drawing/2012/chart">
                      <c:ext xmlns:c15="http://schemas.microsoft.com/office/drawing/2012/chart" uri="{02D57815-91ED-43cb-92C2-25804820EDAC}">
                        <c15:formulaRef>
                          <c15:sqref>Compare!$R$2</c15:sqref>
                        </c15:formulaRef>
                      </c:ext>
                    </c:extLst>
                    <c:strCache>
                      <c:ptCount val="1"/>
                      <c:pt idx="0">
                        <c:v>N Sample</c:v>
                      </c:pt>
                    </c:strCache>
                  </c:strRef>
                </c:tx>
                <c:spPr>
                  <a:solidFill>
                    <a:schemeClr val="accent5">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Compare!$A$3:$A$8</c15:sqref>
                        </c15:formulaRef>
                      </c:ext>
                    </c:extLst>
                    <c:strCache>
                      <c:ptCount val="5"/>
                      <c:pt idx="0">
                        <c:v>B01</c:v>
                      </c:pt>
                      <c:pt idx="1">
                        <c:v>B02</c:v>
                      </c:pt>
                      <c:pt idx="2">
                        <c:v>B03</c:v>
                      </c:pt>
                      <c:pt idx="3">
                        <c:v>B05</c:v>
                      </c:pt>
                      <c:pt idx="4">
                        <c:v>B06</c:v>
                      </c:pt>
                    </c:strCache>
                  </c:strRef>
                </c:cat>
                <c:val>
                  <c:numRef>
                    <c:extLst xmlns:c15="http://schemas.microsoft.com/office/drawing/2012/chart">
                      <c:ext xmlns:c15="http://schemas.microsoft.com/office/drawing/2012/chart" uri="{02D57815-91ED-43cb-92C2-25804820EDAC}">
                        <c15:formulaRef>
                          <c15:sqref>Compare!$R$3:$R$8</c15:sqref>
                        </c15:formulaRef>
                      </c:ext>
                    </c:extLst>
                    <c:numCache>
                      <c:formatCode>0.00_);\(0.00\)</c:formatCode>
                      <c:ptCount val="5"/>
                      <c:pt idx="0">
                        <c:v>121467</c:v>
                      </c:pt>
                      <c:pt idx="1">
                        <c:v>104526</c:v>
                      </c:pt>
                      <c:pt idx="2">
                        <c:v>104244</c:v>
                      </c:pt>
                      <c:pt idx="3">
                        <c:v>111737</c:v>
                      </c:pt>
                      <c:pt idx="4">
                        <c:v>143840</c:v>
                      </c:pt>
                    </c:numCache>
                  </c:numRef>
                </c:val>
                <c:extLst xmlns:c15="http://schemas.microsoft.com/office/drawing/2012/chart">
                  <c:ext xmlns:c16="http://schemas.microsoft.com/office/drawing/2014/chart" uri="{C3380CC4-5D6E-409C-BE32-E72D297353CC}">
                    <c16:uniqueId val="{00000010-389A-4E8F-B68C-5B41E1BD9B7C}"/>
                  </c:ext>
                </c:extLst>
              </c15:ser>
            </c15:filteredBarSeries>
            <c15:filteredBarSeries>
              <c15:ser>
                <c:idx val="17"/>
                <c:order val="17"/>
                <c:tx>
                  <c:strRef>
                    <c:extLst xmlns:c15="http://schemas.microsoft.com/office/drawing/2012/chart">
                      <c:ext xmlns:c15="http://schemas.microsoft.com/office/drawing/2012/chart" uri="{02D57815-91ED-43cb-92C2-25804820EDAC}">
                        <c15:formulaRef>
                          <c15:sqref>Compare!$S$2</c15:sqref>
                        </c15:formulaRef>
                      </c:ext>
                    </c:extLst>
                    <c:strCache>
                      <c:ptCount val="1"/>
                      <c:pt idx="0">
                        <c:v>G18</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Compare!$A$3:$A$8</c15:sqref>
                        </c15:formulaRef>
                      </c:ext>
                    </c:extLst>
                    <c:strCache>
                      <c:ptCount val="5"/>
                      <c:pt idx="0">
                        <c:v>B01</c:v>
                      </c:pt>
                      <c:pt idx="1">
                        <c:v>B02</c:v>
                      </c:pt>
                      <c:pt idx="2">
                        <c:v>B03</c:v>
                      </c:pt>
                      <c:pt idx="3">
                        <c:v>B05</c:v>
                      </c:pt>
                      <c:pt idx="4">
                        <c:v>B06</c:v>
                      </c:pt>
                    </c:strCache>
                  </c:strRef>
                </c:cat>
                <c:val>
                  <c:numRef>
                    <c:extLst xmlns:c15="http://schemas.microsoft.com/office/drawing/2012/chart">
                      <c:ext xmlns:c15="http://schemas.microsoft.com/office/drawing/2012/chart" uri="{02D57815-91ED-43cb-92C2-25804820EDAC}">
                        <c15:formulaRef>
                          <c15:sqref>Compare!$S$3:$S$8</c15:sqref>
                        </c15:formulaRef>
                      </c:ext>
                    </c:extLst>
                    <c:numCache>
                      <c:formatCode>0.00_);\(0.00\)</c:formatCode>
                      <c:ptCount val="5"/>
                      <c:pt idx="0">
                        <c:v>1.1559999999999999</c:v>
                      </c:pt>
                      <c:pt idx="1">
                        <c:v>11.563000000000001</c:v>
                      </c:pt>
                      <c:pt idx="2">
                        <c:v>10.441000000000001</c:v>
                      </c:pt>
                      <c:pt idx="3">
                        <c:v>16.003</c:v>
                      </c:pt>
                      <c:pt idx="4">
                        <c:v>12.475</c:v>
                      </c:pt>
                    </c:numCache>
                  </c:numRef>
                </c:val>
                <c:extLst xmlns:c15="http://schemas.microsoft.com/office/drawing/2012/chart">
                  <c:ext xmlns:c16="http://schemas.microsoft.com/office/drawing/2014/chart" uri="{C3380CC4-5D6E-409C-BE32-E72D297353CC}">
                    <c16:uniqueId val="{00000011-389A-4E8F-B68C-5B41E1BD9B7C}"/>
                  </c:ext>
                </c:extLst>
              </c15:ser>
            </c15:filteredBarSeries>
            <c15:filteredBarSeries>
              <c15:ser>
                <c:idx val="18"/>
                <c:order val="18"/>
                <c:tx>
                  <c:strRef>
                    <c:extLst xmlns:c15="http://schemas.microsoft.com/office/drawing/2012/chart">
                      <c:ext xmlns:c15="http://schemas.microsoft.com/office/drawing/2012/chart" uri="{02D57815-91ED-43cb-92C2-25804820EDAC}">
                        <c15:formulaRef>
                          <c15:sqref>Compare!$T$2</c15:sqref>
                        </c15:formulaRef>
                      </c:ext>
                    </c:extLst>
                    <c:strCache>
                      <c:ptCount val="1"/>
                      <c:pt idx="0">
                        <c:v>Std Dev(%)</c:v>
                      </c:pt>
                    </c:strCache>
                  </c:strRef>
                </c:tx>
                <c:spPr>
                  <a:solidFill>
                    <a:schemeClr val="accent1">
                      <a:lumMod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Compare!$A$3:$A$8</c15:sqref>
                        </c15:formulaRef>
                      </c:ext>
                    </c:extLst>
                    <c:strCache>
                      <c:ptCount val="5"/>
                      <c:pt idx="0">
                        <c:v>B01</c:v>
                      </c:pt>
                      <c:pt idx="1">
                        <c:v>B02</c:v>
                      </c:pt>
                      <c:pt idx="2">
                        <c:v>B03</c:v>
                      </c:pt>
                      <c:pt idx="3">
                        <c:v>B05</c:v>
                      </c:pt>
                      <c:pt idx="4">
                        <c:v>B06</c:v>
                      </c:pt>
                    </c:strCache>
                  </c:strRef>
                </c:cat>
                <c:val>
                  <c:numRef>
                    <c:extLst xmlns:c15="http://schemas.microsoft.com/office/drawing/2012/chart">
                      <c:ext xmlns:c15="http://schemas.microsoft.com/office/drawing/2012/chart" uri="{02D57815-91ED-43cb-92C2-25804820EDAC}">
                        <c15:formulaRef>
                          <c15:sqref>Compare!$T$3:$T$8</c15:sqref>
                        </c15:formulaRef>
                      </c:ext>
                    </c:extLst>
                    <c:numCache>
                      <c:formatCode>0.00_);\(0.00\)</c:formatCode>
                      <c:ptCount val="5"/>
                      <c:pt idx="0">
                        <c:v>13.242000000000001</c:v>
                      </c:pt>
                      <c:pt idx="1">
                        <c:v>34.398000000000003</c:v>
                      </c:pt>
                      <c:pt idx="2">
                        <c:v>42.625999999999998</c:v>
                      </c:pt>
                      <c:pt idx="3">
                        <c:v>53.817999999999998</c:v>
                      </c:pt>
                      <c:pt idx="4">
                        <c:v>48.366</c:v>
                      </c:pt>
                    </c:numCache>
                  </c:numRef>
                </c:val>
                <c:extLst xmlns:c15="http://schemas.microsoft.com/office/drawing/2012/chart">
                  <c:ext xmlns:c16="http://schemas.microsoft.com/office/drawing/2014/chart" uri="{C3380CC4-5D6E-409C-BE32-E72D297353CC}">
                    <c16:uniqueId val="{00000012-389A-4E8F-B68C-5B41E1BD9B7C}"/>
                  </c:ext>
                </c:extLst>
              </c15:ser>
            </c15:filteredBarSeries>
          </c:ext>
        </c:extLst>
      </c:barChart>
      <c:catAx>
        <c:axId val="18801238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67268895"/>
        <c:crosses val="autoZero"/>
        <c:auto val="1"/>
        <c:lblAlgn val="ctr"/>
        <c:lblOffset val="100"/>
        <c:noMultiLvlLbl val="0"/>
      </c:catAx>
      <c:valAx>
        <c:axId val="186726889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t>Relative Diff G19/Ref - 1 (%)</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8012388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GOES-19 ABI VNIR</a:t>
            </a:r>
            <a:r>
              <a:rPr lang="en-US" sz="1800" baseline="0" dirty="0"/>
              <a:t> Comparison with VIIRS</a:t>
            </a:r>
            <a:endParaRPr lang="en-US" sz="1800" dirty="0"/>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9"/>
          <c:order val="0"/>
          <c:tx>
            <c:strRef>
              <c:f>'2d Accuracy VNIR'!$U$4</c:f>
              <c:strCache>
                <c:ptCount val="1"/>
                <c:pt idx="0">
                  <c:v>S-NPP</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'2d Accuracy VNIR'!$V$5:$V$10</c:f>
                <c:numCache>
                  <c:formatCode>General</c:formatCode>
                  <c:ptCount val="6"/>
                  <c:pt idx="0">
                    <c:v>3.738</c:v>
                  </c:pt>
                  <c:pt idx="1">
                    <c:v>4.8559999999999999</c:v>
                  </c:pt>
                  <c:pt idx="2">
                    <c:v>4.0030000000000001</c:v>
                  </c:pt>
                  <c:pt idx="3">
                    <c:v>6.1580000000000004</c:v>
                  </c:pt>
                  <c:pt idx="4">
                    <c:v>4.5190000000000001</c:v>
                  </c:pt>
                  <c:pt idx="5">
                    <c:v>4.2830000000000004</c:v>
                  </c:pt>
                </c:numCache>
              </c:numRef>
            </c:plus>
            <c:minus>
              <c:numRef>
                <c:f>'2d Accuracy VNIR'!$V$5:$V$10</c:f>
                <c:numCache>
                  <c:formatCode>General</c:formatCode>
                  <c:ptCount val="6"/>
                  <c:pt idx="0">
                    <c:v>3.738</c:v>
                  </c:pt>
                  <c:pt idx="1">
                    <c:v>4.8559999999999999</c:v>
                  </c:pt>
                  <c:pt idx="2">
                    <c:v>4.0030000000000001</c:v>
                  </c:pt>
                  <c:pt idx="3">
                    <c:v>6.1580000000000004</c:v>
                  </c:pt>
                  <c:pt idx="4">
                    <c:v>4.5190000000000001</c:v>
                  </c:pt>
                  <c:pt idx="5">
                    <c:v>4.2830000000000004</c:v>
                  </c:pt>
                </c:numCache>
              </c:numRef>
            </c:minus>
            <c:spPr>
              <a:noFill/>
              <a:ln w="9525" cap="flat" cmpd="sng" algn="ctr">
                <a:solidFill>
                  <a:schemeClr val="tx1">
                    <a:lumMod val="65000"/>
                    <a:lumOff val="35000"/>
                  </a:schemeClr>
                </a:solidFill>
                <a:round/>
              </a:ln>
              <a:effectLst/>
            </c:spPr>
          </c:errBars>
          <c:cat>
            <c:numRef>
              <c:f>'2d Accuracy VNIR'!$B$5:$B$10</c:f>
              <c:numCache>
                <c:formatCode>0.00</c:formatCode>
                <c:ptCount val="6"/>
                <c:pt idx="0">
                  <c:v>0.47</c:v>
                </c:pt>
                <c:pt idx="1">
                  <c:v>0.64</c:v>
                </c:pt>
                <c:pt idx="2">
                  <c:v>0.86</c:v>
                </c:pt>
                <c:pt idx="3">
                  <c:v>1.38</c:v>
                </c:pt>
                <c:pt idx="4">
                  <c:v>1.61</c:v>
                </c:pt>
                <c:pt idx="5">
                  <c:v>2.25</c:v>
                </c:pt>
              </c:numCache>
            </c:numRef>
          </c:cat>
          <c:val>
            <c:numRef>
              <c:f>'2d Accuracy VNIR'!$U$5:$U$10</c:f>
              <c:numCache>
                <c:formatCode>0.0</c:formatCode>
                <c:ptCount val="6"/>
                <c:pt idx="0">
                  <c:v>-3.952</c:v>
                </c:pt>
                <c:pt idx="1">
                  <c:v>2.085</c:v>
                </c:pt>
                <c:pt idx="2">
                  <c:v>-1.232</c:v>
                </c:pt>
                <c:pt idx="3">
                  <c:v>-1.571</c:v>
                </c:pt>
                <c:pt idx="4">
                  <c:v>2.7970000000000002</c:v>
                </c:pt>
                <c:pt idx="5">
                  <c:v>-3.113</c:v>
                </c:pt>
              </c:numCache>
            </c:numRef>
          </c:val>
          <c:extLst>
            <c:ext xmlns:c16="http://schemas.microsoft.com/office/drawing/2014/chart" uri="{C3380CC4-5D6E-409C-BE32-E72D297353CC}">
              <c16:uniqueId val="{00000000-8CA2-4412-92E1-6F18571EA16D}"/>
            </c:ext>
          </c:extLst>
        </c:ser>
        <c:ser>
          <c:idx val="21"/>
          <c:order val="1"/>
          <c:tx>
            <c:strRef>
              <c:f>'2d Accuracy VNIR'!$W$4</c:f>
              <c:strCache>
                <c:ptCount val="1"/>
                <c:pt idx="0">
                  <c:v>NOAA-20</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'2d Accuracy VNIR'!$X$5:$X$10</c:f>
                <c:numCache>
                  <c:formatCode>General</c:formatCode>
                  <c:ptCount val="6"/>
                  <c:pt idx="0">
                    <c:v>4.0919999999999996</c:v>
                  </c:pt>
                  <c:pt idx="1">
                    <c:v>5.3620000000000001</c:v>
                  </c:pt>
                  <c:pt idx="2">
                    <c:v>4.423</c:v>
                  </c:pt>
                  <c:pt idx="3">
                    <c:v>4.2009999999999996</c:v>
                  </c:pt>
                  <c:pt idx="4">
                    <c:v>4.3559999999999999</c:v>
                  </c:pt>
                  <c:pt idx="5">
                    <c:v>3.36</c:v>
                  </c:pt>
                </c:numCache>
              </c:numRef>
            </c:plus>
            <c:minus>
              <c:numRef>
                <c:f>'2d Accuracy VNIR'!$X$5:$X$10</c:f>
                <c:numCache>
                  <c:formatCode>General</c:formatCode>
                  <c:ptCount val="6"/>
                  <c:pt idx="0">
                    <c:v>4.0919999999999996</c:v>
                  </c:pt>
                  <c:pt idx="1">
                    <c:v>5.3620000000000001</c:v>
                  </c:pt>
                  <c:pt idx="2">
                    <c:v>4.423</c:v>
                  </c:pt>
                  <c:pt idx="3">
                    <c:v>4.2009999999999996</c:v>
                  </c:pt>
                  <c:pt idx="4">
                    <c:v>4.3559999999999999</c:v>
                  </c:pt>
                  <c:pt idx="5">
                    <c:v>3.36</c:v>
                  </c:pt>
                </c:numCache>
              </c:numRef>
            </c:minus>
            <c:spPr>
              <a:noFill/>
              <a:ln w="9525" cap="flat" cmpd="sng" algn="ctr">
                <a:solidFill>
                  <a:schemeClr val="tx1">
                    <a:lumMod val="65000"/>
                    <a:lumOff val="35000"/>
                  </a:schemeClr>
                </a:solidFill>
                <a:round/>
              </a:ln>
              <a:effectLst/>
            </c:spPr>
          </c:errBars>
          <c:cat>
            <c:numRef>
              <c:f>'2d Accuracy VNIR'!$B$5:$B$10</c:f>
              <c:numCache>
                <c:formatCode>0.00</c:formatCode>
                <c:ptCount val="6"/>
                <c:pt idx="0">
                  <c:v>0.47</c:v>
                </c:pt>
                <c:pt idx="1">
                  <c:v>0.64</c:v>
                </c:pt>
                <c:pt idx="2">
                  <c:v>0.86</c:v>
                </c:pt>
                <c:pt idx="3">
                  <c:v>1.38</c:v>
                </c:pt>
                <c:pt idx="4">
                  <c:v>1.61</c:v>
                </c:pt>
                <c:pt idx="5">
                  <c:v>2.25</c:v>
                </c:pt>
              </c:numCache>
            </c:numRef>
          </c:cat>
          <c:val>
            <c:numRef>
              <c:f>'2d Accuracy VNIR'!$W$5:$W$10</c:f>
              <c:numCache>
                <c:formatCode>0.0</c:formatCode>
                <c:ptCount val="6"/>
                <c:pt idx="0">
                  <c:v>-2.44</c:v>
                </c:pt>
                <c:pt idx="1">
                  <c:v>4.8490000000000002</c:v>
                </c:pt>
                <c:pt idx="2">
                  <c:v>1.0720000000000001</c:v>
                </c:pt>
                <c:pt idx="3">
                  <c:v>1.21</c:v>
                </c:pt>
                <c:pt idx="4">
                  <c:v>5.2439999999999998</c:v>
                </c:pt>
                <c:pt idx="5">
                  <c:v>0.26400000000000001</c:v>
                </c:pt>
              </c:numCache>
            </c:numRef>
          </c:val>
          <c:extLst>
            <c:ext xmlns:c16="http://schemas.microsoft.com/office/drawing/2014/chart" uri="{C3380CC4-5D6E-409C-BE32-E72D297353CC}">
              <c16:uniqueId val="{00000001-8CA2-4412-92E1-6F18571EA16D}"/>
            </c:ext>
          </c:extLst>
        </c:ser>
        <c:ser>
          <c:idx val="23"/>
          <c:order val="2"/>
          <c:tx>
            <c:strRef>
              <c:f>'2d Accuracy VNIR'!$Y$4</c:f>
              <c:strCache>
                <c:ptCount val="1"/>
                <c:pt idx="0">
                  <c:v>NOAA-21</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'2d Accuracy VNIR'!$Z$5:$Z$10</c:f>
                <c:numCache>
                  <c:formatCode>General</c:formatCode>
                  <c:ptCount val="6"/>
                  <c:pt idx="0">
                    <c:v>4.22</c:v>
                  </c:pt>
                  <c:pt idx="1">
                    <c:v>5.2590000000000003</c:v>
                  </c:pt>
                  <c:pt idx="2">
                    <c:v>4.8979999999999997</c:v>
                  </c:pt>
                  <c:pt idx="3">
                    <c:v>4.1929999999999996</c:v>
                  </c:pt>
                  <c:pt idx="4">
                    <c:v>4.6559999999999997</c:v>
                  </c:pt>
                  <c:pt idx="5">
                    <c:v>3.504</c:v>
                  </c:pt>
                </c:numCache>
              </c:numRef>
            </c:plus>
            <c:minus>
              <c:numRef>
                <c:f>'2d Accuracy VNIR'!$Z$5:$Z$10</c:f>
                <c:numCache>
                  <c:formatCode>General</c:formatCode>
                  <c:ptCount val="6"/>
                  <c:pt idx="0">
                    <c:v>4.22</c:v>
                  </c:pt>
                  <c:pt idx="1">
                    <c:v>5.2590000000000003</c:v>
                  </c:pt>
                  <c:pt idx="2">
                    <c:v>4.8979999999999997</c:v>
                  </c:pt>
                  <c:pt idx="3">
                    <c:v>4.1929999999999996</c:v>
                  </c:pt>
                  <c:pt idx="4">
                    <c:v>4.6559999999999997</c:v>
                  </c:pt>
                  <c:pt idx="5">
                    <c:v>3.504</c:v>
                  </c:pt>
                </c:numCache>
              </c:numRef>
            </c:minus>
            <c:spPr>
              <a:noFill/>
              <a:ln w="9525" cap="flat" cmpd="sng" algn="ctr">
                <a:solidFill>
                  <a:schemeClr val="tx1">
                    <a:lumMod val="65000"/>
                    <a:lumOff val="35000"/>
                  </a:schemeClr>
                </a:solidFill>
                <a:round/>
              </a:ln>
              <a:effectLst/>
            </c:spPr>
          </c:errBars>
          <c:cat>
            <c:numRef>
              <c:f>'2d Accuracy VNIR'!$B$5:$B$10</c:f>
              <c:numCache>
                <c:formatCode>0.00</c:formatCode>
                <c:ptCount val="6"/>
                <c:pt idx="0">
                  <c:v>0.47</c:v>
                </c:pt>
                <c:pt idx="1">
                  <c:v>0.64</c:v>
                </c:pt>
                <c:pt idx="2">
                  <c:v>0.86</c:v>
                </c:pt>
                <c:pt idx="3">
                  <c:v>1.38</c:v>
                </c:pt>
                <c:pt idx="4">
                  <c:v>1.61</c:v>
                </c:pt>
                <c:pt idx="5">
                  <c:v>2.25</c:v>
                </c:pt>
              </c:numCache>
            </c:numRef>
          </c:cat>
          <c:val>
            <c:numRef>
              <c:f>'2d Accuracy VNIR'!$Y$5:$Y$10</c:f>
              <c:numCache>
                <c:formatCode>0.0</c:formatCode>
                <c:ptCount val="6"/>
                <c:pt idx="0">
                  <c:v>-1.94</c:v>
                </c:pt>
                <c:pt idx="1">
                  <c:v>3.7349999999999999</c:v>
                </c:pt>
                <c:pt idx="2">
                  <c:v>1.08</c:v>
                </c:pt>
                <c:pt idx="3">
                  <c:v>3.5640000000000001</c:v>
                </c:pt>
                <c:pt idx="4">
                  <c:v>5.0549999999999997</c:v>
                </c:pt>
                <c:pt idx="5">
                  <c:v>0.32200000000000001</c:v>
                </c:pt>
              </c:numCache>
            </c:numRef>
          </c:val>
          <c:extLst>
            <c:ext xmlns:c16="http://schemas.microsoft.com/office/drawing/2014/chart" uri="{C3380CC4-5D6E-409C-BE32-E72D297353CC}">
              <c16:uniqueId val="{00000002-8CA2-4412-92E1-6F18571EA16D}"/>
            </c:ext>
          </c:extLst>
        </c:ser>
        <c:ser>
          <c:idx val="0"/>
          <c:order val="3"/>
          <c:tx>
            <c:strRef>
              <c:f>'2d Accuracy VNIR'!$AA$4</c:f>
              <c:strCache>
                <c:ptCount val="1"/>
                <c:pt idx="0">
                  <c:v>OCI</c:v>
                </c:pt>
              </c:strCache>
            </c:strRef>
          </c:tx>
          <c:spPr>
            <a:solidFill>
              <a:srgbClr val="CC66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'2d Accuracy VNIR'!$AB$5:$AB$10</c:f>
                <c:numCache>
                  <c:formatCode>General</c:formatCode>
                  <c:ptCount val="6"/>
                  <c:pt idx="0">
                    <c:v>4.9400000000000004</c:v>
                  </c:pt>
                  <c:pt idx="1">
                    <c:v>4.92</c:v>
                  </c:pt>
                </c:numCache>
              </c:numRef>
            </c:plus>
            <c:minus>
              <c:numRef>
                <c:f>'2d Accuracy VNIR'!$AB$5:$AB$10</c:f>
                <c:numCache>
                  <c:formatCode>General</c:formatCode>
                  <c:ptCount val="6"/>
                  <c:pt idx="0">
                    <c:v>4.9400000000000004</c:v>
                  </c:pt>
                  <c:pt idx="1">
                    <c:v>4.92</c:v>
                  </c:pt>
                </c:numCache>
              </c:numRef>
            </c:minus>
            <c:spPr>
              <a:noFill/>
              <a:ln w="9525" cap="flat" cmpd="sng" algn="ctr">
                <a:solidFill>
                  <a:schemeClr val="tx1">
                    <a:lumMod val="65000"/>
                    <a:lumOff val="35000"/>
                  </a:schemeClr>
                </a:solidFill>
                <a:round/>
              </a:ln>
              <a:effectLst/>
            </c:spPr>
          </c:errBars>
          <c:cat>
            <c:numRef>
              <c:f>'2d Accuracy VNIR'!$B$5:$B$10</c:f>
              <c:numCache>
                <c:formatCode>0.00</c:formatCode>
                <c:ptCount val="6"/>
                <c:pt idx="0">
                  <c:v>0.47</c:v>
                </c:pt>
                <c:pt idx="1">
                  <c:v>0.64</c:v>
                </c:pt>
                <c:pt idx="2">
                  <c:v>0.86</c:v>
                </c:pt>
                <c:pt idx="3">
                  <c:v>1.38</c:v>
                </c:pt>
                <c:pt idx="4">
                  <c:v>1.61</c:v>
                </c:pt>
                <c:pt idx="5">
                  <c:v>2.25</c:v>
                </c:pt>
              </c:numCache>
            </c:numRef>
          </c:cat>
          <c:val>
            <c:numRef>
              <c:f>'2d Accuracy VNIR'!$AA$5:$AA$10</c:f>
              <c:numCache>
                <c:formatCode>0.0</c:formatCode>
                <c:ptCount val="6"/>
                <c:pt idx="0">
                  <c:v>-3.02</c:v>
                </c:pt>
                <c:pt idx="1">
                  <c:v>3.22</c:v>
                </c:pt>
              </c:numCache>
            </c:numRef>
          </c:val>
          <c:extLst>
            <c:ext xmlns:c16="http://schemas.microsoft.com/office/drawing/2014/chart" uri="{C3380CC4-5D6E-409C-BE32-E72D297353CC}">
              <c16:uniqueId val="{00000003-8CA2-4412-92E1-6F18571EA16D}"/>
            </c:ext>
          </c:extLst>
        </c:ser>
        <c:dLbls>
          <c:dLblPos val="outEnd"/>
          <c:showLegendKey val="0"/>
          <c:showVal val="1"/>
          <c:showCatName val="0"/>
          <c:showSerName val="0"/>
          <c:showPercent val="0"/>
          <c:showBubbleSize val="0"/>
        </c:dLbls>
        <c:gapWidth val="219"/>
        <c:overlap val="-27"/>
        <c:axId val="614894911"/>
        <c:axId val="477839599"/>
      </c:barChart>
      <c:catAx>
        <c:axId val="614894911"/>
        <c:scaling>
          <c:orientation val="minMax"/>
        </c:scaling>
        <c:delete val="0"/>
        <c:axPos val="b"/>
        <c:numFmt formatCode="0.0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7839599"/>
        <c:crossesAt val="0"/>
        <c:auto val="1"/>
        <c:lblAlgn val="ctr"/>
        <c:lblOffset val="100"/>
        <c:noMultiLvlLbl val="0"/>
      </c:catAx>
      <c:valAx>
        <c:axId val="477839599"/>
        <c:scaling>
          <c:orientation val="minMax"/>
          <c:max val="10"/>
          <c:min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t>ABI</a:t>
                </a:r>
                <a:r>
                  <a:rPr lang="en-US" sz="1400" baseline="0" dirty="0"/>
                  <a:t> / Reference - 1</a:t>
                </a:r>
                <a:r>
                  <a:rPr lang="en-US" sz="1400" dirty="0"/>
                  <a:t> (%)</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4894911"/>
        <c:crosses val="autoZero"/>
        <c:crossBetween val="between"/>
        <c:majorUnit val="5"/>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3"/>
          <c:order val="3"/>
          <c:tx>
            <c:strRef>
              <c:f>'2d Accuracy VNIR'!$E$4</c:f>
              <c:strCache>
                <c:ptCount val="1"/>
                <c:pt idx="0">
                  <c:v>G16 Prov</c:v>
                </c:pt>
              </c:strCache>
              <c:extLst xmlns:c15="http://schemas.microsoft.com/office/drawing/2012/chart"/>
            </c:strRef>
          </c:tx>
          <c:spPr>
            <a:solidFill>
              <a:srgbClr val="33CC3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'2d Accuracy VNIR'!$B$5:$B$10</c:f>
              <c:numCache>
                <c:formatCode>0.00</c:formatCode>
                <c:ptCount val="6"/>
                <c:pt idx="0">
                  <c:v>0.47</c:v>
                </c:pt>
                <c:pt idx="1">
                  <c:v>0.64</c:v>
                </c:pt>
                <c:pt idx="2">
                  <c:v>0.86</c:v>
                </c:pt>
                <c:pt idx="3">
                  <c:v>1.38</c:v>
                </c:pt>
                <c:pt idx="4">
                  <c:v>1.61</c:v>
                </c:pt>
                <c:pt idx="5">
                  <c:v>2.25</c:v>
                </c:pt>
              </c:numCache>
              <c:extLst xmlns:c15="http://schemas.microsoft.com/office/drawing/2012/chart"/>
            </c:numRef>
          </c:cat>
          <c:val>
            <c:numRef>
              <c:f>'2d Accuracy VNIR'!$E$5:$E$10</c:f>
              <c:numCache>
                <c:formatCode>0.00</c:formatCode>
                <c:ptCount val="6"/>
                <c:pt idx="0">
                  <c:v>4.2</c:v>
                </c:pt>
                <c:pt idx="1">
                  <c:v>7.3</c:v>
                </c:pt>
                <c:pt idx="2">
                  <c:v>1.7</c:v>
                </c:pt>
                <c:pt idx="3">
                  <c:v>-5</c:v>
                </c:pt>
                <c:pt idx="4">
                  <c:v>4.5</c:v>
                </c:pt>
                <c:pt idx="5">
                  <c:v>-0.2</c:v>
                </c:pt>
              </c:numCache>
              <c:extLst xmlns:c15="http://schemas.microsoft.com/office/drawing/2012/chart"/>
            </c:numRef>
          </c:val>
          <c:extLst xmlns:c15="http://schemas.microsoft.com/office/drawing/2012/chart">
            <c:ext xmlns:c16="http://schemas.microsoft.com/office/drawing/2014/chart" uri="{C3380CC4-5D6E-409C-BE32-E72D297353CC}">
              <c16:uniqueId val="{00000000-1D80-4FBC-93F3-A943DB20E3F3}"/>
            </c:ext>
          </c:extLst>
        </c:ser>
        <c:ser>
          <c:idx val="7"/>
          <c:order val="5"/>
          <c:tx>
            <c:strRef>
              <c:f>'2d Accuracy VNIR'!$I$4</c:f>
              <c:strCache>
                <c:ptCount val="1"/>
                <c:pt idx="0">
                  <c:v>G17 Prov</c:v>
                </c:pt>
              </c:strCache>
              <c:extLst xmlns:c15="http://schemas.microsoft.com/office/drawing/2012/chart"/>
            </c:strRef>
          </c:tx>
          <c:spPr>
            <a:solidFill>
              <a:srgbClr val="0000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'2d Accuracy VNIR'!$J$5:$J$10</c:f>
                <c:numCache>
                  <c:formatCode>General</c:formatCode>
                  <c:ptCount val="6"/>
                  <c:pt idx="0">
                    <c:v>2.65</c:v>
                  </c:pt>
                  <c:pt idx="1">
                    <c:v>3.67</c:v>
                  </c:pt>
                  <c:pt idx="2">
                    <c:v>3.8</c:v>
                  </c:pt>
                  <c:pt idx="3">
                    <c:v>7.97</c:v>
                  </c:pt>
                  <c:pt idx="4">
                    <c:v>3.51</c:v>
                  </c:pt>
                  <c:pt idx="5">
                    <c:v>3.49</c:v>
                  </c:pt>
                </c:numCache>
              </c:numRef>
            </c:plus>
            <c:minus>
              <c:numRef>
                <c:f>'2d Accuracy VNIR'!$J$5:$J$10</c:f>
                <c:numCache>
                  <c:formatCode>General</c:formatCode>
                  <c:ptCount val="6"/>
                  <c:pt idx="0">
                    <c:v>2.65</c:v>
                  </c:pt>
                  <c:pt idx="1">
                    <c:v>3.67</c:v>
                  </c:pt>
                  <c:pt idx="2">
                    <c:v>3.8</c:v>
                  </c:pt>
                  <c:pt idx="3">
                    <c:v>7.97</c:v>
                  </c:pt>
                  <c:pt idx="4">
                    <c:v>3.51</c:v>
                  </c:pt>
                  <c:pt idx="5">
                    <c:v>3.49</c:v>
                  </c:pt>
                </c:numCache>
              </c:numRef>
            </c:minus>
            <c:spPr>
              <a:noFill/>
              <a:ln w="9525" cap="flat" cmpd="sng" algn="ctr">
                <a:solidFill>
                  <a:schemeClr val="tx1">
                    <a:lumMod val="65000"/>
                    <a:lumOff val="35000"/>
                  </a:schemeClr>
                </a:solidFill>
                <a:round/>
              </a:ln>
              <a:effectLst/>
            </c:spPr>
          </c:errBars>
          <c:cat>
            <c:numRef>
              <c:f>'2d Accuracy VNIR'!$B$5:$B$10</c:f>
              <c:numCache>
                <c:formatCode>0.00</c:formatCode>
                <c:ptCount val="6"/>
                <c:pt idx="0">
                  <c:v>0.47</c:v>
                </c:pt>
                <c:pt idx="1">
                  <c:v>0.64</c:v>
                </c:pt>
                <c:pt idx="2">
                  <c:v>0.86</c:v>
                </c:pt>
                <c:pt idx="3">
                  <c:v>1.38</c:v>
                </c:pt>
                <c:pt idx="4">
                  <c:v>1.61</c:v>
                </c:pt>
                <c:pt idx="5">
                  <c:v>2.25</c:v>
                </c:pt>
              </c:numCache>
              <c:extLst xmlns:c15="http://schemas.microsoft.com/office/drawing/2012/chart"/>
            </c:numRef>
          </c:cat>
          <c:val>
            <c:numRef>
              <c:f>'2d Accuracy VNIR'!$I$5:$I$10</c:f>
              <c:numCache>
                <c:formatCode>0.00</c:formatCode>
                <c:ptCount val="6"/>
                <c:pt idx="0">
                  <c:v>-0.66</c:v>
                </c:pt>
                <c:pt idx="1">
                  <c:v>8.85</c:v>
                </c:pt>
                <c:pt idx="2">
                  <c:v>0.42</c:v>
                </c:pt>
                <c:pt idx="3">
                  <c:v>-1.17</c:v>
                </c:pt>
                <c:pt idx="4">
                  <c:v>5.45</c:v>
                </c:pt>
                <c:pt idx="5">
                  <c:v>-2.8</c:v>
                </c:pt>
              </c:numCache>
              <c:extLst xmlns:c15="http://schemas.microsoft.com/office/drawing/2012/chart"/>
            </c:numRef>
          </c:val>
          <c:extLst xmlns:c15="http://schemas.microsoft.com/office/drawing/2012/chart">
            <c:ext xmlns:c16="http://schemas.microsoft.com/office/drawing/2014/chart" uri="{C3380CC4-5D6E-409C-BE32-E72D297353CC}">
              <c16:uniqueId val="{00000001-1D80-4FBC-93F3-A943DB20E3F3}"/>
            </c:ext>
          </c:extLst>
        </c:ser>
        <c:ser>
          <c:idx val="11"/>
          <c:order val="7"/>
          <c:tx>
            <c:strRef>
              <c:f>'2d Accuracy VNIR'!$M$4</c:f>
              <c:strCache>
                <c:ptCount val="1"/>
                <c:pt idx="0">
                  <c:v>G18 Prov</c:v>
                </c:pt>
              </c:strCache>
              <c:extLst xmlns:c15="http://schemas.microsoft.com/office/drawing/2012/chart"/>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'2d Accuracy VNIR'!$N$5:$N$10</c:f>
                <c:numCache>
                  <c:formatCode>General</c:formatCode>
                  <c:ptCount val="6"/>
                  <c:pt idx="0">
                    <c:v>3.6</c:v>
                  </c:pt>
                  <c:pt idx="1">
                    <c:v>4.9000000000000004</c:v>
                  </c:pt>
                  <c:pt idx="2">
                    <c:v>3.9</c:v>
                  </c:pt>
                  <c:pt idx="3">
                    <c:v>2.1</c:v>
                  </c:pt>
                  <c:pt idx="4">
                    <c:v>5.0999999999999996</c:v>
                  </c:pt>
                  <c:pt idx="5">
                    <c:v>2.2999999999999998</c:v>
                  </c:pt>
                </c:numCache>
              </c:numRef>
            </c:plus>
            <c:minus>
              <c:numRef>
                <c:f>'2d Accuracy VNIR'!$N$5:$N$10</c:f>
                <c:numCache>
                  <c:formatCode>General</c:formatCode>
                  <c:ptCount val="6"/>
                  <c:pt idx="0">
                    <c:v>3.6</c:v>
                  </c:pt>
                  <c:pt idx="1">
                    <c:v>4.9000000000000004</c:v>
                  </c:pt>
                  <c:pt idx="2">
                    <c:v>3.9</c:v>
                  </c:pt>
                  <c:pt idx="3">
                    <c:v>2.1</c:v>
                  </c:pt>
                  <c:pt idx="4">
                    <c:v>5.0999999999999996</c:v>
                  </c:pt>
                  <c:pt idx="5">
                    <c:v>2.2999999999999998</c:v>
                  </c:pt>
                </c:numCache>
              </c:numRef>
            </c:minus>
            <c:spPr>
              <a:noFill/>
              <a:ln w="9525" cap="flat" cmpd="sng" algn="ctr">
                <a:solidFill>
                  <a:schemeClr val="tx1">
                    <a:lumMod val="65000"/>
                    <a:lumOff val="35000"/>
                  </a:schemeClr>
                </a:solidFill>
                <a:round/>
              </a:ln>
              <a:effectLst/>
            </c:spPr>
          </c:errBars>
          <c:cat>
            <c:numRef>
              <c:f>'2d Accuracy VNIR'!$B$5:$B$10</c:f>
              <c:numCache>
                <c:formatCode>0.00</c:formatCode>
                <c:ptCount val="6"/>
                <c:pt idx="0">
                  <c:v>0.47</c:v>
                </c:pt>
                <c:pt idx="1">
                  <c:v>0.64</c:v>
                </c:pt>
                <c:pt idx="2">
                  <c:v>0.86</c:v>
                </c:pt>
                <c:pt idx="3">
                  <c:v>1.38</c:v>
                </c:pt>
                <c:pt idx="4">
                  <c:v>1.61</c:v>
                </c:pt>
                <c:pt idx="5">
                  <c:v>2.25</c:v>
                </c:pt>
              </c:numCache>
              <c:extLst xmlns:c15="http://schemas.microsoft.com/office/drawing/2012/chart"/>
            </c:numRef>
          </c:cat>
          <c:val>
            <c:numRef>
              <c:f>'2d Accuracy VNIR'!$M$5:$M$10</c:f>
              <c:numCache>
                <c:formatCode>0.00</c:formatCode>
                <c:ptCount val="6"/>
                <c:pt idx="0">
                  <c:v>2.2000000000000002</c:v>
                </c:pt>
                <c:pt idx="1">
                  <c:v>6.7</c:v>
                </c:pt>
                <c:pt idx="2">
                  <c:v>3.4</c:v>
                </c:pt>
                <c:pt idx="3">
                  <c:v>-2.4</c:v>
                </c:pt>
                <c:pt idx="4">
                  <c:v>5.8</c:v>
                </c:pt>
                <c:pt idx="5">
                  <c:v>-0.1</c:v>
                </c:pt>
              </c:numCache>
              <c:extLst xmlns:c15="http://schemas.microsoft.com/office/drawing/2012/chart"/>
            </c:numRef>
          </c:val>
          <c:extLst xmlns:c15="http://schemas.microsoft.com/office/drawing/2012/chart">
            <c:ext xmlns:c16="http://schemas.microsoft.com/office/drawing/2014/chart" uri="{C3380CC4-5D6E-409C-BE32-E72D297353CC}">
              <c16:uniqueId val="{00000002-1D80-4FBC-93F3-A943DB20E3F3}"/>
            </c:ext>
          </c:extLst>
        </c:ser>
        <c:ser>
          <c:idx val="15"/>
          <c:order val="9"/>
          <c:tx>
            <c:strRef>
              <c:f>'2d Accuracy VNIR'!$Q$4</c:f>
              <c:strCache>
                <c:ptCount val="1"/>
                <c:pt idx="0">
                  <c:v>G19 Prov</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'2d Accuracy VNIR'!$R$5:$R$10</c:f>
                <c:numCache>
                  <c:formatCode>General</c:formatCode>
                  <c:ptCount val="6"/>
                  <c:pt idx="0">
                    <c:v>4.0919999999999996</c:v>
                  </c:pt>
                  <c:pt idx="1">
                    <c:v>5.3620000000000001</c:v>
                  </c:pt>
                  <c:pt idx="2">
                    <c:v>4.423</c:v>
                  </c:pt>
                  <c:pt idx="3">
                    <c:v>4.2009999999999996</c:v>
                  </c:pt>
                  <c:pt idx="4">
                    <c:v>4.3559999999999999</c:v>
                  </c:pt>
                  <c:pt idx="5">
                    <c:v>3.36</c:v>
                  </c:pt>
                </c:numCache>
              </c:numRef>
            </c:plus>
            <c:minus>
              <c:numRef>
                <c:f>'2d Accuracy VNIR'!$R$5:$R$10</c:f>
                <c:numCache>
                  <c:formatCode>General</c:formatCode>
                  <c:ptCount val="6"/>
                  <c:pt idx="0">
                    <c:v>4.0919999999999996</c:v>
                  </c:pt>
                  <c:pt idx="1">
                    <c:v>5.3620000000000001</c:v>
                  </c:pt>
                  <c:pt idx="2">
                    <c:v>4.423</c:v>
                  </c:pt>
                  <c:pt idx="3">
                    <c:v>4.2009999999999996</c:v>
                  </c:pt>
                  <c:pt idx="4">
                    <c:v>4.3559999999999999</c:v>
                  </c:pt>
                  <c:pt idx="5">
                    <c:v>3.36</c:v>
                  </c:pt>
                </c:numCache>
              </c:numRef>
            </c:minus>
            <c:spPr>
              <a:noFill/>
              <a:ln w="9525" cap="flat" cmpd="sng" algn="ctr">
                <a:solidFill>
                  <a:schemeClr val="tx1">
                    <a:lumMod val="65000"/>
                    <a:lumOff val="35000"/>
                  </a:schemeClr>
                </a:solidFill>
                <a:round/>
              </a:ln>
              <a:effectLst/>
            </c:spPr>
          </c:errBars>
          <c:cat>
            <c:numRef>
              <c:f>'2d Accuracy VNIR'!$B$5:$B$10</c:f>
              <c:numCache>
                <c:formatCode>0.00</c:formatCode>
                <c:ptCount val="6"/>
                <c:pt idx="0">
                  <c:v>0.47</c:v>
                </c:pt>
                <c:pt idx="1">
                  <c:v>0.64</c:v>
                </c:pt>
                <c:pt idx="2">
                  <c:v>0.86</c:v>
                </c:pt>
                <c:pt idx="3">
                  <c:v>1.38</c:v>
                </c:pt>
                <c:pt idx="4">
                  <c:v>1.61</c:v>
                </c:pt>
                <c:pt idx="5">
                  <c:v>2.25</c:v>
                </c:pt>
              </c:numCache>
            </c:numRef>
          </c:cat>
          <c:val>
            <c:numRef>
              <c:f>'2d Accuracy VNIR'!$Q$5:$Q$10</c:f>
              <c:numCache>
                <c:formatCode>0.00</c:formatCode>
                <c:ptCount val="6"/>
                <c:pt idx="0">
                  <c:v>-2.44</c:v>
                </c:pt>
                <c:pt idx="1">
                  <c:v>4.8490000000000002</c:v>
                </c:pt>
                <c:pt idx="2">
                  <c:v>1.0720000000000001</c:v>
                </c:pt>
                <c:pt idx="3">
                  <c:v>1.21</c:v>
                </c:pt>
                <c:pt idx="4">
                  <c:v>5.2439999999999998</c:v>
                </c:pt>
                <c:pt idx="5">
                  <c:v>0.26400000000000001</c:v>
                </c:pt>
              </c:numCache>
            </c:numRef>
          </c:val>
          <c:extLst>
            <c:ext xmlns:c16="http://schemas.microsoft.com/office/drawing/2014/chart" uri="{C3380CC4-5D6E-409C-BE32-E72D297353CC}">
              <c16:uniqueId val="{00000003-1D80-4FBC-93F3-A943DB20E3F3}"/>
            </c:ext>
          </c:extLst>
        </c:ser>
        <c:dLbls>
          <c:dLblPos val="outEnd"/>
          <c:showLegendKey val="0"/>
          <c:showVal val="1"/>
          <c:showCatName val="0"/>
          <c:showSerName val="0"/>
          <c:showPercent val="0"/>
          <c:showBubbleSize val="0"/>
        </c:dLbls>
        <c:gapWidth val="219"/>
        <c:overlap val="-27"/>
        <c:axId val="317880095"/>
        <c:axId val="311347775"/>
        <c:extLst>
          <c:ext xmlns:c15="http://schemas.microsoft.com/office/drawing/2012/chart" uri="{02D57815-91ED-43cb-92C2-25804820EDAC}">
            <c15:filteredBarSeries>
              <c15:ser>
                <c:idx val="0"/>
                <c:order val="0"/>
                <c:tx>
                  <c:strRef>
                    <c:extLst>
                      <c:ext uri="{02D57815-91ED-43cb-92C2-25804820EDAC}">
                        <c15:formulaRef>
                          <c15:sqref>'2d Accuracy VNIR'!$B$4</c15:sqref>
                        </c15:formulaRef>
                      </c:ext>
                    </c:extLst>
                    <c:strCache>
                      <c:ptCount val="1"/>
                      <c:pt idx="0">
                        <c:v>Band (µm)</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'2d Accuracy VNIR'!$B$5:$B$10</c15:sqref>
                        </c15:formulaRef>
                      </c:ext>
                    </c:extLst>
                    <c:numCache>
                      <c:formatCode>0.00</c:formatCode>
                      <c:ptCount val="6"/>
                      <c:pt idx="0">
                        <c:v>0.47</c:v>
                      </c:pt>
                      <c:pt idx="1">
                        <c:v>0.64</c:v>
                      </c:pt>
                      <c:pt idx="2">
                        <c:v>0.86</c:v>
                      </c:pt>
                      <c:pt idx="3">
                        <c:v>1.38</c:v>
                      </c:pt>
                      <c:pt idx="4">
                        <c:v>1.61</c:v>
                      </c:pt>
                      <c:pt idx="5">
                        <c:v>2.25</c:v>
                      </c:pt>
                    </c:numCache>
                  </c:numRef>
                </c:cat>
                <c:val>
                  <c:numRef>
                    <c:extLst>
                      <c:ext uri="{02D57815-91ED-43cb-92C2-25804820EDAC}">
                        <c15:formulaRef>
                          <c15:sqref>'2d Accuracy VNIR'!$B$5:$B$10</c15:sqref>
                        </c15:formulaRef>
                      </c:ext>
                    </c:extLst>
                    <c:numCache>
                      <c:formatCode>0.00</c:formatCode>
                      <c:ptCount val="6"/>
                      <c:pt idx="0">
                        <c:v>0.47</c:v>
                      </c:pt>
                      <c:pt idx="1">
                        <c:v>0.64</c:v>
                      </c:pt>
                      <c:pt idx="2">
                        <c:v>0.86</c:v>
                      </c:pt>
                      <c:pt idx="3">
                        <c:v>1.38</c:v>
                      </c:pt>
                      <c:pt idx="4">
                        <c:v>1.61</c:v>
                      </c:pt>
                      <c:pt idx="5">
                        <c:v>2.25</c:v>
                      </c:pt>
                    </c:numCache>
                  </c:numRef>
                </c:val>
                <c:extLst>
                  <c:ext xmlns:c16="http://schemas.microsoft.com/office/drawing/2014/chart" uri="{C3380CC4-5D6E-409C-BE32-E72D297353CC}">
                    <c16:uniqueId val="{00000004-1D80-4FBC-93F3-A943DB20E3F3}"/>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'2d Accuracy VNIR'!$C$4</c15:sqref>
                        </c15:formulaRef>
                      </c:ext>
                    </c:extLst>
                    <c:strCache>
                      <c:ptCount val="1"/>
                      <c:pt idx="0">
                        <c:v>MRD*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'2d Accuracy VNIR'!$B$5:$B$10</c15:sqref>
                        </c15:formulaRef>
                      </c:ext>
                    </c:extLst>
                    <c:numCache>
                      <c:formatCode>0.00</c:formatCode>
                      <c:ptCount val="6"/>
                      <c:pt idx="0">
                        <c:v>0.47</c:v>
                      </c:pt>
                      <c:pt idx="1">
                        <c:v>0.64</c:v>
                      </c:pt>
                      <c:pt idx="2">
                        <c:v>0.86</c:v>
                      </c:pt>
                      <c:pt idx="3">
                        <c:v>1.38</c:v>
                      </c:pt>
                      <c:pt idx="4">
                        <c:v>1.61</c:v>
                      </c:pt>
                      <c:pt idx="5">
                        <c:v>2.25</c:v>
                      </c:pt>
                    </c:numCache>
                  </c:numRef>
                </c:cat>
                <c:val>
                  <c:numRef>
                    <c:extLst xmlns:c15="http://schemas.microsoft.com/office/drawing/2012/chart">
                      <c:ext xmlns:c15="http://schemas.microsoft.com/office/drawing/2012/chart" uri="{02D57815-91ED-43cb-92C2-25804820EDAC}">
                        <c15:formulaRef>
                          <c15:sqref>'2d Accuracy VNIR'!$C$5:$C$10</c15:sqref>
                        </c15:formulaRef>
                      </c:ext>
                    </c:extLst>
                    <c:numCache>
                      <c:formatCode>0.00</c:formatCode>
                      <c:ptCount val="6"/>
                      <c:pt idx="0">
                        <c:v>5</c:v>
                      </c:pt>
                      <c:pt idx="1">
                        <c:v>5</c:v>
                      </c:pt>
                      <c:pt idx="2">
                        <c:v>5</c:v>
                      </c:pt>
                      <c:pt idx="3">
                        <c:v>5</c:v>
                      </c:pt>
                      <c:pt idx="4">
                        <c:v>5</c:v>
                      </c:pt>
                      <c:pt idx="5">
                        <c:v>5</c:v>
                      </c:pt>
                    </c:numCache>
                  </c:numRef>
                </c:val>
                <c:extLst xmlns:c15="http://schemas.microsoft.com/office/drawing/2012/chart">
                  <c:ext xmlns:c16="http://schemas.microsoft.com/office/drawing/2014/chart" uri="{C3380CC4-5D6E-409C-BE32-E72D297353CC}">
                    <c16:uniqueId val="{00000005-1D80-4FBC-93F3-A943DB20E3F3}"/>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'2d Accuracy VNIR'!$D$4</c15:sqref>
                        </c15:formulaRef>
                      </c:ext>
                    </c:extLst>
                    <c:strCache>
                      <c:ptCount val="1"/>
                      <c:pt idx="0">
                        <c:v>Baseline*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'2d Accuracy VNIR'!$B$5:$B$10</c15:sqref>
                        </c15:formulaRef>
                      </c:ext>
                    </c:extLst>
                    <c:numCache>
                      <c:formatCode>0.00</c:formatCode>
                      <c:ptCount val="6"/>
                      <c:pt idx="0">
                        <c:v>0.47</c:v>
                      </c:pt>
                      <c:pt idx="1">
                        <c:v>0.64</c:v>
                      </c:pt>
                      <c:pt idx="2">
                        <c:v>0.86</c:v>
                      </c:pt>
                      <c:pt idx="3">
                        <c:v>1.38</c:v>
                      </c:pt>
                      <c:pt idx="4">
                        <c:v>1.61</c:v>
                      </c:pt>
                      <c:pt idx="5">
                        <c:v>2.25</c:v>
                      </c:pt>
                    </c:numCache>
                  </c:numRef>
                </c:cat>
                <c:val>
                  <c:numRef>
                    <c:extLst xmlns:c15="http://schemas.microsoft.com/office/drawing/2012/chart">
                      <c:ext xmlns:c15="http://schemas.microsoft.com/office/drawing/2012/chart" uri="{02D57815-91ED-43cb-92C2-25804820EDAC}">
                        <c15:formulaRef>
                          <c15:sqref>'2d Accuracy VNIR'!$D$5:$D$10</c15:sqref>
                        </c15:formulaRef>
                      </c:ext>
                    </c:extLst>
                    <c:numCache>
                      <c:formatCode>0.00</c:formatCode>
                      <c:ptCount val="6"/>
                      <c:pt idx="0">
                        <c:v>2.71</c:v>
                      </c:pt>
                      <c:pt idx="1">
                        <c:v>2.5299999999999998</c:v>
                      </c:pt>
                      <c:pt idx="2">
                        <c:v>2.4</c:v>
                      </c:pt>
                      <c:pt idx="3">
                        <c:v>3.77</c:v>
                      </c:pt>
                      <c:pt idx="4">
                        <c:v>2.74</c:v>
                      </c:pt>
                      <c:pt idx="5">
                        <c:v>2.77</c:v>
                      </c:pt>
                    </c:numCache>
                  </c:numRef>
                </c:val>
                <c:extLst xmlns:c15="http://schemas.microsoft.com/office/drawing/2012/chart">
                  <c:ext xmlns:c16="http://schemas.microsoft.com/office/drawing/2014/chart" uri="{C3380CC4-5D6E-409C-BE32-E72D297353CC}">
                    <c16:uniqueId val="{00000006-1D80-4FBC-93F3-A943DB20E3F3}"/>
                  </c:ext>
                </c:extLst>
              </c15:ser>
            </c15:filteredBarSeries>
            <c15:filteredBarSeries>
              <c15:ser>
                <c:idx val="5"/>
                <c:order val="4"/>
                <c:tx>
                  <c:strRef>
                    <c:extLst xmlns:c15="http://schemas.microsoft.com/office/drawing/2012/chart">
                      <c:ext xmlns:c15="http://schemas.microsoft.com/office/drawing/2012/chart" uri="{02D57815-91ED-43cb-92C2-25804820EDAC}">
                        <c15:formulaRef>
                          <c15:sqref>'2d Accuracy VNIR'!$G$4</c15:sqref>
                        </c15:formulaRef>
                      </c:ext>
                    </c:extLst>
                    <c:strCache>
                      <c:ptCount val="1"/>
                      <c:pt idx="0">
                        <c:v>G16 Full</c:v>
                      </c:pt>
                    </c:strCache>
                  </c:strRef>
                </c:tx>
                <c:spPr>
                  <a:solidFill>
                    <a:srgbClr val="33CC3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extLst xmlns:c15="http://schemas.microsoft.com/office/drawing/2012/chart">
                        <c:ext xmlns:c15="http://schemas.microsoft.com/office/drawing/2012/chart" uri="{02D57815-91ED-43cb-92C2-25804820EDAC}">
                          <c15:formulaRef>
                            <c15:sqref>'2d Accuracy VNIR'!$H$5:$H$10</c15:sqref>
                          </c15:formulaRef>
                        </c:ext>
                      </c:extLst>
                      <c:numCache>
                        <c:formatCode>General</c:formatCode>
                        <c:ptCount val="6"/>
                        <c:pt idx="0">
                          <c:v>3.3</c:v>
                        </c:pt>
                        <c:pt idx="1">
                          <c:v>4.5</c:v>
                        </c:pt>
                        <c:pt idx="2">
                          <c:v>3.2</c:v>
                        </c:pt>
                        <c:pt idx="3">
                          <c:v>7.5</c:v>
                        </c:pt>
                        <c:pt idx="4">
                          <c:v>5.7</c:v>
                        </c:pt>
                        <c:pt idx="5">
                          <c:v>3.8</c:v>
                        </c:pt>
                      </c:numCache>
                    </c:numRef>
                  </c:plus>
                  <c:minus>
                    <c:numRef>
                      <c:extLst xmlns:c15="http://schemas.microsoft.com/office/drawing/2012/chart">
                        <c:ext xmlns:c15="http://schemas.microsoft.com/office/drawing/2012/chart" uri="{02D57815-91ED-43cb-92C2-25804820EDAC}">
                          <c15:formulaRef>
                            <c15:sqref>'2d Accuracy VNIR'!$H$5:$H$10</c15:sqref>
                          </c15:formulaRef>
                        </c:ext>
                      </c:extLst>
                      <c:numCache>
                        <c:formatCode>General</c:formatCode>
                        <c:ptCount val="6"/>
                        <c:pt idx="0">
                          <c:v>3.3</c:v>
                        </c:pt>
                        <c:pt idx="1">
                          <c:v>4.5</c:v>
                        </c:pt>
                        <c:pt idx="2">
                          <c:v>3.2</c:v>
                        </c:pt>
                        <c:pt idx="3">
                          <c:v>7.5</c:v>
                        </c:pt>
                        <c:pt idx="4">
                          <c:v>5.7</c:v>
                        </c:pt>
                        <c:pt idx="5">
                          <c:v>3.8</c:v>
                        </c:pt>
                      </c:numCache>
                    </c:numRef>
                  </c:minus>
                  <c:spPr>
                    <a:noFill/>
                    <a:ln w="9525" cap="flat" cmpd="sng" algn="ctr">
                      <a:solidFill>
                        <a:schemeClr val="tx1">
                          <a:lumMod val="65000"/>
                          <a:lumOff val="35000"/>
                        </a:schemeClr>
                      </a:solidFill>
                      <a:round/>
                    </a:ln>
                    <a:effectLst/>
                  </c:spPr>
                </c:errBars>
                <c:cat>
                  <c:numRef>
                    <c:extLst xmlns:c15="http://schemas.microsoft.com/office/drawing/2012/chart">
                      <c:ext xmlns:c15="http://schemas.microsoft.com/office/drawing/2012/chart" uri="{02D57815-91ED-43cb-92C2-25804820EDAC}">
                        <c15:formulaRef>
                          <c15:sqref>'2d Accuracy VNIR'!$B$5:$B$10</c15:sqref>
                        </c15:formulaRef>
                      </c:ext>
                    </c:extLst>
                    <c:numCache>
                      <c:formatCode>0.00</c:formatCode>
                      <c:ptCount val="6"/>
                      <c:pt idx="0">
                        <c:v>0.47</c:v>
                      </c:pt>
                      <c:pt idx="1">
                        <c:v>0.64</c:v>
                      </c:pt>
                      <c:pt idx="2">
                        <c:v>0.86</c:v>
                      </c:pt>
                      <c:pt idx="3">
                        <c:v>1.38</c:v>
                      </c:pt>
                      <c:pt idx="4">
                        <c:v>1.61</c:v>
                      </c:pt>
                      <c:pt idx="5">
                        <c:v>2.25</c:v>
                      </c:pt>
                    </c:numCache>
                  </c:numRef>
                </c:cat>
                <c:val>
                  <c:numRef>
                    <c:extLst xmlns:c15="http://schemas.microsoft.com/office/drawing/2012/chart">
                      <c:ext xmlns:c15="http://schemas.microsoft.com/office/drawing/2012/chart" uri="{02D57815-91ED-43cb-92C2-25804820EDAC}">
                        <c15:formulaRef>
                          <c15:sqref>'2d Accuracy VNIR'!$G$5:$G$10</c15:sqref>
                        </c15:formulaRef>
                      </c:ext>
                    </c:extLst>
                    <c:numCache>
                      <c:formatCode>0.00</c:formatCode>
                      <c:ptCount val="6"/>
                      <c:pt idx="0">
                        <c:v>4.7</c:v>
                      </c:pt>
                      <c:pt idx="1">
                        <c:v>6.7</c:v>
                      </c:pt>
                      <c:pt idx="2">
                        <c:v>1.5</c:v>
                      </c:pt>
                      <c:pt idx="3">
                        <c:v>-0.5</c:v>
                      </c:pt>
                      <c:pt idx="4">
                        <c:v>3.8</c:v>
                      </c:pt>
                      <c:pt idx="5">
                        <c:v>0.5</c:v>
                      </c:pt>
                    </c:numCache>
                  </c:numRef>
                </c:val>
                <c:extLst xmlns:c15="http://schemas.microsoft.com/office/drawing/2012/chart">
                  <c:ext xmlns:c16="http://schemas.microsoft.com/office/drawing/2014/chart" uri="{C3380CC4-5D6E-409C-BE32-E72D297353CC}">
                    <c16:uniqueId val="{00000007-1D80-4FBC-93F3-A943DB20E3F3}"/>
                  </c:ext>
                </c:extLst>
              </c15:ser>
            </c15:filteredBarSeries>
            <c15:filteredBarSeries>
              <c15:ser>
                <c:idx val="9"/>
                <c:order val="6"/>
                <c:tx>
                  <c:strRef>
                    <c:extLst xmlns:c15="http://schemas.microsoft.com/office/drawing/2012/chart">
                      <c:ext xmlns:c15="http://schemas.microsoft.com/office/drawing/2012/chart" uri="{02D57815-91ED-43cb-92C2-25804820EDAC}">
                        <c15:formulaRef>
                          <c15:sqref>'2d Accuracy VNIR'!$K$4</c15:sqref>
                        </c15:formulaRef>
                      </c:ext>
                    </c:extLst>
                    <c:strCache>
                      <c:ptCount val="1"/>
                      <c:pt idx="0">
                        <c:v>G17 Full</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extLst xmlns:c15="http://schemas.microsoft.com/office/drawing/2012/chart">
                        <c:ext xmlns:c15="http://schemas.microsoft.com/office/drawing/2012/chart" uri="{02D57815-91ED-43cb-92C2-25804820EDAC}">
                          <c15:formulaRef>
                            <c15:sqref>'2d Accuracy VNIR'!$L$5:$L$10</c15:sqref>
                          </c15:formulaRef>
                        </c:ext>
                      </c:extLst>
                      <c:numCache>
                        <c:formatCode>General</c:formatCode>
                        <c:ptCount val="6"/>
                        <c:pt idx="0">
                          <c:v>3.24</c:v>
                        </c:pt>
                        <c:pt idx="1">
                          <c:v>4.45</c:v>
                        </c:pt>
                        <c:pt idx="2">
                          <c:v>3.6</c:v>
                        </c:pt>
                        <c:pt idx="3">
                          <c:v>6.96</c:v>
                        </c:pt>
                        <c:pt idx="4">
                          <c:v>3.36</c:v>
                        </c:pt>
                        <c:pt idx="5">
                          <c:v>2.86</c:v>
                        </c:pt>
                      </c:numCache>
                    </c:numRef>
                  </c:plus>
                  <c:minus>
                    <c:numRef>
                      <c:extLst xmlns:c15="http://schemas.microsoft.com/office/drawing/2012/chart">
                        <c:ext xmlns:c15="http://schemas.microsoft.com/office/drawing/2012/chart" uri="{02D57815-91ED-43cb-92C2-25804820EDAC}">
                          <c15:formulaRef>
                            <c15:sqref>'2d Accuracy VNIR'!$L$5:$L$10</c15:sqref>
                          </c15:formulaRef>
                        </c:ext>
                      </c:extLst>
                      <c:numCache>
                        <c:formatCode>General</c:formatCode>
                        <c:ptCount val="6"/>
                        <c:pt idx="0">
                          <c:v>3.24</c:v>
                        </c:pt>
                        <c:pt idx="1">
                          <c:v>4.45</c:v>
                        </c:pt>
                        <c:pt idx="2">
                          <c:v>3.6</c:v>
                        </c:pt>
                        <c:pt idx="3">
                          <c:v>6.96</c:v>
                        </c:pt>
                        <c:pt idx="4">
                          <c:v>3.36</c:v>
                        </c:pt>
                        <c:pt idx="5">
                          <c:v>2.86</c:v>
                        </c:pt>
                      </c:numCache>
                    </c:numRef>
                  </c:minus>
                  <c:spPr>
                    <a:noFill/>
                    <a:ln w="9525" cap="flat" cmpd="sng" algn="ctr">
                      <a:solidFill>
                        <a:schemeClr val="tx1">
                          <a:lumMod val="65000"/>
                          <a:lumOff val="35000"/>
                        </a:schemeClr>
                      </a:solidFill>
                      <a:round/>
                    </a:ln>
                    <a:effectLst/>
                  </c:spPr>
                </c:errBars>
                <c:cat>
                  <c:numRef>
                    <c:extLst xmlns:c15="http://schemas.microsoft.com/office/drawing/2012/chart">
                      <c:ext xmlns:c15="http://schemas.microsoft.com/office/drawing/2012/chart" uri="{02D57815-91ED-43cb-92C2-25804820EDAC}">
                        <c15:formulaRef>
                          <c15:sqref>'2d Accuracy VNIR'!$B$5:$B$10</c15:sqref>
                        </c15:formulaRef>
                      </c:ext>
                    </c:extLst>
                    <c:numCache>
                      <c:formatCode>0.00</c:formatCode>
                      <c:ptCount val="6"/>
                      <c:pt idx="0">
                        <c:v>0.47</c:v>
                      </c:pt>
                      <c:pt idx="1">
                        <c:v>0.64</c:v>
                      </c:pt>
                      <c:pt idx="2">
                        <c:v>0.86</c:v>
                      </c:pt>
                      <c:pt idx="3">
                        <c:v>1.38</c:v>
                      </c:pt>
                      <c:pt idx="4">
                        <c:v>1.61</c:v>
                      </c:pt>
                      <c:pt idx="5">
                        <c:v>2.25</c:v>
                      </c:pt>
                    </c:numCache>
                  </c:numRef>
                </c:cat>
                <c:val>
                  <c:numRef>
                    <c:extLst xmlns:c15="http://schemas.microsoft.com/office/drawing/2012/chart">
                      <c:ext xmlns:c15="http://schemas.microsoft.com/office/drawing/2012/chart" uri="{02D57815-91ED-43cb-92C2-25804820EDAC}">
                        <c15:formulaRef>
                          <c15:sqref>'2d Accuracy VNIR'!$K$5:$K$10</c15:sqref>
                        </c15:formulaRef>
                      </c:ext>
                    </c:extLst>
                    <c:numCache>
                      <c:formatCode>0.00</c:formatCode>
                      <c:ptCount val="6"/>
                      <c:pt idx="0">
                        <c:v>1.52</c:v>
                      </c:pt>
                      <c:pt idx="1">
                        <c:v>0.99</c:v>
                      </c:pt>
                      <c:pt idx="2">
                        <c:v>0</c:v>
                      </c:pt>
                      <c:pt idx="3">
                        <c:v>-3.18</c:v>
                      </c:pt>
                      <c:pt idx="4">
                        <c:v>-0.97</c:v>
                      </c:pt>
                      <c:pt idx="5">
                        <c:v>-2.61</c:v>
                      </c:pt>
                    </c:numCache>
                  </c:numRef>
                </c:val>
                <c:extLst xmlns:c15="http://schemas.microsoft.com/office/drawing/2012/chart">
                  <c:ext xmlns:c16="http://schemas.microsoft.com/office/drawing/2014/chart" uri="{C3380CC4-5D6E-409C-BE32-E72D297353CC}">
                    <c16:uniqueId val="{00000008-1D80-4FBC-93F3-A943DB20E3F3}"/>
                  </c:ext>
                </c:extLst>
              </c15:ser>
            </c15:filteredBarSeries>
            <c15:filteredBarSeries>
              <c15:ser>
                <c:idx val="13"/>
                <c:order val="8"/>
                <c:tx>
                  <c:strRef>
                    <c:extLst xmlns:c15="http://schemas.microsoft.com/office/drawing/2012/chart">
                      <c:ext xmlns:c15="http://schemas.microsoft.com/office/drawing/2012/chart" uri="{02D57815-91ED-43cb-92C2-25804820EDAC}">
                        <c15:formulaRef>
                          <c15:sqref>'2d Accuracy VNIR'!$O$4</c15:sqref>
                        </c15:formulaRef>
                      </c:ext>
                    </c:extLst>
                    <c:strCache>
                      <c:ptCount val="1"/>
                      <c:pt idx="0">
                        <c:v>G18 Full</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extLst xmlns:c15="http://schemas.microsoft.com/office/drawing/2012/chart">
                        <c:ext xmlns:c15="http://schemas.microsoft.com/office/drawing/2012/chart" uri="{02D57815-91ED-43cb-92C2-25804820EDAC}">
                          <c15:formulaRef>
                            <c15:sqref>'2d Accuracy VNIR'!$P$5:$P$10</c15:sqref>
                          </c15:formulaRef>
                        </c:ext>
                      </c:extLst>
                      <c:numCache>
                        <c:formatCode>General</c:formatCode>
                        <c:ptCount val="6"/>
                        <c:pt idx="0">
                          <c:v>3.39</c:v>
                        </c:pt>
                        <c:pt idx="1">
                          <c:v>3.68</c:v>
                        </c:pt>
                        <c:pt idx="2">
                          <c:v>3.19</c:v>
                        </c:pt>
                        <c:pt idx="3">
                          <c:v>1.72</c:v>
                        </c:pt>
                        <c:pt idx="4">
                          <c:v>3.86</c:v>
                        </c:pt>
                        <c:pt idx="5">
                          <c:v>2.58</c:v>
                        </c:pt>
                      </c:numCache>
                    </c:numRef>
                  </c:plus>
                  <c:minus>
                    <c:numRef>
                      <c:extLst xmlns:c15="http://schemas.microsoft.com/office/drawing/2012/chart">
                        <c:ext xmlns:c15="http://schemas.microsoft.com/office/drawing/2012/chart" uri="{02D57815-91ED-43cb-92C2-25804820EDAC}">
                          <c15:formulaRef>
                            <c15:sqref>'2d Accuracy VNIR'!$P$5:$P$10</c15:sqref>
                          </c15:formulaRef>
                        </c:ext>
                      </c:extLst>
                      <c:numCache>
                        <c:formatCode>General</c:formatCode>
                        <c:ptCount val="6"/>
                        <c:pt idx="0">
                          <c:v>3.39</c:v>
                        </c:pt>
                        <c:pt idx="1">
                          <c:v>3.68</c:v>
                        </c:pt>
                        <c:pt idx="2">
                          <c:v>3.19</c:v>
                        </c:pt>
                        <c:pt idx="3">
                          <c:v>1.72</c:v>
                        </c:pt>
                        <c:pt idx="4">
                          <c:v>3.86</c:v>
                        </c:pt>
                        <c:pt idx="5">
                          <c:v>2.58</c:v>
                        </c:pt>
                      </c:numCache>
                    </c:numRef>
                  </c:minus>
                  <c:spPr>
                    <a:noFill/>
                    <a:ln w="9525" cap="flat" cmpd="sng" algn="ctr">
                      <a:solidFill>
                        <a:schemeClr val="tx1">
                          <a:lumMod val="65000"/>
                          <a:lumOff val="35000"/>
                        </a:schemeClr>
                      </a:solidFill>
                      <a:round/>
                    </a:ln>
                    <a:effectLst/>
                  </c:spPr>
                </c:errBars>
                <c:cat>
                  <c:numRef>
                    <c:extLst xmlns:c15="http://schemas.microsoft.com/office/drawing/2012/chart">
                      <c:ext xmlns:c15="http://schemas.microsoft.com/office/drawing/2012/chart" uri="{02D57815-91ED-43cb-92C2-25804820EDAC}">
                        <c15:formulaRef>
                          <c15:sqref>'2d Accuracy VNIR'!$B$5:$B$10</c15:sqref>
                        </c15:formulaRef>
                      </c:ext>
                    </c:extLst>
                    <c:numCache>
                      <c:formatCode>0.00</c:formatCode>
                      <c:ptCount val="6"/>
                      <c:pt idx="0">
                        <c:v>0.47</c:v>
                      </c:pt>
                      <c:pt idx="1">
                        <c:v>0.64</c:v>
                      </c:pt>
                      <c:pt idx="2">
                        <c:v>0.86</c:v>
                      </c:pt>
                      <c:pt idx="3">
                        <c:v>1.38</c:v>
                      </c:pt>
                      <c:pt idx="4">
                        <c:v>1.61</c:v>
                      </c:pt>
                      <c:pt idx="5">
                        <c:v>2.25</c:v>
                      </c:pt>
                    </c:numCache>
                  </c:numRef>
                </c:cat>
                <c:val>
                  <c:numRef>
                    <c:extLst xmlns:c15="http://schemas.microsoft.com/office/drawing/2012/chart">
                      <c:ext xmlns:c15="http://schemas.microsoft.com/office/drawing/2012/chart" uri="{02D57815-91ED-43cb-92C2-25804820EDAC}">
                        <c15:formulaRef>
                          <c15:sqref>'2d Accuracy VNIR'!$O$5:$O$10</c15:sqref>
                        </c15:formulaRef>
                      </c:ext>
                    </c:extLst>
                    <c:numCache>
                      <c:formatCode>0.00</c:formatCode>
                      <c:ptCount val="6"/>
                      <c:pt idx="0">
                        <c:v>2.73</c:v>
                      </c:pt>
                      <c:pt idx="1">
                        <c:v>2.94</c:v>
                      </c:pt>
                      <c:pt idx="2">
                        <c:v>1.69</c:v>
                      </c:pt>
                      <c:pt idx="3">
                        <c:v>-4.66</c:v>
                      </c:pt>
                      <c:pt idx="4">
                        <c:v>3.24</c:v>
                      </c:pt>
                      <c:pt idx="5">
                        <c:v>0.28999999999999998</c:v>
                      </c:pt>
                    </c:numCache>
                  </c:numRef>
                </c:val>
                <c:extLst xmlns:c15="http://schemas.microsoft.com/office/drawing/2012/chart">
                  <c:ext xmlns:c16="http://schemas.microsoft.com/office/drawing/2014/chart" uri="{C3380CC4-5D6E-409C-BE32-E72D297353CC}">
                    <c16:uniqueId val="{00000009-1D80-4FBC-93F3-A943DB20E3F3}"/>
                  </c:ext>
                </c:extLst>
              </c15:ser>
            </c15:filteredBarSeries>
            <c15:filteredBarSeries>
              <c15:ser>
                <c:idx val="4"/>
                <c:order val="10"/>
                <c:tx>
                  <c:strRef>
                    <c:extLst xmlns:c15="http://schemas.microsoft.com/office/drawing/2012/chart">
                      <c:ext xmlns:c15="http://schemas.microsoft.com/office/drawing/2012/chart" uri="{02D57815-91ED-43cb-92C2-25804820EDAC}">
                        <c15:formulaRef>
                          <c15:sqref>'2d Accuracy VNIR'!$AA$4</c15:sqref>
                        </c15:formulaRef>
                      </c:ext>
                    </c:extLst>
                    <c:strCache>
                      <c:ptCount val="1"/>
                      <c:pt idx="0">
                        <c:v>OCI</c:v>
                      </c:pt>
                    </c:strCache>
                  </c:strRef>
                </c:tx>
                <c:spPr>
                  <a:solidFill>
                    <a:srgbClr val="CC66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extLst xmlns:c15="http://schemas.microsoft.com/office/drawing/2012/chart">
                        <c:ext xmlns:c15="http://schemas.microsoft.com/office/drawing/2012/chart" uri="{02D57815-91ED-43cb-92C2-25804820EDAC}">
                          <c15:formulaRef>
                            <c15:sqref>'2d Accuracy VNIR'!$AB$5:$AB$10</c15:sqref>
                          </c15:formulaRef>
                        </c:ext>
                      </c:extLst>
                      <c:numCache>
                        <c:formatCode>General</c:formatCode>
                        <c:ptCount val="6"/>
                        <c:pt idx="0">
                          <c:v>4.9400000000000004</c:v>
                        </c:pt>
                        <c:pt idx="1">
                          <c:v>4.92</c:v>
                        </c:pt>
                      </c:numCache>
                    </c:numRef>
                  </c:plus>
                  <c:minus>
                    <c:numRef>
                      <c:extLst xmlns:c15="http://schemas.microsoft.com/office/drawing/2012/chart">
                        <c:ext xmlns:c15="http://schemas.microsoft.com/office/drawing/2012/chart" uri="{02D57815-91ED-43cb-92C2-25804820EDAC}">
                          <c15:formulaRef>
                            <c15:sqref>'2d Accuracy VNIR'!$AB$5:$AB$10</c15:sqref>
                          </c15:formulaRef>
                        </c:ext>
                      </c:extLst>
                      <c:numCache>
                        <c:formatCode>General</c:formatCode>
                        <c:ptCount val="6"/>
                        <c:pt idx="0">
                          <c:v>4.9400000000000004</c:v>
                        </c:pt>
                        <c:pt idx="1">
                          <c:v>4.92</c:v>
                        </c:pt>
                      </c:numCache>
                    </c:numRef>
                  </c:minus>
                  <c:spPr>
                    <a:noFill/>
                    <a:ln w="9525" cap="flat" cmpd="sng" algn="ctr">
                      <a:solidFill>
                        <a:schemeClr val="tx1">
                          <a:lumMod val="65000"/>
                          <a:lumOff val="35000"/>
                        </a:schemeClr>
                      </a:solidFill>
                      <a:round/>
                    </a:ln>
                    <a:effectLst/>
                  </c:spPr>
                </c:errBars>
                <c:cat>
                  <c:numRef>
                    <c:extLst xmlns:c15="http://schemas.microsoft.com/office/drawing/2012/chart">
                      <c:ext xmlns:c15="http://schemas.microsoft.com/office/drawing/2012/chart" uri="{02D57815-91ED-43cb-92C2-25804820EDAC}">
                        <c15:formulaRef>
                          <c15:sqref>'2d Accuracy VNIR'!$B$5:$B$10</c15:sqref>
                        </c15:formulaRef>
                      </c:ext>
                    </c:extLst>
                    <c:numCache>
                      <c:formatCode>0.00</c:formatCode>
                      <c:ptCount val="6"/>
                      <c:pt idx="0">
                        <c:v>0.47</c:v>
                      </c:pt>
                      <c:pt idx="1">
                        <c:v>0.64</c:v>
                      </c:pt>
                      <c:pt idx="2">
                        <c:v>0.86</c:v>
                      </c:pt>
                      <c:pt idx="3">
                        <c:v>1.38</c:v>
                      </c:pt>
                      <c:pt idx="4">
                        <c:v>1.61</c:v>
                      </c:pt>
                      <c:pt idx="5">
                        <c:v>2.25</c:v>
                      </c:pt>
                    </c:numCache>
                  </c:numRef>
                </c:cat>
                <c:val>
                  <c:numRef>
                    <c:extLst xmlns:c15="http://schemas.microsoft.com/office/drawing/2012/chart">
                      <c:ext xmlns:c15="http://schemas.microsoft.com/office/drawing/2012/chart" uri="{02D57815-91ED-43cb-92C2-25804820EDAC}">
                        <c15:formulaRef>
                          <c15:sqref>'2d Accuracy VNIR'!$AA$5:$AA$10</c15:sqref>
                        </c15:formulaRef>
                      </c:ext>
                    </c:extLst>
                    <c:numCache>
                      <c:formatCode>General</c:formatCode>
                      <c:ptCount val="6"/>
                      <c:pt idx="0">
                        <c:v>-3.02</c:v>
                      </c:pt>
                      <c:pt idx="1">
                        <c:v>3.22</c:v>
                      </c:pt>
                    </c:numCache>
                  </c:numRef>
                </c:val>
                <c:extLst xmlns:c15="http://schemas.microsoft.com/office/drawing/2012/chart">
                  <c:ext xmlns:c16="http://schemas.microsoft.com/office/drawing/2014/chart" uri="{C3380CC4-5D6E-409C-BE32-E72D297353CC}">
                    <c16:uniqueId val="{0000000A-1D80-4FBC-93F3-A943DB20E3F3}"/>
                  </c:ext>
                </c:extLst>
              </c15:ser>
            </c15:filteredBarSeries>
          </c:ext>
        </c:extLst>
      </c:barChart>
      <c:catAx>
        <c:axId val="317880095"/>
        <c:scaling>
          <c:orientation val="minMax"/>
        </c:scaling>
        <c:delete val="0"/>
        <c:axPos val="b"/>
        <c:numFmt formatCode="0.0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1347775"/>
        <c:crosses val="autoZero"/>
        <c:auto val="1"/>
        <c:lblAlgn val="ctr"/>
        <c:lblOffset val="100"/>
        <c:noMultiLvlLbl val="0"/>
      </c:catAx>
      <c:valAx>
        <c:axId val="311347775"/>
        <c:scaling>
          <c:orientation val="minMax"/>
          <c:max val="10"/>
          <c:min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a:t>Bias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7880095"/>
        <c:crosses val="autoZero"/>
        <c:crossBetween val="between"/>
        <c:majorUnit val="5"/>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aseline="0" dirty="0"/>
              <a:t>ABI Noise Requirement and Performance</a:t>
            </a:r>
            <a:endParaRPr lang="en-US" sz="20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'2a NEdT'!$C$3</c:f>
              <c:strCache>
                <c:ptCount val="1"/>
                <c:pt idx="0">
                  <c:v>MRD</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'2a NEdT'!$B$4:$B$13</c:f>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f>'2a NEdT'!$C$4:$C$13</c:f>
              <c:numCache>
                <c:formatCode>General</c:formatCode>
                <c:ptCount val="10"/>
                <c:pt idx="0">
                  <c:v>100</c:v>
                </c:pt>
                <c:pt idx="1">
                  <c:v>100</c:v>
                </c:pt>
                <c:pt idx="2">
                  <c:v>100</c:v>
                </c:pt>
                <c:pt idx="3">
                  <c:v>100</c:v>
                </c:pt>
                <c:pt idx="4">
                  <c:v>100</c:v>
                </c:pt>
                <c:pt idx="5">
                  <c:v>100</c:v>
                </c:pt>
                <c:pt idx="6">
                  <c:v>100</c:v>
                </c:pt>
                <c:pt idx="7">
                  <c:v>100</c:v>
                </c:pt>
                <c:pt idx="8">
                  <c:v>100</c:v>
                </c:pt>
                <c:pt idx="9">
                  <c:v>300</c:v>
                </c:pt>
              </c:numCache>
            </c:numRef>
          </c:val>
          <c:extLst>
            <c:ext xmlns:c16="http://schemas.microsoft.com/office/drawing/2014/chart" uri="{C3380CC4-5D6E-409C-BE32-E72D297353CC}">
              <c16:uniqueId val="{00000000-2A07-49FC-9C52-60FE0529E5AB}"/>
            </c:ext>
          </c:extLst>
        </c:ser>
        <c:ser>
          <c:idx val="4"/>
          <c:order val="4"/>
          <c:tx>
            <c:strRef>
              <c:f>'2a NEdT'!$G$3</c:f>
              <c:strCache>
                <c:ptCount val="1"/>
                <c:pt idx="0">
                  <c:v>G16 Full</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'2a NEdT'!$B$4:$B$13</c:f>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f>'2a NEdT'!$G$4:$G$13</c:f>
              <c:numCache>
                <c:formatCode>General</c:formatCode>
                <c:ptCount val="10"/>
                <c:pt idx="0">
                  <c:v>85</c:v>
                </c:pt>
                <c:pt idx="1">
                  <c:v>15</c:v>
                </c:pt>
                <c:pt idx="2">
                  <c:v>17</c:v>
                </c:pt>
                <c:pt idx="3">
                  <c:v>26</c:v>
                </c:pt>
                <c:pt idx="4">
                  <c:v>21</c:v>
                </c:pt>
                <c:pt idx="5">
                  <c:v>21</c:v>
                </c:pt>
                <c:pt idx="6">
                  <c:v>32</c:v>
                </c:pt>
                <c:pt idx="7">
                  <c:v>22</c:v>
                </c:pt>
                <c:pt idx="8">
                  <c:v>25</c:v>
                </c:pt>
                <c:pt idx="9">
                  <c:v>103</c:v>
                </c:pt>
              </c:numCache>
            </c:numRef>
          </c:val>
          <c:extLst>
            <c:ext xmlns:c16="http://schemas.microsoft.com/office/drawing/2014/chart" uri="{C3380CC4-5D6E-409C-BE32-E72D297353CC}">
              <c16:uniqueId val="{00000001-2A07-49FC-9C52-60FE0529E5AB}"/>
            </c:ext>
          </c:extLst>
        </c:ser>
        <c:ser>
          <c:idx val="9"/>
          <c:order val="9"/>
          <c:tx>
            <c:strRef>
              <c:f>'2a NEdT'!$L$3</c:f>
              <c:strCache>
                <c:ptCount val="1"/>
                <c:pt idx="0">
                  <c:v>G17 Full Mean</c:v>
                </c:pt>
              </c:strCache>
            </c:strRef>
          </c:tx>
          <c:spPr>
            <a:solidFill>
              <a:srgbClr val="0000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'2a NEdT'!$B$4:$B$13</c:f>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f>'2a NEdT'!$L$4:$L$13</c:f>
              <c:numCache>
                <c:formatCode>General</c:formatCode>
                <c:ptCount val="10"/>
                <c:pt idx="0">
                  <c:v>86</c:v>
                </c:pt>
                <c:pt idx="1">
                  <c:v>22</c:v>
                </c:pt>
                <c:pt idx="2">
                  <c:v>22</c:v>
                </c:pt>
                <c:pt idx="3">
                  <c:v>43</c:v>
                </c:pt>
                <c:pt idx="4">
                  <c:v>22</c:v>
                </c:pt>
                <c:pt idx="5">
                  <c:v>111</c:v>
                </c:pt>
                <c:pt idx="6">
                  <c:v>39</c:v>
                </c:pt>
                <c:pt idx="7">
                  <c:v>33</c:v>
                </c:pt>
                <c:pt idx="8">
                  <c:v>109</c:v>
                </c:pt>
                <c:pt idx="9">
                  <c:v>402</c:v>
                </c:pt>
              </c:numCache>
            </c:numRef>
          </c:val>
          <c:extLst>
            <c:ext xmlns:c16="http://schemas.microsoft.com/office/drawing/2014/chart" uri="{C3380CC4-5D6E-409C-BE32-E72D297353CC}">
              <c16:uniqueId val="{00000002-2A07-49FC-9C52-60FE0529E5AB}"/>
            </c:ext>
          </c:extLst>
        </c:ser>
        <c:ser>
          <c:idx val="14"/>
          <c:order val="14"/>
          <c:tx>
            <c:strRef>
              <c:f>'2a NEdT'!$Q$3</c:f>
              <c:strCache>
                <c:ptCount val="1"/>
                <c:pt idx="0">
                  <c:v>G18 Full</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'2a NEdT'!$B$4:$B$13</c:f>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f>'2a NEdT'!$Q$4:$Q$13</c:f>
              <c:numCache>
                <c:formatCode>General</c:formatCode>
                <c:ptCount val="10"/>
                <c:pt idx="0">
                  <c:v>126</c:v>
                </c:pt>
                <c:pt idx="1">
                  <c:v>17</c:v>
                </c:pt>
                <c:pt idx="2">
                  <c:v>23</c:v>
                </c:pt>
                <c:pt idx="3">
                  <c:v>36</c:v>
                </c:pt>
                <c:pt idx="4">
                  <c:v>32</c:v>
                </c:pt>
                <c:pt idx="5">
                  <c:v>62</c:v>
                </c:pt>
                <c:pt idx="6">
                  <c:v>40</c:v>
                </c:pt>
                <c:pt idx="7">
                  <c:v>25</c:v>
                </c:pt>
                <c:pt idx="8">
                  <c:v>32</c:v>
                </c:pt>
                <c:pt idx="9">
                  <c:v>118</c:v>
                </c:pt>
              </c:numCache>
            </c:numRef>
          </c:val>
          <c:extLst>
            <c:ext xmlns:c16="http://schemas.microsoft.com/office/drawing/2014/chart" uri="{C3380CC4-5D6E-409C-BE32-E72D297353CC}">
              <c16:uniqueId val="{00000003-2A07-49FC-9C52-60FE0529E5AB}"/>
            </c:ext>
          </c:extLst>
        </c:ser>
        <c:ser>
          <c:idx val="16"/>
          <c:order val="16"/>
          <c:tx>
            <c:strRef>
              <c:f>'2a NEdT'!$S$3</c:f>
              <c:strCache>
                <c:ptCount val="1"/>
                <c:pt idx="0">
                  <c:v>G19 Prov</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'2a NEdT'!$B$4:$B$13</c:f>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f>'2a NEdT'!$S$4:$S$13</c:f>
              <c:numCache>
                <c:formatCode>General</c:formatCode>
                <c:ptCount val="10"/>
                <c:pt idx="0">
                  <c:v>59</c:v>
                </c:pt>
                <c:pt idx="1">
                  <c:v>15</c:v>
                </c:pt>
                <c:pt idx="2">
                  <c:v>20</c:v>
                </c:pt>
                <c:pt idx="3">
                  <c:v>31</c:v>
                </c:pt>
                <c:pt idx="4">
                  <c:v>28</c:v>
                </c:pt>
                <c:pt idx="5">
                  <c:v>30</c:v>
                </c:pt>
                <c:pt idx="6">
                  <c:v>66</c:v>
                </c:pt>
                <c:pt idx="7">
                  <c:v>32</c:v>
                </c:pt>
                <c:pt idx="8">
                  <c:v>32</c:v>
                </c:pt>
                <c:pt idx="9">
                  <c:v>136</c:v>
                </c:pt>
              </c:numCache>
            </c:numRef>
          </c:val>
          <c:extLst>
            <c:ext xmlns:c16="http://schemas.microsoft.com/office/drawing/2014/chart" uri="{C3380CC4-5D6E-409C-BE32-E72D297353CC}">
              <c16:uniqueId val="{00000004-2A07-49FC-9C52-60FE0529E5AB}"/>
            </c:ext>
          </c:extLst>
        </c:ser>
        <c:dLbls>
          <c:dLblPos val="outEnd"/>
          <c:showLegendKey val="0"/>
          <c:showVal val="1"/>
          <c:showCatName val="0"/>
          <c:showSerName val="0"/>
          <c:showPercent val="0"/>
          <c:showBubbleSize val="0"/>
        </c:dLbls>
        <c:gapWidth val="219"/>
        <c:overlap val="-27"/>
        <c:axId val="586132319"/>
        <c:axId val="41102975"/>
        <c:extLst>
          <c:ext xmlns:c15="http://schemas.microsoft.com/office/drawing/2012/chart" uri="{02D57815-91ED-43cb-92C2-25804820EDAC}">
            <c15:filteredBarSeries>
              <c15:ser>
                <c:idx val="1"/>
                <c:order val="1"/>
                <c:tx>
                  <c:strRef>
                    <c:extLst>
                      <c:ext uri="{02D57815-91ED-43cb-92C2-25804820EDAC}">
                        <c15:formulaRef>
                          <c15:sqref>'2a NEdT'!$D$3</c15:sqref>
                        </c15:formulaRef>
                      </c:ext>
                    </c:extLst>
                    <c:strCache>
                      <c:ptCount val="1"/>
                      <c:pt idx="0">
                        <c:v>Baseline</c:v>
                      </c:pt>
                    </c:strCache>
                  </c:strRef>
                </c:tx>
                <c:spPr>
                  <a:solidFill>
                    <a:schemeClr val="tx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'2a NEdT'!$B$4:$B$13</c15:sqref>
                        </c15:formulaRef>
                      </c:ext>
                    </c:extLst>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extLst>
                      <c:ext uri="{02D57815-91ED-43cb-92C2-25804820EDAC}">
                        <c15:formulaRef>
                          <c15:sqref>'2a NEdT'!$D$4:$D$13</c15:sqref>
                        </c15:formulaRef>
                      </c:ext>
                    </c:extLst>
                    <c:numCache>
                      <c:formatCode>General</c:formatCode>
                      <c:ptCount val="10"/>
                      <c:pt idx="0">
                        <c:v>70</c:v>
                      </c:pt>
                      <c:pt idx="1">
                        <c:v>20</c:v>
                      </c:pt>
                      <c:pt idx="2">
                        <c:v>19</c:v>
                      </c:pt>
                      <c:pt idx="3">
                        <c:v>31</c:v>
                      </c:pt>
                      <c:pt idx="4">
                        <c:v>24</c:v>
                      </c:pt>
                      <c:pt idx="5">
                        <c:v>30</c:v>
                      </c:pt>
                      <c:pt idx="6">
                        <c:v>58</c:v>
                      </c:pt>
                      <c:pt idx="7">
                        <c:v>33</c:v>
                      </c:pt>
                      <c:pt idx="8">
                        <c:v>37</c:v>
                      </c:pt>
                      <c:pt idx="9">
                        <c:v>107</c:v>
                      </c:pt>
                    </c:numCache>
                  </c:numRef>
                </c:val>
                <c:extLst>
                  <c:ext xmlns:c16="http://schemas.microsoft.com/office/drawing/2014/chart" uri="{C3380CC4-5D6E-409C-BE32-E72D297353CC}">
                    <c16:uniqueId val="{00000005-2A07-49FC-9C52-60FE0529E5AB}"/>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'2a NEdT'!$E$3</c15:sqref>
                        </c15:formulaRef>
                      </c:ext>
                    </c:extLst>
                    <c:strCache>
                      <c:ptCount val="1"/>
                      <c:pt idx="0">
                        <c:v>G16 Prov</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'2a NEdT'!$B$4:$B$13</c15:sqref>
                        </c15:formulaRef>
                      </c:ext>
                    </c:extLst>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extLst xmlns:c15="http://schemas.microsoft.com/office/drawing/2012/chart">
                      <c:ext xmlns:c15="http://schemas.microsoft.com/office/drawing/2012/chart" uri="{02D57815-91ED-43cb-92C2-25804820EDAC}">
                        <c15:formulaRef>
                          <c15:sqref>'2a NEdT'!$E$4:$E$13</c15:sqref>
                        </c15:formulaRef>
                      </c:ext>
                    </c:extLst>
                    <c:numCache>
                      <c:formatCode>General</c:formatCode>
                      <c:ptCount val="10"/>
                    </c:numCache>
                  </c:numRef>
                </c:val>
                <c:extLst xmlns:c15="http://schemas.microsoft.com/office/drawing/2012/chart">
                  <c:ext xmlns:c16="http://schemas.microsoft.com/office/drawing/2014/chart" uri="{C3380CC4-5D6E-409C-BE32-E72D297353CC}">
                    <c16:uniqueId val="{00000006-2A07-49FC-9C52-60FE0529E5AB}"/>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'2a NEdT'!$F$3</c15:sqref>
                        </c15:formulaRef>
                      </c:ext>
                    </c:extLst>
                    <c:strCache>
                      <c:ptCount val="1"/>
                      <c:pt idx="0">
                        <c:v>G16 Prov Mean</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'2a NEdT'!$B$4:$B$13</c15:sqref>
                        </c15:formulaRef>
                      </c:ext>
                    </c:extLst>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extLst xmlns:c15="http://schemas.microsoft.com/office/drawing/2012/chart">
                      <c:ext xmlns:c15="http://schemas.microsoft.com/office/drawing/2012/chart" uri="{02D57815-91ED-43cb-92C2-25804820EDAC}">
                        <c15:formulaRef>
                          <c15:sqref>'2a NEdT'!$F$4:$F$13</c15:sqref>
                        </c15:formulaRef>
                      </c:ext>
                    </c:extLst>
                    <c:numCache>
                      <c:formatCode>General</c:formatCode>
                      <c:ptCount val="10"/>
                      <c:pt idx="0">
                        <c:v>80</c:v>
                      </c:pt>
                      <c:pt idx="1">
                        <c:v>13</c:v>
                      </c:pt>
                      <c:pt idx="2">
                        <c:v>15</c:v>
                      </c:pt>
                      <c:pt idx="3">
                        <c:v>25</c:v>
                      </c:pt>
                      <c:pt idx="4">
                        <c:v>18</c:v>
                      </c:pt>
                      <c:pt idx="5">
                        <c:v>20</c:v>
                      </c:pt>
                      <c:pt idx="6">
                        <c:v>28</c:v>
                      </c:pt>
                      <c:pt idx="7">
                        <c:v>25</c:v>
                      </c:pt>
                      <c:pt idx="8">
                        <c:v>22</c:v>
                      </c:pt>
                      <c:pt idx="9">
                        <c:v>29</c:v>
                      </c:pt>
                    </c:numCache>
                  </c:numRef>
                </c:val>
                <c:extLst xmlns:c15="http://schemas.microsoft.com/office/drawing/2012/chart">
                  <c:ext xmlns:c16="http://schemas.microsoft.com/office/drawing/2014/chart" uri="{C3380CC4-5D6E-409C-BE32-E72D297353CC}">
                    <c16:uniqueId val="{00000007-2A07-49FC-9C52-60FE0529E5AB}"/>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'2a NEdT'!$H$3</c15:sqref>
                        </c15:formulaRef>
                      </c:ext>
                    </c:extLst>
                    <c:strCache>
                      <c:ptCount val="1"/>
                      <c:pt idx="0">
                        <c:v>G16 Full Mean</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'2a NEdT'!$B$4:$B$13</c15:sqref>
                        </c15:formulaRef>
                      </c:ext>
                    </c:extLst>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extLst xmlns:c15="http://schemas.microsoft.com/office/drawing/2012/chart">
                      <c:ext xmlns:c15="http://schemas.microsoft.com/office/drawing/2012/chart" uri="{02D57815-91ED-43cb-92C2-25804820EDAC}">
                        <c15:formulaRef>
                          <c15:sqref>'2a NEdT'!$H$4:$H$13</c15:sqref>
                        </c15:formulaRef>
                      </c:ext>
                    </c:extLst>
                    <c:numCache>
                      <c:formatCode>General</c:formatCode>
                      <c:ptCount val="10"/>
                      <c:pt idx="0">
                        <c:v>74</c:v>
                      </c:pt>
                      <c:pt idx="1">
                        <c:v>13</c:v>
                      </c:pt>
                      <c:pt idx="2">
                        <c:v>15</c:v>
                      </c:pt>
                      <c:pt idx="3">
                        <c:v>23</c:v>
                      </c:pt>
                      <c:pt idx="4">
                        <c:v>19</c:v>
                      </c:pt>
                      <c:pt idx="5">
                        <c:v>18</c:v>
                      </c:pt>
                      <c:pt idx="6">
                        <c:v>28</c:v>
                      </c:pt>
                      <c:pt idx="7">
                        <c:v>19</c:v>
                      </c:pt>
                      <c:pt idx="8">
                        <c:v>22</c:v>
                      </c:pt>
                      <c:pt idx="9">
                        <c:v>34</c:v>
                      </c:pt>
                    </c:numCache>
                  </c:numRef>
                </c:val>
                <c:extLst xmlns:c15="http://schemas.microsoft.com/office/drawing/2012/chart">
                  <c:ext xmlns:c16="http://schemas.microsoft.com/office/drawing/2014/chart" uri="{C3380CC4-5D6E-409C-BE32-E72D297353CC}">
                    <c16:uniqueId val="{00000008-2A07-49FC-9C52-60FE0529E5AB}"/>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'2a NEdT'!$I$3</c15:sqref>
                        </c15:formulaRef>
                      </c:ext>
                    </c:extLst>
                    <c:strCache>
                      <c:ptCount val="1"/>
                      <c:pt idx="0">
                        <c:v>G17 Prov</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'2a NEdT'!$B$4:$B$13</c15:sqref>
                        </c15:formulaRef>
                      </c:ext>
                    </c:extLst>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extLst xmlns:c15="http://schemas.microsoft.com/office/drawing/2012/chart">
                      <c:ext xmlns:c15="http://schemas.microsoft.com/office/drawing/2012/chart" uri="{02D57815-91ED-43cb-92C2-25804820EDAC}">
                        <c15:formulaRef>
                          <c15:sqref>'2a NEdT'!$I$4:$I$13</c15:sqref>
                        </c15:formulaRef>
                      </c:ext>
                    </c:extLst>
                    <c:numCache>
                      <c:formatCode>General</c:formatCode>
                      <c:ptCount val="10"/>
                      <c:pt idx="0">
                        <c:v>107</c:v>
                      </c:pt>
                      <c:pt idx="1">
                        <c:v>95</c:v>
                      </c:pt>
                      <c:pt idx="2">
                        <c:v>84</c:v>
                      </c:pt>
                      <c:pt idx="3">
                        <c:v>152</c:v>
                      </c:pt>
                      <c:pt idx="4">
                        <c:v>121</c:v>
                      </c:pt>
                      <c:pt idx="5">
                        <c:v>368</c:v>
                      </c:pt>
                      <c:pt idx="6">
                        <c:v>93</c:v>
                      </c:pt>
                      <c:pt idx="7">
                        <c:v>73</c:v>
                      </c:pt>
                      <c:pt idx="8">
                        <c:v>138</c:v>
                      </c:pt>
                      <c:pt idx="9">
                        <c:v>1107</c:v>
                      </c:pt>
                    </c:numCache>
                  </c:numRef>
                </c:val>
                <c:extLst xmlns:c15="http://schemas.microsoft.com/office/drawing/2012/chart">
                  <c:ext xmlns:c16="http://schemas.microsoft.com/office/drawing/2014/chart" uri="{C3380CC4-5D6E-409C-BE32-E72D297353CC}">
                    <c16:uniqueId val="{00000009-2A07-49FC-9C52-60FE0529E5AB}"/>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'2a NEdT'!$J$3</c15:sqref>
                        </c15:formulaRef>
                      </c:ext>
                    </c:extLst>
                    <c:strCache>
                      <c:ptCount val="1"/>
                      <c:pt idx="0">
                        <c:v>G17 Prov Mean</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'2a NEdT'!$B$4:$B$13</c15:sqref>
                        </c15:formulaRef>
                      </c:ext>
                    </c:extLst>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extLst xmlns:c15="http://schemas.microsoft.com/office/drawing/2012/chart">
                      <c:ext xmlns:c15="http://schemas.microsoft.com/office/drawing/2012/chart" uri="{02D57815-91ED-43cb-92C2-25804820EDAC}">
                        <c15:formulaRef>
                          <c15:sqref>'2a NEdT'!$J$4:$J$13</c15:sqref>
                        </c15:formulaRef>
                      </c:ext>
                    </c:extLst>
                    <c:numCache>
                      <c:formatCode>General</c:formatCode>
                      <c:ptCount val="10"/>
                      <c:pt idx="0">
                        <c:v>88</c:v>
                      </c:pt>
                      <c:pt idx="1">
                        <c:v>23</c:v>
                      </c:pt>
                      <c:pt idx="2">
                        <c:v>22</c:v>
                      </c:pt>
                      <c:pt idx="3">
                        <c:v>43</c:v>
                      </c:pt>
                      <c:pt idx="4">
                        <c:v>23</c:v>
                      </c:pt>
                      <c:pt idx="5">
                        <c:v>110</c:v>
                      </c:pt>
                      <c:pt idx="6">
                        <c:v>37</c:v>
                      </c:pt>
                      <c:pt idx="7">
                        <c:v>30</c:v>
                      </c:pt>
                      <c:pt idx="8">
                        <c:v>94</c:v>
                      </c:pt>
                      <c:pt idx="9">
                        <c:v>350</c:v>
                      </c:pt>
                    </c:numCache>
                  </c:numRef>
                </c:val>
                <c:extLst xmlns:c15="http://schemas.microsoft.com/office/drawing/2012/chart">
                  <c:ext xmlns:c16="http://schemas.microsoft.com/office/drawing/2014/chart" uri="{C3380CC4-5D6E-409C-BE32-E72D297353CC}">
                    <c16:uniqueId val="{0000000A-2A07-49FC-9C52-60FE0529E5AB}"/>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'2a NEdT'!$K$3</c15:sqref>
                        </c15:formulaRef>
                      </c:ext>
                    </c:extLst>
                    <c:strCache>
                      <c:ptCount val="1"/>
                      <c:pt idx="0">
                        <c:v>G17 Full</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'2a NEdT'!$B$4:$B$13</c15:sqref>
                        </c15:formulaRef>
                      </c:ext>
                    </c:extLst>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extLst xmlns:c15="http://schemas.microsoft.com/office/drawing/2012/chart">
                      <c:ext xmlns:c15="http://schemas.microsoft.com/office/drawing/2012/chart" uri="{02D57815-91ED-43cb-92C2-25804820EDAC}">
                        <c15:formulaRef>
                          <c15:sqref>'2a NEdT'!$K$4:$K$13</c15:sqref>
                        </c15:formulaRef>
                      </c:ext>
                    </c:extLst>
                    <c:numCache>
                      <c:formatCode>General</c:formatCode>
                      <c:ptCount val="10"/>
                      <c:pt idx="0">
                        <c:v>102</c:v>
                      </c:pt>
                      <c:pt idx="1">
                        <c:v>58</c:v>
                      </c:pt>
                      <c:pt idx="2">
                        <c:v>270</c:v>
                      </c:pt>
                      <c:pt idx="3">
                        <c:v>295</c:v>
                      </c:pt>
                      <c:pt idx="4">
                        <c:v>78</c:v>
                      </c:pt>
                      <c:pt idx="5">
                        <c:v>400</c:v>
                      </c:pt>
                      <c:pt idx="6">
                        <c:v>89</c:v>
                      </c:pt>
                      <c:pt idx="7">
                        <c:v>69</c:v>
                      </c:pt>
                      <c:pt idx="8">
                        <c:v>149</c:v>
                      </c:pt>
                      <c:pt idx="9">
                        <c:v>788</c:v>
                      </c:pt>
                    </c:numCache>
                  </c:numRef>
                </c:val>
                <c:extLst xmlns:c15="http://schemas.microsoft.com/office/drawing/2012/chart">
                  <c:ext xmlns:c16="http://schemas.microsoft.com/office/drawing/2014/chart" uri="{C3380CC4-5D6E-409C-BE32-E72D297353CC}">
                    <c16:uniqueId val="{0000000B-2A07-49FC-9C52-60FE0529E5AB}"/>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'2a NEdT'!$M$3</c15:sqref>
                        </c15:formulaRef>
                      </c:ext>
                    </c:extLst>
                    <c:strCache>
                      <c:ptCount val="1"/>
                      <c:pt idx="0">
                        <c:v>G17 Full</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'2a NEdT'!$B$4:$B$13</c15:sqref>
                        </c15:formulaRef>
                      </c:ext>
                    </c:extLst>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extLst xmlns:c15="http://schemas.microsoft.com/office/drawing/2012/chart">
                      <c:ext xmlns:c15="http://schemas.microsoft.com/office/drawing/2012/chart" uri="{02D57815-91ED-43cb-92C2-25804820EDAC}">
                        <c15:formulaRef>
                          <c15:sqref>'2a NEdT'!$M$4:$M$13</c15:sqref>
                        </c15:formulaRef>
                      </c:ext>
                    </c:extLst>
                    <c:numCache>
                      <c:formatCode>General</c:formatCode>
                      <c:ptCount val="10"/>
                      <c:pt idx="0">
                        <c:v>106</c:v>
                      </c:pt>
                      <c:pt idx="1">
                        <c:v>68</c:v>
                      </c:pt>
                      <c:pt idx="2">
                        <c:v>402</c:v>
                      </c:pt>
                      <c:pt idx="3">
                        <c:v>372</c:v>
                      </c:pt>
                      <c:pt idx="4">
                        <c:v>90</c:v>
                      </c:pt>
                      <c:pt idx="5">
                        <c:v>449</c:v>
                      </c:pt>
                      <c:pt idx="6">
                        <c:v>111</c:v>
                      </c:pt>
                      <c:pt idx="7">
                        <c:v>120</c:v>
                      </c:pt>
                      <c:pt idx="8">
                        <c:v>217</c:v>
                      </c:pt>
                      <c:pt idx="9">
                        <c:v>1097</c:v>
                      </c:pt>
                    </c:numCache>
                  </c:numRef>
                </c:val>
                <c:extLst xmlns:c15="http://schemas.microsoft.com/office/drawing/2012/chart">
                  <c:ext xmlns:c16="http://schemas.microsoft.com/office/drawing/2014/chart" uri="{C3380CC4-5D6E-409C-BE32-E72D297353CC}">
                    <c16:uniqueId val="{0000000C-2A07-49FC-9C52-60FE0529E5AB}"/>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'2a NEdT'!$N$3</c15:sqref>
                        </c15:formulaRef>
                      </c:ext>
                    </c:extLst>
                    <c:strCache>
                      <c:ptCount val="1"/>
                      <c:pt idx="0">
                        <c:v>G17 Full Mean</c:v>
                      </c:pt>
                    </c:strCache>
                  </c:strRef>
                </c:tx>
                <c:spPr>
                  <a:solidFill>
                    <a:schemeClr val="accent6">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'2a NEdT'!$B$4:$B$13</c15:sqref>
                        </c15:formulaRef>
                      </c:ext>
                    </c:extLst>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extLst xmlns:c15="http://schemas.microsoft.com/office/drawing/2012/chart">
                      <c:ext xmlns:c15="http://schemas.microsoft.com/office/drawing/2012/chart" uri="{02D57815-91ED-43cb-92C2-25804820EDAC}">
                        <c15:formulaRef>
                          <c15:sqref>'2a NEdT'!$N$4:$N$13</c15:sqref>
                        </c15:formulaRef>
                      </c:ext>
                    </c:extLst>
                    <c:numCache>
                      <c:formatCode>General</c:formatCode>
                      <c:ptCount val="10"/>
                      <c:pt idx="0">
                        <c:v>88</c:v>
                      </c:pt>
                      <c:pt idx="1">
                        <c:v>32</c:v>
                      </c:pt>
                      <c:pt idx="2">
                        <c:v>29</c:v>
                      </c:pt>
                      <c:pt idx="3">
                        <c:v>64</c:v>
                      </c:pt>
                      <c:pt idx="4">
                        <c:v>41</c:v>
                      </c:pt>
                      <c:pt idx="5">
                        <c:v>183</c:v>
                      </c:pt>
                      <c:pt idx="6">
                        <c:v>72</c:v>
                      </c:pt>
                      <c:pt idx="7">
                        <c:v>69</c:v>
                      </c:pt>
                      <c:pt idx="8">
                        <c:v>166</c:v>
                      </c:pt>
                      <c:pt idx="9">
                        <c:v>808</c:v>
                      </c:pt>
                    </c:numCache>
                  </c:numRef>
                </c:val>
                <c:extLst xmlns:c15="http://schemas.microsoft.com/office/drawing/2012/chart">
                  <c:ext xmlns:c16="http://schemas.microsoft.com/office/drawing/2014/chart" uri="{C3380CC4-5D6E-409C-BE32-E72D297353CC}">
                    <c16:uniqueId val="{0000000D-2A07-49FC-9C52-60FE0529E5AB}"/>
                  </c:ext>
                </c:extLst>
              </c15:ser>
            </c15:filteredBarSeries>
            <c15:filteredBarSeries>
              <c15:ser>
                <c:idx val="12"/>
                <c:order val="12"/>
                <c:tx>
                  <c:strRef>
                    <c:extLst xmlns:c15="http://schemas.microsoft.com/office/drawing/2012/chart">
                      <c:ext xmlns:c15="http://schemas.microsoft.com/office/drawing/2012/chart" uri="{02D57815-91ED-43cb-92C2-25804820EDAC}">
                        <c15:formulaRef>
                          <c15:sqref>'2a NEdT'!$O$3</c15:sqref>
                        </c15:formulaRef>
                      </c:ext>
                    </c:extLst>
                    <c:strCache>
                      <c:ptCount val="1"/>
                      <c:pt idx="0">
                        <c:v>G18 Prov</c:v>
                      </c:pt>
                    </c:strCache>
                  </c:strRef>
                </c:tx>
                <c:spPr>
                  <a:solidFill>
                    <a:schemeClr val="accent1">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'2a NEdT'!$B$4:$B$13</c15:sqref>
                        </c15:formulaRef>
                      </c:ext>
                    </c:extLst>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extLst xmlns:c15="http://schemas.microsoft.com/office/drawing/2012/chart">
                      <c:ext xmlns:c15="http://schemas.microsoft.com/office/drawing/2012/chart" uri="{02D57815-91ED-43cb-92C2-25804820EDAC}">
                        <c15:formulaRef>
                          <c15:sqref>'2a NEdT'!$O$4:$O$13</c15:sqref>
                        </c15:formulaRef>
                      </c:ext>
                    </c:extLst>
                    <c:numCache>
                      <c:formatCode>General</c:formatCode>
                      <c:ptCount val="10"/>
                      <c:pt idx="0">
                        <c:v>157</c:v>
                      </c:pt>
                      <c:pt idx="1">
                        <c:v>17</c:v>
                      </c:pt>
                      <c:pt idx="2">
                        <c:v>24</c:v>
                      </c:pt>
                      <c:pt idx="3">
                        <c:v>33</c:v>
                      </c:pt>
                      <c:pt idx="4">
                        <c:v>33</c:v>
                      </c:pt>
                      <c:pt idx="5">
                        <c:v>24</c:v>
                      </c:pt>
                      <c:pt idx="6">
                        <c:v>38</c:v>
                      </c:pt>
                      <c:pt idx="7">
                        <c:v>28</c:v>
                      </c:pt>
                      <c:pt idx="8">
                        <c:v>37</c:v>
                      </c:pt>
                      <c:pt idx="9">
                        <c:v>80</c:v>
                      </c:pt>
                    </c:numCache>
                  </c:numRef>
                </c:val>
                <c:extLst xmlns:c15="http://schemas.microsoft.com/office/drawing/2012/chart">
                  <c:ext xmlns:c16="http://schemas.microsoft.com/office/drawing/2014/chart" uri="{C3380CC4-5D6E-409C-BE32-E72D297353CC}">
                    <c16:uniqueId val="{0000000E-2A07-49FC-9C52-60FE0529E5AB}"/>
                  </c:ext>
                </c:extLst>
              </c15:ser>
            </c15:filteredBarSeries>
            <c15:filteredBarSeries>
              <c15:ser>
                <c:idx val="13"/>
                <c:order val="13"/>
                <c:tx>
                  <c:strRef>
                    <c:extLst xmlns:c15="http://schemas.microsoft.com/office/drawing/2012/chart">
                      <c:ext xmlns:c15="http://schemas.microsoft.com/office/drawing/2012/chart" uri="{02D57815-91ED-43cb-92C2-25804820EDAC}">
                        <c15:formulaRef>
                          <c15:sqref>'2a NEdT'!$P$3</c15:sqref>
                        </c15:formulaRef>
                      </c:ext>
                    </c:extLst>
                    <c:strCache>
                      <c:ptCount val="1"/>
                      <c:pt idx="0">
                        <c:v>G18 Prov Mean</c:v>
                      </c:pt>
                    </c:strCache>
                  </c:strRef>
                </c:tx>
                <c:spPr>
                  <a:solidFill>
                    <a:schemeClr val="accent2">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'2a NEdT'!$B$4:$B$13</c15:sqref>
                        </c15:formulaRef>
                      </c:ext>
                    </c:extLst>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extLst xmlns:c15="http://schemas.microsoft.com/office/drawing/2012/chart">
                      <c:ext xmlns:c15="http://schemas.microsoft.com/office/drawing/2012/chart" uri="{02D57815-91ED-43cb-92C2-25804820EDAC}">
                        <c15:formulaRef>
                          <c15:sqref>'2a NEdT'!$P$4:$P$13</c15:sqref>
                        </c15:formulaRef>
                      </c:ext>
                    </c:extLst>
                    <c:numCache>
                      <c:formatCode>General</c:formatCode>
                      <c:ptCount val="10"/>
                      <c:pt idx="0">
                        <c:v>93</c:v>
                      </c:pt>
                      <c:pt idx="1">
                        <c:v>13</c:v>
                      </c:pt>
                      <c:pt idx="2">
                        <c:v>17</c:v>
                      </c:pt>
                      <c:pt idx="3">
                        <c:v>25</c:v>
                      </c:pt>
                      <c:pt idx="4">
                        <c:v>25</c:v>
                      </c:pt>
                      <c:pt idx="5">
                        <c:v>19</c:v>
                      </c:pt>
                      <c:pt idx="6">
                        <c:v>29</c:v>
                      </c:pt>
                      <c:pt idx="7">
                        <c:v>21</c:v>
                      </c:pt>
                      <c:pt idx="8">
                        <c:v>25</c:v>
                      </c:pt>
                      <c:pt idx="9">
                        <c:v>37</c:v>
                      </c:pt>
                    </c:numCache>
                  </c:numRef>
                </c:val>
                <c:extLst xmlns:c15="http://schemas.microsoft.com/office/drawing/2012/chart">
                  <c:ext xmlns:c16="http://schemas.microsoft.com/office/drawing/2014/chart" uri="{C3380CC4-5D6E-409C-BE32-E72D297353CC}">
                    <c16:uniqueId val="{0000000F-2A07-49FC-9C52-60FE0529E5AB}"/>
                  </c:ext>
                </c:extLst>
              </c15:ser>
            </c15:filteredBarSeries>
            <c15:filteredBarSeries>
              <c15:ser>
                <c:idx val="15"/>
                <c:order val="15"/>
                <c:tx>
                  <c:strRef>
                    <c:extLst xmlns:c15="http://schemas.microsoft.com/office/drawing/2012/chart">
                      <c:ext xmlns:c15="http://schemas.microsoft.com/office/drawing/2012/chart" uri="{02D57815-91ED-43cb-92C2-25804820EDAC}">
                        <c15:formulaRef>
                          <c15:sqref>'2a NEdT'!$R$3</c15:sqref>
                        </c15:formulaRef>
                      </c:ext>
                    </c:extLst>
                    <c:strCache>
                      <c:ptCount val="1"/>
                      <c:pt idx="0">
                        <c:v>G17 Full Mean</c:v>
                      </c:pt>
                    </c:strCache>
                  </c:strRef>
                </c:tx>
                <c:spPr>
                  <a:solidFill>
                    <a:schemeClr val="accent4">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'2a NEdT'!$B$4:$B$13</c15:sqref>
                        </c15:formulaRef>
                      </c:ext>
                    </c:extLst>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extLst xmlns:c15="http://schemas.microsoft.com/office/drawing/2012/chart">
                      <c:ext xmlns:c15="http://schemas.microsoft.com/office/drawing/2012/chart" uri="{02D57815-91ED-43cb-92C2-25804820EDAC}">
                        <c15:formulaRef>
                          <c15:sqref>'2a NEdT'!$R$4:$R$13</c15:sqref>
                        </c15:formulaRef>
                      </c:ext>
                    </c:extLst>
                    <c:numCache>
                      <c:formatCode>General</c:formatCode>
                      <c:ptCount val="10"/>
                      <c:pt idx="0">
                        <c:v>88</c:v>
                      </c:pt>
                      <c:pt idx="1">
                        <c:v>32</c:v>
                      </c:pt>
                      <c:pt idx="2">
                        <c:v>29</c:v>
                      </c:pt>
                      <c:pt idx="3">
                        <c:v>64</c:v>
                      </c:pt>
                      <c:pt idx="4">
                        <c:v>41</c:v>
                      </c:pt>
                      <c:pt idx="5">
                        <c:v>183</c:v>
                      </c:pt>
                      <c:pt idx="6">
                        <c:v>72</c:v>
                      </c:pt>
                      <c:pt idx="7">
                        <c:v>69</c:v>
                      </c:pt>
                      <c:pt idx="8">
                        <c:v>166</c:v>
                      </c:pt>
                      <c:pt idx="9">
                        <c:v>808</c:v>
                      </c:pt>
                    </c:numCache>
                  </c:numRef>
                </c:val>
                <c:extLst xmlns:c15="http://schemas.microsoft.com/office/drawing/2012/chart">
                  <c:ext xmlns:c16="http://schemas.microsoft.com/office/drawing/2014/chart" uri="{C3380CC4-5D6E-409C-BE32-E72D297353CC}">
                    <c16:uniqueId val="{00000010-2A07-49FC-9C52-60FE0529E5AB}"/>
                  </c:ext>
                </c:extLst>
              </c15:ser>
            </c15:filteredBarSeries>
            <c15:filteredBarSeries>
              <c15:ser>
                <c:idx val="17"/>
                <c:order val="17"/>
                <c:tx>
                  <c:strRef>
                    <c:extLst xmlns:c15="http://schemas.microsoft.com/office/drawing/2012/chart">
                      <c:ext xmlns:c15="http://schemas.microsoft.com/office/drawing/2012/chart" uri="{02D57815-91ED-43cb-92C2-25804820EDAC}">
                        <c15:formulaRef>
                          <c15:sqref>'2a NEdT'!$T$3</c15:sqref>
                        </c15:formulaRef>
                      </c:ext>
                    </c:extLst>
                    <c:strCache>
                      <c:ptCount val="1"/>
                      <c:pt idx="0">
                        <c:v>G19 Prov Mean</c:v>
                      </c:pt>
                    </c:strCache>
                  </c:strRef>
                </c:tx>
                <c:spPr>
                  <a:solidFill>
                    <a:schemeClr val="accent6">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'2a NEdT'!$B$4:$B$13</c15:sqref>
                        </c15:formulaRef>
                      </c:ext>
                    </c:extLst>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extLst xmlns:c15="http://schemas.microsoft.com/office/drawing/2012/chart">
                      <c:ext xmlns:c15="http://schemas.microsoft.com/office/drawing/2012/chart" uri="{02D57815-91ED-43cb-92C2-25804820EDAC}">
                        <c15:formulaRef>
                          <c15:sqref>'2a NEdT'!$S$4:$S$13</c15:sqref>
                        </c15:formulaRef>
                      </c:ext>
                    </c:extLst>
                    <c:numCache>
                      <c:formatCode>General</c:formatCode>
                      <c:ptCount val="10"/>
                      <c:pt idx="0">
                        <c:v>59</c:v>
                      </c:pt>
                      <c:pt idx="1">
                        <c:v>15</c:v>
                      </c:pt>
                      <c:pt idx="2">
                        <c:v>20</c:v>
                      </c:pt>
                      <c:pt idx="3">
                        <c:v>31</c:v>
                      </c:pt>
                      <c:pt idx="4">
                        <c:v>28</c:v>
                      </c:pt>
                      <c:pt idx="5">
                        <c:v>30</c:v>
                      </c:pt>
                      <c:pt idx="6">
                        <c:v>66</c:v>
                      </c:pt>
                      <c:pt idx="7">
                        <c:v>32</c:v>
                      </c:pt>
                      <c:pt idx="8">
                        <c:v>32</c:v>
                      </c:pt>
                      <c:pt idx="9">
                        <c:v>136</c:v>
                      </c:pt>
                    </c:numCache>
                  </c:numRef>
                </c:val>
                <c:extLst xmlns:c15="http://schemas.microsoft.com/office/drawing/2012/chart">
                  <c:ext xmlns:c16="http://schemas.microsoft.com/office/drawing/2014/chart" uri="{C3380CC4-5D6E-409C-BE32-E72D297353CC}">
                    <c16:uniqueId val="{00000011-2A07-49FC-9C52-60FE0529E5AB}"/>
                  </c:ext>
                </c:extLst>
              </c15:ser>
            </c15:filteredBarSeries>
          </c:ext>
        </c:extLst>
      </c:barChart>
      <c:catAx>
        <c:axId val="5861323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102975"/>
        <c:crosses val="autoZero"/>
        <c:auto val="1"/>
        <c:lblAlgn val="ctr"/>
        <c:lblOffset val="100"/>
        <c:noMultiLvlLbl val="0"/>
      </c:catAx>
      <c:valAx>
        <c:axId val="41102975"/>
        <c:scaling>
          <c:orientation val="minMax"/>
          <c:max val="4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a:t>GOES-19 ABI NEdT @ 300 K (mK)</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61323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dirty="0"/>
              <a:t>Accuracy Comparing with IASI &amp; CrIS</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'2d Accuracy IR'!$C$3</c:f>
              <c:strCache>
                <c:ptCount val="1"/>
                <c:pt idx="0">
                  <c:v>METOP-B</c:v>
                </c:pt>
              </c:strCache>
            </c:strRef>
          </c:tx>
          <c:spPr>
            <a:solidFill>
              <a:srgbClr val="0000FF"/>
            </a:solidFill>
            <a:ln>
              <a:noFill/>
            </a:ln>
            <a:effectLst/>
          </c:spPr>
          <c:invertIfNegative val="0"/>
          <c:errBars>
            <c:errBarType val="both"/>
            <c:errValType val="cust"/>
            <c:noEndCap val="0"/>
            <c:plus>
              <c:numRef>
                <c:f>'2d Accuracy IR'!$D$4:$D$13</c:f>
                <c:numCache>
                  <c:formatCode>General</c:formatCode>
                  <c:ptCount val="10"/>
                  <c:pt idx="0">
                    <c:v>147</c:v>
                  </c:pt>
                  <c:pt idx="1">
                    <c:v>52</c:v>
                  </c:pt>
                  <c:pt idx="2">
                    <c:v>89</c:v>
                  </c:pt>
                  <c:pt idx="3">
                    <c:v>116</c:v>
                  </c:pt>
                  <c:pt idx="4">
                    <c:v>287</c:v>
                  </c:pt>
                  <c:pt idx="5">
                    <c:v>228</c:v>
                  </c:pt>
                  <c:pt idx="6">
                    <c:v>379</c:v>
                  </c:pt>
                  <c:pt idx="7">
                    <c:v>392</c:v>
                  </c:pt>
                  <c:pt idx="8">
                    <c:v>403</c:v>
                  </c:pt>
                  <c:pt idx="9">
                    <c:v>374</c:v>
                  </c:pt>
                </c:numCache>
              </c:numRef>
            </c:plus>
            <c:minus>
              <c:numRef>
                <c:f>'2d Accuracy IR'!$D$4:$D$13</c:f>
                <c:numCache>
                  <c:formatCode>General</c:formatCode>
                  <c:ptCount val="10"/>
                  <c:pt idx="0">
                    <c:v>147</c:v>
                  </c:pt>
                  <c:pt idx="1">
                    <c:v>52</c:v>
                  </c:pt>
                  <c:pt idx="2">
                    <c:v>89</c:v>
                  </c:pt>
                  <c:pt idx="3">
                    <c:v>116</c:v>
                  </c:pt>
                  <c:pt idx="4">
                    <c:v>287</c:v>
                  </c:pt>
                  <c:pt idx="5">
                    <c:v>228</c:v>
                  </c:pt>
                  <c:pt idx="6">
                    <c:v>379</c:v>
                  </c:pt>
                  <c:pt idx="7">
                    <c:v>392</c:v>
                  </c:pt>
                  <c:pt idx="8">
                    <c:v>403</c:v>
                  </c:pt>
                  <c:pt idx="9">
                    <c:v>374</c:v>
                  </c:pt>
                </c:numCache>
              </c:numRef>
            </c:minus>
            <c:spPr>
              <a:noFill/>
              <a:ln w="9525" cap="flat" cmpd="sng" algn="ctr">
                <a:solidFill>
                  <a:schemeClr val="tx1">
                    <a:lumMod val="65000"/>
                    <a:lumOff val="35000"/>
                  </a:schemeClr>
                </a:solidFill>
                <a:round/>
              </a:ln>
              <a:effectLst/>
            </c:spPr>
          </c:errBars>
          <c:cat>
            <c:numRef>
              <c:f>'2d Accuracy IR'!$B$4:$B$13</c:f>
              <c:numCache>
                <c:formatCode>_(* #,##0.00_);_(* \(#,##0.00\);_(* "-"??_);_(@_)</c:formatCode>
                <c:ptCount val="10"/>
                <c:pt idx="0">
                  <c:v>3.9</c:v>
                </c:pt>
                <c:pt idx="1">
                  <c:v>6.19</c:v>
                </c:pt>
                <c:pt idx="2">
                  <c:v>6.95</c:v>
                </c:pt>
                <c:pt idx="3">
                  <c:v>7.34</c:v>
                </c:pt>
                <c:pt idx="4">
                  <c:v>8.5</c:v>
                </c:pt>
                <c:pt idx="5">
                  <c:v>9.61</c:v>
                </c:pt>
                <c:pt idx="6">
                  <c:v>10.3</c:v>
                </c:pt>
                <c:pt idx="7">
                  <c:v>11.2</c:v>
                </c:pt>
                <c:pt idx="8">
                  <c:v>12.3</c:v>
                </c:pt>
                <c:pt idx="9">
                  <c:v>13.3</c:v>
                </c:pt>
              </c:numCache>
            </c:numRef>
          </c:cat>
          <c:val>
            <c:numRef>
              <c:f>'2d Accuracy IR'!$C$4:$C$13</c:f>
              <c:numCache>
                <c:formatCode>General</c:formatCode>
                <c:ptCount val="10"/>
                <c:pt idx="0">
                  <c:v>-20</c:v>
                </c:pt>
                <c:pt idx="1">
                  <c:v>-39</c:v>
                </c:pt>
                <c:pt idx="2">
                  <c:v>-154</c:v>
                </c:pt>
                <c:pt idx="3">
                  <c:v>-56</c:v>
                </c:pt>
                <c:pt idx="4">
                  <c:v>-27</c:v>
                </c:pt>
                <c:pt idx="5">
                  <c:v>-94</c:v>
                </c:pt>
                <c:pt idx="6">
                  <c:v>-66</c:v>
                </c:pt>
                <c:pt idx="7">
                  <c:v>-42</c:v>
                </c:pt>
                <c:pt idx="8">
                  <c:v>-11</c:v>
                </c:pt>
                <c:pt idx="9">
                  <c:v>-540</c:v>
                </c:pt>
              </c:numCache>
            </c:numRef>
          </c:val>
          <c:extLst>
            <c:ext xmlns:c16="http://schemas.microsoft.com/office/drawing/2014/chart" uri="{C3380CC4-5D6E-409C-BE32-E72D297353CC}">
              <c16:uniqueId val="{00000000-2EC7-4DDF-9F4E-87334F594E8B}"/>
            </c:ext>
          </c:extLst>
        </c:ser>
        <c:ser>
          <c:idx val="2"/>
          <c:order val="1"/>
          <c:tx>
            <c:strRef>
              <c:f>'2d Accuracy IR'!$E$3</c:f>
              <c:strCache>
                <c:ptCount val="1"/>
                <c:pt idx="0">
                  <c:v>METOP-C</c:v>
                </c:pt>
              </c:strCache>
            </c:strRef>
          </c:tx>
          <c:spPr>
            <a:solidFill>
              <a:srgbClr val="FFC000"/>
            </a:solidFill>
            <a:ln>
              <a:noFill/>
            </a:ln>
            <a:effectLst/>
          </c:spPr>
          <c:invertIfNegative val="0"/>
          <c:errBars>
            <c:errBarType val="both"/>
            <c:errValType val="cust"/>
            <c:noEndCap val="0"/>
            <c:plus>
              <c:numRef>
                <c:f>'2d Accuracy IR'!$F$4:$F$13</c:f>
                <c:numCache>
                  <c:formatCode>General</c:formatCode>
                  <c:ptCount val="10"/>
                  <c:pt idx="0">
                    <c:v>141</c:v>
                  </c:pt>
                  <c:pt idx="1">
                    <c:v>51</c:v>
                  </c:pt>
                  <c:pt idx="2">
                    <c:v>87</c:v>
                  </c:pt>
                  <c:pt idx="3">
                    <c:v>111</c:v>
                  </c:pt>
                  <c:pt idx="4">
                    <c:v>271</c:v>
                  </c:pt>
                  <c:pt idx="5">
                    <c:v>219</c:v>
                  </c:pt>
                  <c:pt idx="6">
                    <c:v>360</c:v>
                  </c:pt>
                  <c:pt idx="7">
                    <c:v>380</c:v>
                  </c:pt>
                  <c:pt idx="8">
                    <c:v>397</c:v>
                  </c:pt>
                  <c:pt idx="9">
                    <c:v>366</c:v>
                  </c:pt>
                </c:numCache>
              </c:numRef>
            </c:plus>
            <c:minus>
              <c:numRef>
                <c:f>'2d Accuracy IR'!$F$4:$F$13</c:f>
                <c:numCache>
                  <c:formatCode>General</c:formatCode>
                  <c:ptCount val="10"/>
                  <c:pt idx="0">
                    <c:v>141</c:v>
                  </c:pt>
                  <c:pt idx="1">
                    <c:v>51</c:v>
                  </c:pt>
                  <c:pt idx="2">
                    <c:v>87</c:v>
                  </c:pt>
                  <c:pt idx="3">
                    <c:v>111</c:v>
                  </c:pt>
                  <c:pt idx="4">
                    <c:v>271</c:v>
                  </c:pt>
                  <c:pt idx="5">
                    <c:v>219</c:v>
                  </c:pt>
                  <c:pt idx="6">
                    <c:v>360</c:v>
                  </c:pt>
                  <c:pt idx="7">
                    <c:v>380</c:v>
                  </c:pt>
                  <c:pt idx="8">
                    <c:v>397</c:v>
                  </c:pt>
                  <c:pt idx="9">
                    <c:v>366</c:v>
                  </c:pt>
                </c:numCache>
              </c:numRef>
            </c:minus>
            <c:spPr>
              <a:noFill/>
              <a:ln w="9525" cap="flat" cmpd="sng" algn="ctr">
                <a:solidFill>
                  <a:schemeClr val="tx1">
                    <a:lumMod val="65000"/>
                    <a:lumOff val="35000"/>
                  </a:schemeClr>
                </a:solidFill>
                <a:round/>
              </a:ln>
              <a:effectLst/>
            </c:spPr>
          </c:errBars>
          <c:cat>
            <c:numRef>
              <c:f>'2d Accuracy IR'!$B$4:$B$13</c:f>
              <c:numCache>
                <c:formatCode>_(* #,##0.00_);_(* \(#,##0.00\);_(* "-"??_);_(@_)</c:formatCode>
                <c:ptCount val="10"/>
                <c:pt idx="0">
                  <c:v>3.9</c:v>
                </c:pt>
                <c:pt idx="1">
                  <c:v>6.19</c:v>
                </c:pt>
                <c:pt idx="2">
                  <c:v>6.95</c:v>
                </c:pt>
                <c:pt idx="3">
                  <c:v>7.34</c:v>
                </c:pt>
                <c:pt idx="4">
                  <c:v>8.5</c:v>
                </c:pt>
                <c:pt idx="5">
                  <c:v>9.61</c:v>
                </c:pt>
                <c:pt idx="6">
                  <c:v>10.3</c:v>
                </c:pt>
                <c:pt idx="7">
                  <c:v>11.2</c:v>
                </c:pt>
                <c:pt idx="8">
                  <c:v>12.3</c:v>
                </c:pt>
                <c:pt idx="9">
                  <c:v>13.3</c:v>
                </c:pt>
              </c:numCache>
            </c:numRef>
          </c:cat>
          <c:val>
            <c:numRef>
              <c:f>'2d Accuracy IR'!$E$4:$E$13</c:f>
              <c:numCache>
                <c:formatCode>General</c:formatCode>
                <c:ptCount val="10"/>
                <c:pt idx="0">
                  <c:v>-19</c:v>
                </c:pt>
                <c:pt idx="1">
                  <c:v>-39</c:v>
                </c:pt>
                <c:pt idx="2">
                  <c:v>-156</c:v>
                </c:pt>
                <c:pt idx="3">
                  <c:v>-58</c:v>
                </c:pt>
                <c:pt idx="4">
                  <c:v>-26</c:v>
                </c:pt>
                <c:pt idx="5">
                  <c:v>-66</c:v>
                </c:pt>
                <c:pt idx="6">
                  <c:v>-63</c:v>
                </c:pt>
                <c:pt idx="7">
                  <c:v>-38</c:v>
                </c:pt>
                <c:pt idx="8">
                  <c:v>-5</c:v>
                </c:pt>
                <c:pt idx="9">
                  <c:v>-522</c:v>
                </c:pt>
              </c:numCache>
            </c:numRef>
          </c:val>
          <c:extLst>
            <c:ext xmlns:c16="http://schemas.microsoft.com/office/drawing/2014/chart" uri="{C3380CC4-5D6E-409C-BE32-E72D297353CC}">
              <c16:uniqueId val="{00000001-2EC7-4DDF-9F4E-87334F594E8B}"/>
            </c:ext>
          </c:extLst>
        </c:ser>
        <c:ser>
          <c:idx val="4"/>
          <c:order val="2"/>
          <c:tx>
            <c:strRef>
              <c:f>'2d Accuracy IR'!$G$3</c:f>
              <c:strCache>
                <c:ptCount val="1"/>
                <c:pt idx="0">
                  <c:v>NOAA-20</c:v>
                </c:pt>
              </c:strCache>
            </c:strRef>
          </c:tx>
          <c:spPr>
            <a:solidFill>
              <a:srgbClr val="FF0000"/>
            </a:solidFill>
            <a:ln>
              <a:noFill/>
            </a:ln>
            <a:effectLst/>
          </c:spPr>
          <c:invertIfNegative val="0"/>
          <c:errBars>
            <c:errBarType val="both"/>
            <c:errValType val="cust"/>
            <c:noEndCap val="0"/>
            <c:plus>
              <c:numRef>
                <c:f>'2d Accuracy IR'!$H$4:$H$13</c:f>
                <c:numCache>
                  <c:formatCode>General</c:formatCode>
                  <c:ptCount val="10"/>
                  <c:pt idx="0">
                    <c:v>0</c:v>
                  </c:pt>
                  <c:pt idx="1">
                    <c:v>86</c:v>
                  </c:pt>
                  <c:pt idx="2">
                    <c:v>80</c:v>
                  </c:pt>
                  <c:pt idx="3">
                    <c:v>105</c:v>
                  </c:pt>
                  <c:pt idx="4">
                    <c:v>0</c:v>
                  </c:pt>
                  <c:pt idx="5">
                    <c:v>180</c:v>
                  </c:pt>
                  <c:pt idx="6">
                    <c:v>296</c:v>
                  </c:pt>
                  <c:pt idx="7">
                    <c:v>316</c:v>
                  </c:pt>
                  <c:pt idx="8">
                    <c:v>332</c:v>
                  </c:pt>
                  <c:pt idx="9">
                    <c:v>327</c:v>
                  </c:pt>
                </c:numCache>
              </c:numRef>
            </c:plus>
            <c:minus>
              <c:numRef>
                <c:f>'2d Accuracy IR'!$H$4:$H$13</c:f>
                <c:numCache>
                  <c:formatCode>General</c:formatCode>
                  <c:ptCount val="10"/>
                  <c:pt idx="0">
                    <c:v>0</c:v>
                  </c:pt>
                  <c:pt idx="1">
                    <c:v>86</c:v>
                  </c:pt>
                  <c:pt idx="2">
                    <c:v>80</c:v>
                  </c:pt>
                  <c:pt idx="3">
                    <c:v>105</c:v>
                  </c:pt>
                  <c:pt idx="4">
                    <c:v>0</c:v>
                  </c:pt>
                  <c:pt idx="5">
                    <c:v>180</c:v>
                  </c:pt>
                  <c:pt idx="6">
                    <c:v>296</c:v>
                  </c:pt>
                  <c:pt idx="7">
                    <c:v>316</c:v>
                  </c:pt>
                  <c:pt idx="8">
                    <c:v>332</c:v>
                  </c:pt>
                  <c:pt idx="9">
                    <c:v>327</c:v>
                  </c:pt>
                </c:numCache>
              </c:numRef>
            </c:minus>
            <c:spPr>
              <a:noFill/>
              <a:ln w="9525" cap="flat" cmpd="sng" algn="ctr">
                <a:solidFill>
                  <a:schemeClr val="tx1">
                    <a:lumMod val="65000"/>
                    <a:lumOff val="35000"/>
                  </a:schemeClr>
                </a:solidFill>
                <a:round/>
              </a:ln>
              <a:effectLst/>
            </c:spPr>
          </c:errBars>
          <c:cat>
            <c:numRef>
              <c:f>'2d Accuracy IR'!$B$4:$B$13</c:f>
              <c:numCache>
                <c:formatCode>_(* #,##0.00_);_(* \(#,##0.00\);_(* "-"??_);_(@_)</c:formatCode>
                <c:ptCount val="10"/>
                <c:pt idx="0">
                  <c:v>3.9</c:v>
                </c:pt>
                <c:pt idx="1">
                  <c:v>6.19</c:v>
                </c:pt>
                <c:pt idx="2">
                  <c:v>6.95</c:v>
                </c:pt>
                <c:pt idx="3">
                  <c:v>7.34</c:v>
                </c:pt>
                <c:pt idx="4">
                  <c:v>8.5</c:v>
                </c:pt>
                <c:pt idx="5">
                  <c:v>9.61</c:v>
                </c:pt>
                <c:pt idx="6">
                  <c:v>10.3</c:v>
                </c:pt>
                <c:pt idx="7">
                  <c:v>11.2</c:v>
                </c:pt>
                <c:pt idx="8">
                  <c:v>12.3</c:v>
                </c:pt>
                <c:pt idx="9">
                  <c:v>13.3</c:v>
                </c:pt>
              </c:numCache>
            </c:numRef>
          </c:cat>
          <c:val>
            <c:numRef>
              <c:f>'2d Accuracy IR'!$G$4:$G$13</c:f>
              <c:numCache>
                <c:formatCode>General</c:formatCode>
                <c:ptCount val="10"/>
                <c:pt idx="0">
                  <c:v>0</c:v>
                </c:pt>
                <c:pt idx="1">
                  <c:v>238</c:v>
                </c:pt>
                <c:pt idx="2">
                  <c:v>-144</c:v>
                </c:pt>
                <c:pt idx="3">
                  <c:v>-44</c:v>
                </c:pt>
                <c:pt idx="4">
                  <c:v>0</c:v>
                </c:pt>
                <c:pt idx="5">
                  <c:v>-36</c:v>
                </c:pt>
                <c:pt idx="6">
                  <c:v>-46</c:v>
                </c:pt>
                <c:pt idx="7">
                  <c:v>-25</c:v>
                </c:pt>
                <c:pt idx="8">
                  <c:v>4</c:v>
                </c:pt>
                <c:pt idx="9">
                  <c:v>-499</c:v>
                </c:pt>
              </c:numCache>
            </c:numRef>
          </c:val>
          <c:extLst>
            <c:ext xmlns:c16="http://schemas.microsoft.com/office/drawing/2014/chart" uri="{C3380CC4-5D6E-409C-BE32-E72D297353CC}">
              <c16:uniqueId val="{00000002-2EC7-4DDF-9F4E-87334F594E8B}"/>
            </c:ext>
          </c:extLst>
        </c:ser>
        <c:ser>
          <c:idx val="6"/>
          <c:order val="3"/>
          <c:tx>
            <c:strRef>
              <c:f>'2d Accuracy IR'!$I$3</c:f>
              <c:strCache>
                <c:ptCount val="1"/>
                <c:pt idx="0">
                  <c:v>NOAA-21</c:v>
                </c:pt>
              </c:strCache>
            </c:strRef>
          </c:tx>
          <c:spPr>
            <a:solidFill>
              <a:srgbClr val="33CC33"/>
            </a:solidFill>
            <a:ln>
              <a:noFill/>
            </a:ln>
            <a:effectLst/>
          </c:spPr>
          <c:invertIfNegative val="0"/>
          <c:errBars>
            <c:errBarType val="both"/>
            <c:errValType val="cust"/>
            <c:noEndCap val="0"/>
            <c:plus>
              <c:numRef>
                <c:f>'2d Accuracy IR'!$J$4:$J$13</c:f>
                <c:numCache>
                  <c:formatCode>General</c:formatCode>
                  <c:ptCount val="10"/>
                  <c:pt idx="0">
                    <c:v>0</c:v>
                  </c:pt>
                  <c:pt idx="1">
                    <c:v>89</c:v>
                  </c:pt>
                  <c:pt idx="2">
                    <c:v>80</c:v>
                  </c:pt>
                  <c:pt idx="3">
                    <c:v>108</c:v>
                  </c:pt>
                  <c:pt idx="4">
                    <c:v>0</c:v>
                  </c:pt>
                  <c:pt idx="5">
                    <c:v>178</c:v>
                  </c:pt>
                  <c:pt idx="6">
                    <c:v>292</c:v>
                  </c:pt>
                  <c:pt idx="7">
                    <c:v>317</c:v>
                  </c:pt>
                  <c:pt idx="8">
                    <c:v>340</c:v>
                  </c:pt>
                  <c:pt idx="9">
                    <c:v>333</c:v>
                  </c:pt>
                </c:numCache>
              </c:numRef>
            </c:plus>
            <c:minus>
              <c:numRef>
                <c:f>'2d Accuracy IR'!$J$4:$J$13</c:f>
                <c:numCache>
                  <c:formatCode>General</c:formatCode>
                  <c:ptCount val="10"/>
                  <c:pt idx="0">
                    <c:v>0</c:v>
                  </c:pt>
                  <c:pt idx="1">
                    <c:v>89</c:v>
                  </c:pt>
                  <c:pt idx="2">
                    <c:v>80</c:v>
                  </c:pt>
                  <c:pt idx="3">
                    <c:v>108</c:v>
                  </c:pt>
                  <c:pt idx="4">
                    <c:v>0</c:v>
                  </c:pt>
                  <c:pt idx="5">
                    <c:v>178</c:v>
                  </c:pt>
                  <c:pt idx="6">
                    <c:v>292</c:v>
                  </c:pt>
                  <c:pt idx="7">
                    <c:v>317</c:v>
                  </c:pt>
                  <c:pt idx="8">
                    <c:v>340</c:v>
                  </c:pt>
                  <c:pt idx="9">
                    <c:v>333</c:v>
                  </c:pt>
                </c:numCache>
              </c:numRef>
            </c:minus>
            <c:spPr>
              <a:noFill/>
              <a:ln w="9525" cap="flat" cmpd="sng" algn="ctr">
                <a:solidFill>
                  <a:schemeClr val="tx1">
                    <a:lumMod val="65000"/>
                    <a:lumOff val="35000"/>
                  </a:schemeClr>
                </a:solidFill>
                <a:round/>
              </a:ln>
              <a:effectLst/>
            </c:spPr>
          </c:errBars>
          <c:cat>
            <c:numRef>
              <c:f>'2d Accuracy IR'!$B$4:$B$13</c:f>
              <c:numCache>
                <c:formatCode>_(* #,##0.00_);_(* \(#,##0.00\);_(* "-"??_);_(@_)</c:formatCode>
                <c:ptCount val="10"/>
                <c:pt idx="0">
                  <c:v>3.9</c:v>
                </c:pt>
                <c:pt idx="1">
                  <c:v>6.19</c:v>
                </c:pt>
                <c:pt idx="2">
                  <c:v>6.95</c:v>
                </c:pt>
                <c:pt idx="3">
                  <c:v>7.34</c:v>
                </c:pt>
                <c:pt idx="4">
                  <c:v>8.5</c:v>
                </c:pt>
                <c:pt idx="5">
                  <c:v>9.61</c:v>
                </c:pt>
                <c:pt idx="6">
                  <c:v>10.3</c:v>
                </c:pt>
                <c:pt idx="7">
                  <c:v>11.2</c:v>
                </c:pt>
                <c:pt idx="8">
                  <c:v>12.3</c:v>
                </c:pt>
                <c:pt idx="9">
                  <c:v>13.3</c:v>
                </c:pt>
              </c:numCache>
            </c:numRef>
          </c:cat>
          <c:val>
            <c:numRef>
              <c:f>'2d Accuracy IR'!$I$4:$I$13</c:f>
              <c:numCache>
                <c:formatCode>General</c:formatCode>
                <c:ptCount val="10"/>
                <c:pt idx="0">
                  <c:v>0</c:v>
                </c:pt>
                <c:pt idx="1">
                  <c:v>246</c:v>
                </c:pt>
                <c:pt idx="2">
                  <c:v>-134</c:v>
                </c:pt>
                <c:pt idx="3">
                  <c:v>-30</c:v>
                </c:pt>
                <c:pt idx="4">
                  <c:v>0</c:v>
                </c:pt>
                <c:pt idx="5">
                  <c:v>-22</c:v>
                </c:pt>
                <c:pt idx="6">
                  <c:v>-34</c:v>
                </c:pt>
                <c:pt idx="7">
                  <c:v>-17</c:v>
                </c:pt>
                <c:pt idx="8">
                  <c:v>15</c:v>
                </c:pt>
                <c:pt idx="9">
                  <c:v>-481</c:v>
                </c:pt>
              </c:numCache>
            </c:numRef>
          </c:val>
          <c:extLst>
            <c:ext xmlns:c16="http://schemas.microsoft.com/office/drawing/2014/chart" uri="{C3380CC4-5D6E-409C-BE32-E72D297353CC}">
              <c16:uniqueId val="{00000003-2EC7-4DDF-9F4E-87334F594E8B}"/>
            </c:ext>
          </c:extLst>
        </c:ser>
        <c:dLbls>
          <c:showLegendKey val="0"/>
          <c:showVal val="0"/>
          <c:showCatName val="0"/>
          <c:showSerName val="0"/>
          <c:showPercent val="0"/>
          <c:showBubbleSize val="0"/>
        </c:dLbls>
        <c:gapWidth val="219"/>
        <c:overlap val="-27"/>
        <c:axId val="581247615"/>
        <c:axId val="875621391"/>
      </c:barChart>
      <c:catAx>
        <c:axId val="581247615"/>
        <c:scaling>
          <c:orientation val="minMax"/>
        </c:scaling>
        <c:delete val="0"/>
        <c:axPos val="b"/>
        <c:numFmt formatCode="_(* #,##0.00_);_(* \(#,##0.00\);_(* &quot;-&quot;??_);_(@_)"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75621391"/>
        <c:crosses val="autoZero"/>
        <c:auto val="1"/>
        <c:lblAlgn val="ctr"/>
        <c:lblOffset val="100"/>
        <c:noMultiLvlLbl val="0"/>
      </c:catAx>
      <c:valAx>
        <c:axId val="875621391"/>
        <c:scaling>
          <c:orientation val="minMax"/>
          <c:max val="1000"/>
          <c:min val="-1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t>Bias in Tb @ 300 K (mK)</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12476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dirty="0"/>
              <a:t>IR Channel Accuracy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1844007519030487E-2"/>
          <c:y val="0.13261449961725313"/>
          <c:w val="0.9153959273744956"/>
          <c:h val="0.75862873178190759"/>
        </c:manualLayout>
      </c:layout>
      <c:barChart>
        <c:barDir val="col"/>
        <c:grouping val="clustered"/>
        <c:varyColors val="0"/>
        <c:ser>
          <c:idx val="5"/>
          <c:order val="3"/>
          <c:tx>
            <c:strRef>
              <c:f>'2d Accuracy VNIR'!$G$40</c:f>
              <c:strCache>
                <c:ptCount val="1"/>
                <c:pt idx="0">
                  <c:v>G16 Full</c:v>
                </c:pt>
              </c:strCache>
            </c:strRef>
          </c:tx>
          <c:spPr>
            <a:solidFill>
              <a:srgbClr val="33CC33"/>
            </a:solidFill>
            <a:ln>
              <a:noFill/>
            </a:ln>
            <a:effectLst/>
          </c:spPr>
          <c:invertIfNegative val="0"/>
          <c:errBars>
            <c:errBarType val="both"/>
            <c:errValType val="cust"/>
            <c:noEndCap val="0"/>
            <c:plus>
              <c:numRef>
                <c:f>'2d Accuracy VNIR'!$H$41:$H$50</c:f>
                <c:numCache>
                  <c:formatCode>General</c:formatCode>
                  <c:ptCount val="10"/>
                  <c:pt idx="0">
                    <c:v>99</c:v>
                  </c:pt>
                  <c:pt idx="1">
                    <c:v>52</c:v>
                  </c:pt>
                  <c:pt idx="2">
                    <c:v>79</c:v>
                  </c:pt>
                  <c:pt idx="3">
                    <c:v>93</c:v>
                  </c:pt>
                  <c:pt idx="4">
                    <c:v>184</c:v>
                  </c:pt>
                  <c:pt idx="5">
                    <c:v>159</c:v>
                  </c:pt>
                  <c:pt idx="6">
                    <c:v>254</c:v>
                  </c:pt>
                  <c:pt idx="7">
                    <c:v>279</c:v>
                  </c:pt>
                  <c:pt idx="8">
                    <c:v>292</c:v>
                  </c:pt>
                  <c:pt idx="9">
                    <c:v>272</c:v>
                  </c:pt>
                </c:numCache>
              </c:numRef>
            </c:plus>
            <c:minus>
              <c:numRef>
                <c:f>'2d Accuracy VNIR'!$H$41:$H$50</c:f>
                <c:numCache>
                  <c:formatCode>General</c:formatCode>
                  <c:ptCount val="10"/>
                  <c:pt idx="0">
                    <c:v>99</c:v>
                  </c:pt>
                  <c:pt idx="1">
                    <c:v>52</c:v>
                  </c:pt>
                  <c:pt idx="2">
                    <c:v>79</c:v>
                  </c:pt>
                  <c:pt idx="3">
                    <c:v>93</c:v>
                  </c:pt>
                  <c:pt idx="4">
                    <c:v>184</c:v>
                  </c:pt>
                  <c:pt idx="5">
                    <c:v>159</c:v>
                  </c:pt>
                  <c:pt idx="6">
                    <c:v>254</c:v>
                  </c:pt>
                  <c:pt idx="7">
                    <c:v>279</c:v>
                  </c:pt>
                  <c:pt idx="8">
                    <c:v>292</c:v>
                  </c:pt>
                  <c:pt idx="9">
                    <c:v>272</c:v>
                  </c:pt>
                </c:numCache>
              </c:numRef>
            </c:minus>
            <c:spPr>
              <a:noFill/>
              <a:ln w="9525" cap="flat" cmpd="sng" algn="ctr">
                <a:solidFill>
                  <a:schemeClr val="tx1">
                    <a:lumMod val="65000"/>
                    <a:lumOff val="35000"/>
                  </a:schemeClr>
                </a:solidFill>
                <a:round/>
              </a:ln>
              <a:effectLst/>
            </c:spPr>
          </c:errBars>
          <c:cat>
            <c:numRef>
              <c:f>'2d Accuracy VNIR'!$B$41:$B$50</c:f>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f>'2d Accuracy VNIR'!$G$41:$G$50</c:f>
              <c:numCache>
                <c:formatCode>0</c:formatCode>
                <c:ptCount val="10"/>
                <c:pt idx="0">
                  <c:v>-133</c:v>
                </c:pt>
                <c:pt idx="1">
                  <c:v>-61</c:v>
                </c:pt>
                <c:pt idx="2">
                  <c:v>-105</c:v>
                </c:pt>
                <c:pt idx="3">
                  <c:v>-95</c:v>
                </c:pt>
                <c:pt idx="4">
                  <c:v>-187</c:v>
                </c:pt>
                <c:pt idx="5">
                  <c:v>-159</c:v>
                </c:pt>
                <c:pt idx="6">
                  <c:v>-199</c:v>
                </c:pt>
                <c:pt idx="7">
                  <c:v>-145</c:v>
                </c:pt>
                <c:pt idx="8">
                  <c:v>-138</c:v>
                </c:pt>
                <c:pt idx="9">
                  <c:v>-267</c:v>
                </c:pt>
              </c:numCache>
            </c:numRef>
          </c:val>
          <c:extLst>
            <c:ext xmlns:c16="http://schemas.microsoft.com/office/drawing/2014/chart" uri="{C3380CC4-5D6E-409C-BE32-E72D297353CC}">
              <c16:uniqueId val="{00000000-A642-4441-AC36-9210F970F370}"/>
            </c:ext>
          </c:extLst>
        </c:ser>
        <c:ser>
          <c:idx val="9"/>
          <c:order val="5"/>
          <c:tx>
            <c:strRef>
              <c:f>'2d Accuracy VNIR'!$K$40</c:f>
              <c:strCache>
                <c:ptCount val="1"/>
                <c:pt idx="0">
                  <c:v>G17 Full</c:v>
                </c:pt>
              </c:strCache>
            </c:strRef>
          </c:tx>
          <c:spPr>
            <a:solidFill>
              <a:srgbClr val="0070C0"/>
            </a:solidFill>
            <a:ln>
              <a:noFill/>
            </a:ln>
            <a:effectLst/>
          </c:spPr>
          <c:invertIfNegative val="0"/>
          <c:errBars>
            <c:errBarType val="both"/>
            <c:errValType val="cust"/>
            <c:noEndCap val="0"/>
            <c:plus>
              <c:numRef>
                <c:f>'2d Accuracy VNIR'!$L$41:$L$50</c:f>
                <c:numCache>
                  <c:formatCode>General</c:formatCode>
                  <c:ptCount val="10"/>
                  <c:pt idx="0">
                    <c:v>102</c:v>
                  </c:pt>
                  <c:pt idx="1">
                    <c:v>47</c:v>
                  </c:pt>
                  <c:pt idx="2">
                    <c:v>69</c:v>
                  </c:pt>
                  <c:pt idx="3">
                    <c:v>184</c:v>
                  </c:pt>
                  <c:pt idx="4">
                    <c:v>87</c:v>
                  </c:pt>
                  <c:pt idx="5">
                    <c:v>164</c:v>
                  </c:pt>
                  <c:pt idx="6">
                    <c:v>253</c:v>
                  </c:pt>
                  <c:pt idx="7">
                    <c:v>287</c:v>
                  </c:pt>
                  <c:pt idx="8">
                    <c:v>305</c:v>
                  </c:pt>
                  <c:pt idx="9">
                    <c:v>280</c:v>
                  </c:pt>
                </c:numCache>
              </c:numRef>
            </c:plus>
            <c:minus>
              <c:numRef>
                <c:f>'2d Accuracy VNIR'!$L$41:$L$50</c:f>
                <c:numCache>
                  <c:formatCode>General</c:formatCode>
                  <c:ptCount val="10"/>
                  <c:pt idx="0">
                    <c:v>102</c:v>
                  </c:pt>
                  <c:pt idx="1">
                    <c:v>47</c:v>
                  </c:pt>
                  <c:pt idx="2">
                    <c:v>69</c:v>
                  </c:pt>
                  <c:pt idx="3">
                    <c:v>184</c:v>
                  </c:pt>
                  <c:pt idx="4">
                    <c:v>87</c:v>
                  </c:pt>
                  <c:pt idx="5">
                    <c:v>164</c:v>
                  </c:pt>
                  <c:pt idx="6">
                    <c:v>253</c:v>
                  </c:pt>
                  <c:pt idx="7">
                    <c:v>287</c:v>
                  </c:pt>
                  <c:pt idx="8">
                    <c:v>305</c:v>
                  </c:pt>
                  <c:pt idx="9">
                    <c:v>280</c:v>
                  </c:pt>
                </c:numCache>
              </c:numRef>
            </c:minus>
            <c:spPr>
              <a:noFill/>
              <a:ln w="9525" cap="flat" cmpd="sng" algn="ctr">
                <a:solidFill>
                  <a:schemeClr val="tx1">
                    <a:lumMod val="65000"/>
                    <a:lumOff val="35000"/>
                  </a:schemeClr>
                </a:solidFill>
                <a:round/>
              </a:ln>
              <a:effectLst/>
            </c:spPr>
          </c:errBars>
          <c:cat>
            <c:numRef>
              <c:f>'2d Accuracy VNIR'!$B$41:$B$50</c:f>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f>'2d Accuracy VNIR'!$K$41:$K$50</c:f>
              <c:numCache>
                <c:formatCode>General</c:formatCode>
                <c:ptCount val="10"/>
                <c:pt idx="0">
                  <c:v>-29</c:v>
                </c:pt>
                <c:pt idx="1">
                  <c:v>-23</c:v>
                </c:pt>
                <c:pt idx="2">
                  <c:v>34</c:v>
                </c:pt>
                <c:pt idx="3">
                  <c:v>6</c:v>
                </c:pt>
                <c:pt idx="4">
                  <c:v>-6</c:v>
                </c:pt>
                <c:pt idx="5">
                  <c:v>-82</c:v>
                </c:pt>
                <c:pt idx="6">
                  <c:v>-46</c:v>
                </c:pt>
                <c:pt idx="7">
                  <c:v>-33</c:v>
                </c:pt>
                <c:pt idx="8">
                  <c:v>77</c:v>
                </c:pt>
                <c:pt idx="9">
                  <c:v>347</c:v>
                </c:pt>
              </c:numCache>
            </c:numRef>
          </c:val>
          <c:extLst>
            <c:ext xmlns:c16="http://schemas.microsoft.com/office/drawing/2014/chart" uri="{C3380CC4-5D6E-409C-BE32-E72D297353CC}">
              <c16:uniqueId val="{00000001-A642-4441-AC36-9210F970F370}"/>
            </c:ext>
          </c:extLst>
        </c:ser>
        <c:ser>
          <c:idx val="13"/>
          <c:order val="7"/>
          <c:tx>
            <c:strRef>
              <c:f>'2d Accuracy VNIR'!$O$40</c:f>
              <c:strCache>
                <c:ptCount val="1"/>
                <c:pt idx="0">
                  <c:v>G18 Full</c:v>
                </c:pt>
              </c:strCache>
            </c:strRef>
          </c:tx>
          <c:spPr>
            <a:solidFill>
              <a:srgbClr val="FFC000"/>
            </a:solidFill>
            <a:ln>
              <a:noFill/>
            </a:ln>
            <a:effectLst/>
          </c:spPr>
          <c:invertIfNegative val="0"/>
          <c:errBars>
            <c:errBarType val="both"/>
            <c:errValType val="cust"/>
            <c:noEndCap val="0"/>
            <c:plus>
              <c:numRef>
                <c:f>'2d Accuracy VNIR'!$P$41:$P$50</c:f>
                <c:numCache>
                  <c:formatCode>General</c:formatCode>
                  <c:ptCount val="10"/>
                  <c:pt idx="0">
                    <c:v>163</c:v>
                  </c:pt>
                  <c:pt idx="1">
                    <c:v>62</c:v>
                  </c:pt>
                  <c:pt idx="2">
                    <c:v>100</c:v>
                  </c:pt>
                  <c:pt idx="3">
                    <c:v>126</c:v>
                  </c:pt>
                  <c:pt idx="4">
                    <c:v>341</c:v>
                  </c:pt>
                  <c:pt idx="5">
                    <c:v>267</c:v>
                  </c:pt>
                  <c:pt idx="6">
                    <c:v>456</c:v>
                  </c:pt>
                  <c:pt idx="7">
                    <c:v>493</c:v>
                  </c:pt>
                  <c:pt idx="8">
                    <c:v>496</c:v>
                  </c:pt>
                  <c:pt idx="9">
                    <c:v>430</c:v>
                  </c:pt>
                </c:numCache>
              </c:numRef>
            </c:plus>
            <c:minus>
              <c:numRef>
                <c:f>'2d Accuracy VNIR'!$P$41:$P$50</c:f>
                <c:numCache>
                  <c:formatCode>General</c:formatCode>
                  <c:ptCount val="10"/>
                  <c:pt idx="0">
                    <c:v>163</c:v>
                  </c:pt>
                  <c:pt idx="1">
                    <c:v>62</c:v>
                  </c:pt>
                  <c:pt idx="2">
                    <c:v>100</c:v>
                  </c:pt>
                  <c:pt idx="3">
                    <c:v>126</c:v>
                  </c:pt>
                  <c:pt idx="4">
                    <c:v>341</c:v>
                  </c:pt>
                  <c:pt idx="5">
                    <c:v>267</c:v>
                  </c:pt>
                  <c:pt idx="6">
                    <c:v>456</c:v>
                  </c:pt>
                  <c:pt idx="7">
                    <c:v>493</c:v>
                  </c:pt>
                  <c:pt idx="8">
                    <c:v>496</c:v>
                  </c:pt>
                  <c:pt idx="9">
                    <c:v>430</c:v>
                  </c:pt>
                </c:numCache>
              </c:numRef>
            </c:minus>
            <c:spPr>
              <a:noFill/>
              <a:ln w="9525" cap="flat" cmpd="sng" algn="ctr">
                <a:solidFill>
                  <a:schemeClr val="tx1">
                    <a:lumMod val="65000"/>
                    <a:lumOff val="35000"/>
                  </a:schemeClr>
                </a:solidFill>
                <a:round/>
              </a:ln>
              <a:effectLst/>
            </c:spPr>
          </c:errBars>
          <c:cat>
            <c:numRef>
              <c:f>'2d Accuracy VNIR'!$B$41:$B$50</c:f>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f>'2d Accuracy VNIR'!$O$41:$O$50</c:f>
              <c:numCache>
                <c:formatCode>General</c:formatCode>
                <c:ptCount val="10"/>
                <c:pt idx="0">
                  <c:v>-29</c:v>
                </c:pt>
                <c:pt idx="1">
                  <c:v>-14.93</c:v>
                </c:pt>
                <c:pt idx="2">
                  <c:v>-87.12</c:v>
                </c:pt>
                <c:pt idx="3">
                  <c:v>30.811</c:v>
                </c:pt>
                <c:pt idx="4">
                  <c:v>-53.09</c:v>
                </c:pt>
                <c:pt idx="5">
                  <c:v>2.0699999999999998</c:v>
                </c:pt>
                <c:pt idx="6">
                  <c:v>-41.56</c:v>
                </c:pt>
                <c:pt idx="7">
                  <c:v>-20.72</c:v>
                </c:pt>
                <c:pt idx="8">
                  <c:v>34.06</c:v>
                </c:pt>
                <c:pt idx="9">
                  <c:v>128.31</c:v>
                </c:pt>
              </c:numCache>
            </c:numRef>
          </c:val>
          <c:extLst>
            <c:ext xmlns:c16="http://schemas.microsoft.com/office/drawing/2014/chart" uri="{C3380CC4-5D6E-409C-BE32-E72D297353CC}">
              <c16:uniqueId val="{00000002-A642-4441-AC36-9210F970F370}"/>
            </c:ext>
          </c:extLst>
        </c:ser>
        <c:ser>
          <c:idx val="15"/>
          <c:order val="8"/>
          <c:tx>
            <c:strRef>
              <c:f>'2d Accuracy VNIR'!$Q$40</c:f>
              <c:strCache>
                <c:ptCount val="1"/>
                <c:pt idx="0">
                  <c:v>G19 Prov</c:v>
                </c:pt>
              </c:strCache>
            </c:strRef>
          </c:tx>
          <c:spPr>
            <a:solidFill>
              <a:srgbClr val="FF0000"/>
            </a:solidFill>
            <a:ln>
              <a:noFill/>
            </a:ln>
            <a:effectLst/>
          </c:spPr>
          <c:invertIfNegative val="0"/>
          <c:errBars>
            <c:errBarType val="both"/>
            <c:errValType val="cust"/>
            <c:noEndCap val="0"/>
            <c:plus>
              <c:numRef>
                <c:f>'2d Accuracy VNIR'!$R$41:$R$50</c:f>
                <c:numCache>
                  <c:formatCode>General</c:formatCode>
                  <c:ptCount val="10"/>
                  <c:pt idx="0">
                    <c:v>141</c:v>
                  </c:pt>
                  <c:pt idx="1">
                    <c:v>51</c:v>
                  </c:pt>
                  <c:pt idx="2">
                    <c:v>87</c:v>
                  </c:pt>
                  <c:pt idx="3">
                    <c:v>111</c:v>
                  </c:pt>
                  <c:pt idx="4">
                    <c:v>271</c:v>
                  </c:pt>
                  <c:pt idx="5">
                    <c:v>219</c:v>
                  </c:pt>
                  <c:pt idx="6">
                    <c:v>360</c:v>
                  </c:pt>
                  <c:pt idx="7">
                    <c:v>380</c:v>
                  </c:pt>
                  <c:pt idx="8">
                    <c:v>397</c:v>
                  </c:pt>
                  <c:pt idx="9">
                    <c:v>366</c:v>
                  </c:pt>
                </c:numCache>
              </c:numRef>
            </c:plus>
            <c:minus>
              <c:numRef>
                <c:f>'2d Accuracy VNIR'!$R$41:$R$50</c:f>
                <c:numCache>
                  <c:formatCode>General</c:formatCode>
                  <c:ptCount val="10"/>
                  <c:pt idx="0">
                    <c:v>141</c:v>
                  </c:pt>
                  <c:pt idx="1">
                    <c:v>51</c:v>
                  </c:pt>
                  <c:pt idx="2">
                    <c:v>87</c:v>
                  </c:pt>
                  <c:pt idx="3">
                    <c:v>111</c:v>
                  </c:pt>
                  <c:pt idx="4">
                    <c:v>271</c:v>
                  </c:pt>
                  <c:pt idx="5">
                    <c:v>219</c:v>
                  </c:pt>
                  <c:pt idx="6">
                    <c:v>360</c:v>
                  </c:pt>
                  <c:pt idx="7">
                    <c:v>380</c:v>
                  </c:pt>
                  <c:pt idx="8">
                    <c:v>397</c:v>
                  </c:pt>
                  <c:pt idx="9">
                    <c:v>366</c:v>
                  </c:pt>
                </c:numCache>
              </c:numRef>
            </c:minus>
            <c:spPr>
              <a:noFill/>
              <a:ln w="9525" cap="flat" cmpd="sng" algn="ctr">
                <a:solidFill>
                  <a:schemeClr val="tx1">
                    <a:lumMod val="65000"/>
                    <a:lumOff val="35000"/>
                  </a:schemeClr>
                </a:solidFill>
                <a:round/>
              </a:ln>
              <a:effectLst/>
            </c:spPr>
          </c:errBars>
          <c:cat>
            <c:numRef>
              <c:f>'2d Accuracy VNIR'!$B$41:$B$50</c:f>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f>'2d Accuracy VNIR'!$Q$41:$Q$50</c:f>
              <c:numCache>
                <c:formatCode>General</c:formatCode>
                <c:ptCount val="10"/>
                <c:pt idx="0">
                  <c:v>-19</c:v>
                </c:pt>
                <c:pt idx="1">
                  <c:v>-39</c:v>
                </c:pt>
                <c:pt idx="2">
                  <c:v>-156</c:v>
                </c:pt>
                <c:pt idx="3">
                  <c:v>-58</c:v>
                </c:pt>
                <c:pt idx="4">
                  <c:v>-26</c:v>
                </c:pt>
                <c:pt idx="5">
                  <c:v>-66</c:v>
                </c:pt>
                <c:pt idx="6">
                  <c:v>-63</c:v>
                </c:pt>
                <c:pt idx="7">
                  <c:v>-38</c:v>
                </c:pt>
                <c:pt idx="8">
                  <c:v>-5</c:v>
                </c:pt>
                <c:pt idx="9">
                  <c:v>-522</c:v>
                </c:pt>
              </c:numCache>
            </c:numRef>
          </c:val>
          <c:extLst>
            <c:ext xmlns:c16="http://schemas.microsoft.com/office/drawing/2014/chart" uri="{C3380CC4-5D6E-409C-BE32-E72D297353CC}">
              <c16:uniqueId val="{00000003-A642-4441-AC36-9210F970F370}"/>
            </c:ext>
          </c:extLst>
        </c:ser>
        <c:dLbls>
          <c:showLegendKey val="0"/>
          <c:showVal val="0"/>
          <c:showCatName val="0"/>
          <c:showSerName val="0"/>
          <c:showPercent val="0"/>
          <c:showBubbleSize val="0"/>
        </c:dLbls>
        <c:gapWidth val="219"/>
        <c:overlap val="-27"/>
        <c:axId val="606822751"/>
        <c:axId val="2135014335"/>
        <c:extLst>
          <c:ext xmlns:c15="http://schemas.microsoft.com/office/drawing/2012/chart" uri="{02D57815-91ED-43cb-92C2-25804820EDAC}">
            <c15:filteredBarSeries>
              <c15:ser>
                <c:idx val="1"/>
                <c:order val="0"/>
                <c:tx>
                  <c:strRef>
                    <c:extLst>
                      <c:ext uri="{02D57815-91ED-43cb-92C2-25804820EDAC}">
                        <c15:formulaRef>
                          <c15:sqref>'2d Accuracy VNIR'!$C$40</c15:sqref>
                        </c15:formulaRef>
                      </c:ext>
                    </c:extLst>
                    <c:strCache>
                      <c:ptCount val="1"/>
                      <c:pt idx="0">
                        <c:v>MRD*</c:v>
                      </c:pt>
                    </c:strCache>
                  </c:strRef>
                </c:tx>
                <c:spPr>
                  <a:solidFill>
                    <a:schemeClr val="accent2"/>
                  </a:solidFill>
                  <a:ln>
                    <a:noFill/>
                  </a:ln>
                  <a:effectLst/>
                </c:spPr>
                <c:invertIfNegative val="0"/>
                <c:cat>
                  <c:numRef>
                    <c:extLst>
                      <c:ext uri="{02D57815-91ED-43cb-92C2-25804820EDAC}">
                        <c15:formulaRef>
                          <c15:sqref>'2d Accuracy VNIR'!$B$41:$B$50</c15:sqref>
                        </c15:formulaRef>
                      </c:ext>
                    </c:extLst>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extLst>
                      <c:ext uri="{02D57815-91ED-43cb-92C2-25804820EDAC}">
                        <c15:formulaRef>
                          <c15:sqref>'2d Accuracy VNIR'!$C$41:$C$50</c15:sqref>
                        </c15:formulaRef>
                      </c:ext>
                    </c:extLst>
                    <c:numCache>
                      <c:formatCode>General</c:formatCode>
                      <c:ptCount val="10"/>
                      <c:pt idx="0">
                        <c:v>1000</c:v>
                      </c:pt>
                      <c:pt idx="1">
                        <c:v>1000</c:v>
                      </c:pt>
                      <c:pt idx="2">
                        <c:v>1000</c:v>
                      </c:pt>
                      <c:pt idx="3">
                        <c:v>1000</c:v>
                      </c:pt>
                      <c:pt idx="4">
                        <c:v>1000</c:v>
                      </c:pt>
                      <c:pt idx="5">
                        <c:v>1000</c:v>
                      </c:pt>
                      <c:pt idx="6">
                        <c:v>1000</c:v>
                      </c:pt>
                      <c:pt idx="7">
                        <c:v>1000</c:v>
                      </c:pt>
                      <c:pt idx="8">
                        <c:v>1000</c:v>
                      </c:pt>
                      <c:pt idx="9">
                        <c:v>1000</c:v>
                      </c:pt>
                    </c:numCache>
                  </c:numRef>
                </c:val>
                <c:extLst>
                  <c:ext xmlns:c16="http://schemas.microsoft.com/office/drawing/2014/chart" uri="{C3380CC4-5D6E-409C-BE32-E72D297353CC}">
                    <c16:uniqueId val="{00000004-A642-4441-AC36-9210F970F370}"/>
                  </c:ext>
                </c:extLst>
              </c15:ser>
            </c15:filteredBarSeries>
            <c15:filteredBarSeries>
              <c15:ser>
                <c:idx val="2"/>
                <c:order val="1"/>
                <c:tx>
                  <c:strRef>
                    <c:extLst xmlns:c15="http://schemas.microsoft.com/office/drawing/2012/chart">
                      <c:ext xmlns:c15="http://schemas.microsoft.com/office/drawing/2012/chart" uri="{02D57815-91ED-43cb-92C2-25804820EDAC}">
                        <c15:formulaRef>
                          <c15:sqref>'2d Accuracy VNIR'!$D$40</c15:sqref>
                        </c15:formulaRef>
                      </c:ext>
                    </c:extLst>
                    <c:strCache>
                      <c:ptCount val="1"/>
                      <c:pt idx="0">
                        <c:v>Baseline*</c:v>
                      </c:pt>
                    </c:strCache>
                  </c:strRef>
                </c:tx>
                <c:spPr>
                  <a:solidFill>
                    <a:schemeClr val="accent3"/>
                  </a:solidFill>
                  <a:ln>
                    <a:noFill/>
                  </a:ln>
                  <a:effectLst/>
                </c:spPr>
                <c:invertIfNegative val="0"/>
                <c:cat>
                  <c:numRef>
                    <c:extLst xmlns:c15="http://schemas.microsoft.com/office/drawing/2012/chart">
                      <c:ext xmlns:c15="http://schemas.microsoft.com/office/drawing/2012/chart" uri="{02D57815-91ED-43cb-92C2-25804820EDAC}">
                        <c15:formulaRef>
                          <c15:sqref>'2d Accuracy VNIR'!$B$41:$B$50</c15:sqref>
                        </c15:formulaRef>
                      </c:ext>
                    </c:extLst>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extLst xmlns:c15="http://schemas.microsoft.com/office/drawing/2012/chart">
                      <c:ext xmlns:c15="http://schemas.microsoft.com/office/drawing/2012/chart" uri="{02D57815-91ED-43cb-92C2-25804820EDAC}">
                        <c15:formulaRef>
                          <c15:sqref>'2d Accuracy VNIR'!$D$41:$D$50</c15:sqref>
                        </c15:formulaRef>
                      </c:ext>
                    </c:extLst>
                    <c:numCache>
                      <c:formatCode>General</c:formatCode>
                      <c:ptCount val="10"/>
                      <c:pt idx="0">
                        <c:v>870</c:v>
                      </c:pt>
                      <c:pt idx="1">
                        <c:v>660</c:v>
                      </c:pt>
                      <c:pt idx="2">
                        <c:v>680</c:v>
                      </c:pt>
                      <c:pt idx="3">
                        <c:v>680</c:v>
                      </c:pt>
                      <c:pt idx="4">
                        <c:v>640</c:v>
                      </c:pt>
                      <c:pt idx="5">
                        <c:v>660</c:v>
                      </c:pt>
                      <c:pt idx="6">
                        <c:v>680</c:v>
                      </c:pt>
                      <c:pt idx="7">
                        <c:v>700</c:v>
                      </c:pt>
                      <c:pt idx="8">
                        <c:v>740</c:v>
                      </c:pt>
                      <c:pt idx="9">
                        <c:v>780</c:v>
                      </c:pt>
                    </c:numCache>
                  </c:numRef>
                </c:val>
                <c:extLst xmlns:c15="http://schemas.microsoft.com/office/drawing/2012/chart">
                  <c:ext xmlns:c16="http://schemas.microsoft.com/office/drawing/2014/chart" uri="{C3380CC4-5D6E-409C-BE32-E72D297353CC}">
                    <c16:uniqueId val="{00000005-A642-4441-AC36-9210F970F370}"/>
                  </c:ext>
                </c:extLst>
              </c15:ser>
            </c15:filteredBarSeries>
            <c15:filteredBarSeries>
              <c15:ser>
                <c:idx val="3"/>
                <c:order val="2"/>
                <c:tx>
                  <c:strRef>
                    <c:extLst xmlns:c15="http://schemas.microsoft.com/office/drawing/2012/chart">
                      <c:ext xmlns:c15="http://schemas.microsoft.com/office/drawing/2012/chart" uri="{02D57815-91ED-43cb-92C2-25804820EDAC}">
                        <c15:formulaRef>
                          <c15:sqref>'2d Accuracy VNIR'!$E$40</c15:sqref>
                        </c15:formulaRef>
                      </c:ext>
                    </c:extLst>
                    <c:strCache>
                      <c:ptCount val="1"/>
                      <c:pt idx="0">
                        <c:v>G16 Prov</c:v>
                      </c:pt>
                    </c:strCache>
                  </c:strRef>
                </c:tx>
                <c:spPr>
                  <a:solidFill>
                    <a:schemeClr val="accent4"/>
                  </a:solidFill>
                  <a:ln>
                    <a:noFill/>
                  </a:ln>
                  <a:effectLst/>
                </c:spPr>
                <c:invertIfNegative val="0"/>
                <c:cat>
                  <c:numRef>
                    <c:extLst xmlns:c15="http://schemas.microsoft.com/office/drawing/2012/chart">
                      <c:ext xmlns:c15="http://schemas.microsoft.com/office/drawing/2012/chart" uri="{02D57815-91ED-43cb-92C2-25804820EDAC}">
                        <c15:formulaRef>
                          <c15:sqref>'2d Accuracy VNIR'!$B$41:$B$50</c15:sqref>
                        </c15:formulaRef>
                      </c:ext>
                    </c:extLst>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extLst xmlns:c15="http://schemas.microsoft.com/office/drawing/2012/chart">
                      <c:ext xmlns:c15="http://schemas.microsoft.com/office/drawing/2012/chart" uri="{02D57815-91ED-43cb-92C2-25804820EDAC}">
                        <c15:formulaRef>
                          <c15:sqref>'2d Accuracy VNIR'!$E$41:$E$50</c15:sqref>
                        </c15:formulaRef>
                      </c:ext>
                    </c:extLst>
                    <c:numCache>
                      <c:formatCode>General</c:formatCode>
                      <c:ptCount val="10"/>
                      <c:pt idx="0">
                        <c:v>-152</c:v>
                      </c:pt>
                      <c:pt idx="1">
                        <c:v>72</c:v>
                      </c:pt>
                      <c:pt idx="2">
                        <c:v>-119</c:v>
                      </c:pt>
                      <c:pt idx="3">
                        <c:v>-117</c:v>
                      </c:pt>
                      <c:pt idx="4">
                        <c:v>-208</c:v>
                      </c:pt>
                      <c:pt idx="5">
                        <c:v>-144</c:v>
                      </c:pt>
                      <c:pt idx="6">
                        <c:v>-192</c:v>
                      </c:pt>
                      <c:pt idx="7">
                        <c:v>-127</c:v>
                      </c:pt>
                      <c:pt idx="8">
                        <c:v>-106</c:v>
                      </c:pt>
                      <c:pt idx="9">
                        <c:v>-232</c:v>
                      </c:pt>
                    </c:numCache>
                  </c:numRef>
                </c:val>
                <c:extLst xmlns:c15="http://schemas.microsoft.com/office/drawing/2012/chart">
                  <c:ext xmlns:c16="http://schemas.microsoft.com/office/drawing/2014/chart" uri="{C3380CC4-5D6E-409C-BE32-E72D297353CC}">
                    <c16:uniqueId val="{00000006-A642-4441-AC36-9210F970F370}"/>
                  </c:ext>
                </c:extLst>
              </c15:ser>
            </c15:filteredBarSeries>
            <c15:filteredBarSeries>
              <c15:ser>
                <c:idx val="7"/>
                <c:order val="4"/>
                <c:tx>
                  <c:strRef>
                    <c:extLst xmlns:c15="http://schemas.microsoft.com/office/drawing/2012/chart">
                      <c:ext xmlns:c15="http://schemas.microsoft.com/office/drawing/2012/chart" uri="{02D57815-91ED-43cb-92C2-25804820EDAC}">
                        <c15:formulaRef>
                          <c15:sqref>'2d Accuracy VNIR'!$I$40</c15:sqref>
                        </c15:formulaRef>
                      </c:ext>
                    </c:extLst>
                    <c:strCache>
                      <c:ptCount val="1"/>
                      <c:pt idx="0">
                        <c:v>G17 Prov</c:v>
                      </c:pt>
                    </c:strCache>
                  </c:strRef>
                </c:tx>
                <c:spPr>
                  <a:solidFill>
                    <a:schemeClr val="accent2">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'2d Accuracy VNIR'!$B$41:$B$50</c15:sqref>
                        </c15:formulaRef>
                      </c:ext>
                    </c:extLst>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extLst xmlns:c15="http://schemas.microsoft.com/office/drawing/2012/chart">
                      <c:ext xmlns:c15="http://schemas.microsoft.com/office/drawing/2012/chart" uri="{02D57815-91ED-43cb-92C2-25804820EDAC}">
                        <c15:formulaRef>
                          <c15:sqref>'2d Accuracy VNIR'!$I$41:$I$50</c15:sqref>
                        </c15:formulaRef>
                      </c:ext>
                    </c:extLst>
                    <c:numCache>
                      <c:formatCode>General</c:formatCode>
                      <c:ptCount val="10"/>
                      <c:pt idx="0">
                        <c:v>-18</c:v>
                      </c:pt>
                      <c:pt idx="1">
                        <c:v>-31</c:v>
                      </c:pt>
                      <c:pt idx="2">
                        <c:v>19</c:v>
                      </c:pt>
                      <c:pt idx="3">
                        <c:v>-23</c:v>
                      </c:pt>
                      <c:pt idx="4">
                        <c:v>-16</c:v>
                      </c:pt>
                      <c:pt idx="5">
                        <c:v>-84</c:v>
                      </c:pt>
                      <c:pt idx="6">
                        <c:v>-67</c:v>
                      </c:pt>
                      <c:pt idx="7">
                        <c:v>-77</c:v>
                      </c:pt>
                      <c:pt idx="8">
                        <c:v>39</c:v>
                      </c:pt>
                      <c:pt idx="9">
                        <c:v>333</c:v>
                      </c:pt>
                    </c:numCache>
                  </c:numRef>
                </c:val>
                <c:extLst xmlns:c15="http://schemas.microsoft.com/office/drawing/2012/chart">
                  <c:ext xmlns:c16="http://schemas.microsoft.com/office/drawing/2014/chart" uri="{C3380CC4-5D6E-409C-BE32-E72D297353CC}">
                    <c16:uniqueId val="{00000007-A642-4441-AC36-9210F970F370}"/>
                  </c:ext>
                </c:extLst>
              </c15:ser>
            </c15:filteredBarSeries>
            <c15:filteredBarSeries>
              <c15:ser>
                <c:idx val="11"/>
                <c:order val="6"/>
                <c:tx>
                  <c:strRef>
                    <c:extLst xmlns:c15="http://schemas.microsoft.com/office/drawing/2012/chart">
                      <c:ext xmlns:c15="http://schemas.microsoft.com/office/drawing/2012/chart" uri="{02D57815-91ED-43cb-92C2-25804820EDAC}">
                        <c15:formulaRef>
                          <c15:sqref>'2d Accuracy VNIR'!$M$40</c15:sqref>
                        </c15:formulaRef>
                      </c:ext>
                    </c:extLst>
                    <c:strCache>
                      <c:ptCount val="1"/>
                      <c:pt idx="0">
                        <c:v>G18 Prov</c:v>
                      </c:pt>
                    </c:strCache>
                  </c:strRef>
                </c:tx>
                <c:spPr>
                  <a:solidFill>
                    <a:schemeClr val="accent6">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'2d Accuracy VNIR'!$B$41:$B$50</c15:sqref>
                        </c15:formulaRef>
                      </c:ext>
                    </c:extLst>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extLst xmlns:c15="http://schemas.microsoft.com/office/drawing/2012/chart">
                      <c:ext xmlns:c15="http://schemas.microsoft.com/office/drawing/2012/chart" uri="{02D57815-91ED-43cb-92C2-25804820EDAC}">
                        <c15:formulaRef>
                          <c15:sqref>'2d Accuracy VNIR'!$M$41:$M$50</c15:sqref>
                        </c15:formulaRef>
                      </c:ext>
                    </c:extLst>
                    <c:numCache>
                      <c:formatCode>General</c:formatCode>
                      <c:ptCount val="10"/>
                      <c:pt idx="0">
                        <c:v>-28.23</c:v>
                      </c:pt>
                      <c:pt idx="1">
                        <c:v>-22.73</c:v>
                      </c:pt>
                      <c:pt idx="2">
                        <c:v>-102.2</c:v>
                      </c:pt>
                      <c:pt idx="3">
                        <c:v>36.57</c:v>
                      </c:pt>
                      <c:pt idx="4">
                        <c:v>-43.1</c:v>
                      </c:pt>
                      <c:pt idx="5">
                        <c:v>-3.11</c:v>
                      </c:pt>
                      <c:pt idx="6">
                        <c:v>-38.049999999999997</c:v>
                      </c:pt>
                      <c:pt idx="7">
                        <c:v>-16.559999999999999</c:v>
                      </c:pt>
                      <c:pt idx="8">
                        <c:v>39.47</c:v>
                      </c:pt>
                      <c:pt idx="9">
                        <c:v>133.6</c:v>
                      </c:pt>
                    </c:numCache>
                  </c:numRef>
                </c:val>
                <c:extLst xmlns:c15="http://schemas.microsoft.com/office/drawing/2012/chart">
                  <c:ext xmlns:c16="http://schemas.microsoft.com/office/drawing/2014/chart" uri="{C3380CC4-5D6E-409C-BE32-E72D297353CC}">
                    <c16:uniqueId val="{00000008-A642-4441-AC36-9210F970F370}"/>
                  </c:ext>
                </c:extLst>
              </c15:ser>
            </c15:filteredBarSeries>
          </c:ext>
        </c:extLst>
      </c:barChart>
      <c:catAx>
        <c:axId val="60682275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a:t>Wavelength of Channel (µm)</a:t>
                </a:r>
              </a:p>
            </c:rich>
          </c:tx>
          <c:layout>
            <c:manualLayout>
              <c:xMode val="edge"/>
              <c:yMode val="edge"/>
              <c:x val="0.40281424743017585"/>
              <c:y val="0.7568821553444439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5014335"/>
        <c:crosses val="autoZero"/>
        <c:auto val="1"/>
        <c:lblAlgn val="ctr"/>
        <c:lblOffset val="100"/>
        <c:noMultiLvlLbl val="0"/>
      </c:catAx>
      <c:valAx>
        <c:axId val="2135014335"/>
        <c:scaling>
          <c:orientation val="minMax"/>
          <c:max val="1000"/>
          <c:min val="-1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a:t>Bias in Tb @ 300 K (mK)</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68227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GOES-19 ABI Total Navigation (NAV) Error</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'1a NAV No Eclipse'!$C$3</c:f>
              <c:strCache>
                <c:ptCount val="1"/>
                <c:pt idx="0">
                  <c:v>MRD</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'1a NAV No Eclipse'!$B$4:$B$13</c:f>
              <c:strCache>
                <c:ptCount val="10"/>
                <c:pt idx="0">
                  <c:v>0.64 EW</c:v>
                </c:pt>
                <c:pt idx="1">
                  <c:v>0.64 NS</c:v>
                </c:pt>
                <c:pt idx="2">
                  <c:v>0.86 EW</c:v>
                </c:pt>
                <c:pt idx="3">
                  <c:v>0.86 NS</c:v>
                </c:pt>
                <c:pt idx="4">
                  <c:v>2.25 EW</c:v>
                </c:pt>
                <c:pt idx="5">
                  <c:v>2.25 NS</c:v>
                </c:pt>
                <c:pt idx="6">
                  <c:v>3.90 EW</c:v>
                </c:pt>
                <c:pt idx="7">
                  <c:v>3.90 NS</c:v>
                </c:pt>
                <c:pt idx="8">
                  <c:v>10.35 EW</c:v>
                </c:pt>
                <c:pt idx="9">
                  <c:v>10.35 NS</c:v>
                </c:pt>
              </c:strCache>
            </c:strRef>
          </c:cat>
          <c:val>
            <c:numRef>
              <c:f>'1a NAV No Eclipse'!$C$4:$C$13</c:f>
              <c:numCache>
                <c:formatCode>General</c:formatCode>
                <c:ptCount val="10"/>
                <c:pt idx="0">
                  <c:v>28</c:v>
                </c:pt>
                <c:pt idx="1">
                  <c:v>28</c:v>
                </c:pt>
                <c:pt idx="2">
                  <c:v>28</c:v>
                </c:pt>
                <c:pt idx="3">
                  <c:v>28</c:v>
                </c:pt>
                <c:pt idx="4">
                  <c:v>28</c:v>
                </c:pt>
                <c:pt idx="5">
                  <c:v>28</c:v>
                </c:pt>
                <c:pt idx="6">
                  <c:v>28</c:v>
                </c:pt>
                <c:pt idx="7">
                  <c:v>28</c:v>
                </c:pt>
                <c:pt idx="8">
                  <c:v>28</c:v>
                </c:pt>
                <c:pt idx="9">
                  <c:v>28</c:v>
                </c:pt>
              </c:numCache>
            </c:numRef>
          </c:val>
          <c:extLst>
            <c:ext xmlns:c16="http://schemas.microsoft.com/office/drawing/2014/chart" uri="{C3380CC4-5D6E-409C-BE32-E72D297353CC}">
              <c16:uniqueId val="{00000000-9E61-4939-8347-380E3B0287CA}"/>
            </c:ext>
          </c:extLst>
        </c:ser>
        <c:ser>
          <c:idx val="3"/>
          <c:order val="3"/>
          <c:tx>
            <c:strRef>
              <c:f>'1a NAV No Eclipse'!$F$3</c:f>
              <c:strCache>
                <c:ptCount val="1"/>
                <c:pt idx="0">
                  <c:v>G16 Full</c:v>
                </c:pt>
              </c:strCache>
            </c:strRef>
          </c:tx>
          <c:spPr>
            <a:solidFill>
              <a:srgbClr val="33CC3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'1a NAV No Eclipse'!$B$4:$B$13</c:f>
              <c:strCache>
                <c:ptCount val="10"/>
                <c:pt idx="0">
                  <c:v>0.64 EW</c:v>
                </c:pt>
                <c:pt idx="1">
                  <c:v>0.64 NS</c:v>
                </c:pt>
                <c:pt idx="2">
                  <c:v>0.86 EW</c:v>
                </c:pt>
                <c:pt idx="3">
                  <c:v>0.86 NS</c:v>
                </c:pt>
                <c:pt idx="4">
                  <c:v>2.25 EW</c:v>
                </c:pt>
                <c:pt idx="5">
                  <c:v>2.25 NS</c:v>
                </c:pt>
                <c:pt idx="6">
                  <c:v>3.90 EW</c:v>
                </c:pt>
                <c:pt idx="7">
                  <c:v>3.90 NS</c:v>
                </c:pt>
                <c:pt idx="8">
                  <c:v>10.35 EW</c:v>
                </c:pt>
                <c:pt idx="9">
                  <c:v>10.35 NS</c:v>
                </c:pt>
              </c:strCache>
            </c:strRef>
          </c:cat>
          <c:val>
            <c:numRef>
              <c:f>'1a NAV No Eclipse'!$F$4:$F$13</c:f>
              <c:numCache>
                <c:formatCode>General</c:formatCode>
                <c:ptCount val="10"/>
                <c:pt idx="0">
                  <c:v>3.9</c:v>
                </c:pt>
                <c:pt idx="1">
                  <c:v>0.7</c:v>
                </c:pt>
                <c:pt idx="2">
                  <c:v>2.7</c:v>
                </c:pt>
                <c:pt idx="3">
                  <c:v>1.9</c:v>
                </c:pt>
                <c:pt idx="4">
                  <c:v>5.5</c:v>
                </c:pt>
                <c:pt idx="5">
                  <c:v>3.2</c:v>
                </c:pt>
                <c:pt idx="6">
                  <c:v>8.1999999999999993</c:v>
                </c:pt>
                <c:pt idx="7">
                  <c:v>4.5</c:v>
                </c:pt>
                <c:pt idx="8">
                  <c:v>9.4</c:v>
                </c:pt>
                <c:pt idx="9">
                  <c:v>5.0999999999999996</c:v>
                </c:pt>
              </c:numCache>
            </c:numRef>
          </c:val>
          <c:extLst>
            <c:ext xmlns:c16="http://schemas.microsoft.com/office/drawing/2014/chart" uri="{C3380CC4-5D6E-409C-BE32-E72D297353CC}">
              <c16:uniqueId val="{00000001-9E61-4939-8347-380E3B0287CA}"/>
            </c:ext>
          </c:extLst>
        </c:ser>
        <c:ser>
          <c:idx val="7"/>
          <c:order val="7"/>
          <c:tx>
            <c:strRef>
              <c:f>'1a NAV No Eclipse'!$J$3</c:f>
              <c:strCache>
                <c:ptCount val="1"/>
                <c:pt idx="0">
                  <c:v>G17 Full M6</c:v>
                </c:pt>
              </c:strCache>
            </c:strRef>
          </c:tx>
          <c:spPr>
            <a:solidFill>
              <a:srgbClr val="0000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'1a NAV No Eclipse'!$B$4:$B$13</c:f>
              <c:strCache>
                <c:ptCount val="10"/>
                <c:pt idx="0">
                  <c:v>0.64 EW</c:v>
                </c:pt>
                <c:pt idx="1">
                  <c:v>0.64 NS</c:v>
                </c:pt>
                <c:pt idx="2">
                  <c:v>0.86 EW</c:v>
                </c:pt>
                <c:pt idx="3">
                  <c:v>0.86 NS</c:v>
                </c:pt>
                <c:pt idx="4">
                  <c:v>2.25 EW</c:v>
                </c:pt>
                <c:pt idx="5">
                  <c:v>2.25 NS</c:v>
                </c:pt>
                <c:pt idx="6">
                  <c:v>3.90 EW</c:v>
                </c:pt>
                <c:pt idx="7">
                  <c:v>3.90 NS</c:v>
                </c:pt>
                <c:pt idx="8">
                  <c:v>10.35 EW</c:v>
                </c:pt>
                <c:pt idx="9">
                  <c:v>10.35 NS</c:v>
                </c:pt>
              </c:strCache>
            </c:strRef>
          </c:cat>
          <c:val>
            <c:numRef>
              <c:f>'1a NAV No Eclipse'!$J$4:$J$13</c:f>
              <c:numCache>
                <c:formatCode>General</c:formatCode>
                <c:ptCount val="10"/>
                <c:pt idx="0">
                  <c:v>1.4</c:v>
                </c:pt>
                <c:pt idx="1">
                  <c:v>1.4</c:v>
                </c:pt>
                <c:pt idx="2">
                  <c:v>2</c:v>
                </c:pt>
                <c:pt idx="3">
                  <c:v>1.6</c:v>
                </c:pt>
                <c:pt idx="4">
                  <c:v>5</c:v>
                </c:pt>
                <c:pt idx="5">
                  <c:v>5.5</c:v>
                </c:pt>
                <c:pt idx="6">
                  <c:v>5.9</c:v>
                </c:pt>
                <c:pt idx="7">
                  <c:v>7.8</c:v>
                </c:pt>
                <c:pt idx="8">
                  <c:v>7.3</c:v>
                </c:pt>
                <c:pt idx="9">
                  <c:v>6.4</c:v>
                </c:pt>
              </c:numCache>
            </c:numRef>
          </c:val>
          <c:extLst>
            <c:ext xmlns:c16="http://schemas.microsoft.com/office/drawing/2014/chart" uri="{C3380CC4-5D6E-409C-BE32-E72D297353CC}">
              <c16:uniqueId val="{00000002-9E61-4939-8347-380E3B0287CA}"/>
            </c:ext>
          </c:extLst>
        </c:ser>
        <c:ser>
          <c:idx val="9"/>
          <c:order val="9"/>
          <c:tx>
            <c:strRef>
              <c:f>'1a NAV No Eclipse'!$L$3</c:f>
              <c:strCache>
                <c:ptCount val="1"/>
                <c:pt idx="0">
                  <c:v>G18 Full</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'1a NAV No Eclipse'!$B$4:$B$13</c:f>
              <c:strCache>
                <c:ptCount val="10"/>
                <c:pt idx="0">
                  <c:v>0.64 EW</c:v>
                </c:pt>
                <c:pt idx="1">
                  <c:v>0.64 NS</c:v>
                </c:pt>
                <c:pt idx="2">
                  <c:v>0.86 EW</c:v>
                </c:pt>
                <c:pt idx="3">
                  <c:v>0.86 NS</c:v>
                </c:pt>
                <c:pt idx="4">
                  <c:v>2.25 EW</c:v>
                </c:pt>
                <c:pt idx="5">
                  <c:v>2.25 NS</c:v>
                </c:pt>
                <c:pt idx="6">
                  <c:v>3.90 EW</c:v>
                </c:pt>
                <c:pt idx="7">
                  <c:v>3.90 NS</c:v>
                </c:pt>
                <c:pt idx="8">
                  <c:v>10.35 EW</c:v>
                </c:pt>
                <c:pt idx="9">
                  <c:v>10.35 NS</c:v>
                </c:pt>
              </c:strCache>
            </c:strRef>
          </c:cat>
          <c:val>
            <c:numRef>
              <c:f>'1a NAV No Eclipse'!$L$4:$L$13</c:f>
              <c:numCache>
                <c:formatCode>General</c:formatCode>
                <c:ptCount val="10"/>
                <c:pt idx="0">
                  <c:v>1.1000000000000001</c:v>
                </c:pt>
                <c:pt idx="1">
                  <c:v>1.6</c:v>
                </c:pt>
                <c:pt idx="2">
                  <c:v>2.4</c:v>
                </c:pt>
                <c:pt idx="3">
                  <c:v>2</c:v>
                </c:pt>
                <c:pt idx="4">
                  <c:v>5.0999999999999996</c:v>
                </c:pt>
                <c:pt idx="5">
                  <c:v>4.4000000000000004</c:v>
                </c:pt>
                <c:pt idx="6">
                  <c:v>5.9</c:v>
                </c:pt>
                <c:pt idx="7">
                  <c:v>6.4</c:v>
                </c:pt>
                <c:pt idx="8">
                  <c:v>5.0999999999999996</c:v>
                </c:pt>
                <c:pt idx="9">
                  <c:v>8.6999999999999993</c:v>
                </c:pt>
              </c:numCache>
            </c:numRef>
          </c:val>
          <c:extLst>
            <c:ext xmlns:c16="http://schemas.microsoft.com/office/drawing/2014/chart" uri="{C3380CC4-5D6E-409C-BE32-E72D297353CC}">
              <c16:uniqueId val="{00000003-9E61-4939-8347-380E3B0287CA}"/>
            </c:ext>
          </c:extLst>
        </c:ser>
        <c:ser>
          <c:idx val="10"/>
          <c:order val="10"/>
          <c:tx>
            <c:strRef>
              <c:f>'1a NAV No Eclipse'!$M$3</c:f>
              <c:strCache>
                <c:ptCount val="1"/>
                <c:pt idx="0">
                  <c:v>G19 Prov</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'1a NAV No Eclipse'!$B$4:$B$13</c:f>
              <c:strCache>
                <c:ptCount val="10"/>
                <c:pt idx="0">
                  <c:v>0.64 EW</c:v>
                </c:pt>
                <c:pt idx="1">
                  <c:v>0.64 NS</c:v>
                </c:pt>
                <c:pt idx="2">
                  <c:v>0.86 EW</c:v>
                </c:pt>
                <c:pt idx="3">
                  <c:v>0.86 NS</c:v>
                </c:pt>
                <c:pt idx="4">
                  <c:v>2.25 EW</c:v>
                </c:pt>
                <c:pt idx="5">
                  <c:v>2.25 NS</c:v>
                </c:pt>
                <c:pt idx="6">
                  <c:v>3.90 EW</c:v>
                </c:pt>
                <c:pt idx="7">
                  <c:v>3.90 NS</c:v>
                </c:pt>
                <c:pt idx="8">
                  <c:v>10.35 EW</c:v>
                </c:pt>
                <c:pt idx="9">
                  <c:v>10.35 NS</c:v>
                </c:pt>
              </c:strCache>
            </c:strRef>
          </c:cat>
          <c:val>
            <c:numRef>
              <c:f>'1a NAV No Eclipse'!$M$4:$M$13</c:f>
              <c:numCache>
                <c:formatCode>General</c:formatCode>
                <c:ptCount val="10"/>
                <c:pt idx="0">
                  <c:v>0.5</c:v>
                </c:pt>
                <c:pt idx="1">
                  <c:v>0.5</c:v>
                </c:pt>
                <c:pt idx="2">
                  <c:v>0.2</c:v>
                </c:pt>
                <c:pt idx="3">
                  <c:v>0.5</c:v>
                </c:pt>
                <c:pt idx="4">
                  <c:v>1.1000000000000001</c:v>
                </c:pt>
                <c:pt idx="5">
                  <c:v>1</c:v>
                </c:pt>
                <c:pt idx="6">
                  <c:v>2.2999999999999998</c:v>
                </c:pt>
                <c:pt idx="7">
                  <c:v>1</c:v>
                </c:pt>
                <c:pt idx="8">
                  <c:v>1.5</c:v>
                </c:pt>
                <c:pt idx="9">
                  <c:v>0.9</c:v>
                </c:pt>
              </c:numCache>
            </c:numRef>
          </c:val>
          <c:extLst>
            <c:ext xmlns:c16="http://schemas.microsoft.com/office/drawing/2014/chart" uri="{C3380CC4-5D6E-409C-BE32-E72D297353CC}">
              <c16:uniqueId val="{00000004-9E61-4939-8347-380E3B0287CA}"/>
            </c:ext>
          </c:extLst>
        </c:ser>
        <c:dLbls>
          <c:dLblPos val="outEnd"/>
          <c:showLegendKey val="0"/>
          <c:showVal val="1"/>
          <c:showCatName val="0"/>
          <c:showSerName val="0"/>
          <c:showPercent val="0"/>
          <c:showBubbleSize val="0"/>
        </c:dLbls>
        <c:gapWidth val="219"/>
        <c:overlap val="-27"/>
        <c:axId val="611721551"/>
        <c:axId val="478542751"/>
        <c:extLst>
          <c:ext xmlns:c15="http://schemas.microsoft.com/office/drawing/2012/chart" uri="{02D57815-91ED-43cb-92C2-25804820EDAC}">
            <c15:filteredBarSeries>
              <c15:ser>
                <c:idx val="1"/>
                <c:order val="1"/>
                <c:tx>
                  <c:strRef>
                    <c:extLst>
                      <c:ext uri="{02D57815-91ED-43cb-92C2-25804820EDAC}">
                        <c15:formulaRef>
                          <c15:sqref>'1a NAV No Eclipse'!$D$3</c15:sqref>
                        </c15:formulaRef>
                      </c:ext>
                    </c:extLst>
                    <c:strCache>
                      <c:ptCount val="1"/>
                      <c:pt idx="0">
                        <c:v>Baseline</c:v>
                      </c:pt>
                    </c:strCache>
                  </c:strRef>
                </c:tx>
                <c:spPr>
                  <a:solidFill>
                    <a:schemeClr val="tx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'1a NAV No Eclipse'!$B$4:$B$13</c15:sqref>
                        </c15:formulaRef>
                      </c:ext>
                    </c:extLst>
                    <c:strCache>
                      <c:ptCount val="10"/>
                      <c:pt idx="0">
                        <c:v>0.64 EW</c:v>
                      </c:pt>
                      <c:pt idx="1">
                        <c:v>0.64 NS</c:v>
                      </c:pt>
                      <c:pt idx="2">
                        <c:v>0.86 EW</c:v>
                      </c:pt>
                      <c:pt idx="3">
                        <c:v>0.86 NS</c:v>
                      </c:pt>
                      <c:pt idx="4">
                        <c:v>2.25 EW</c:v>
                      </c:pt>
                      <c:pt idx="5">
                        <c:v>2.25 NS</c:v>
                      </c:pt>
                      <c:pt idx="6">
                        <c:v>3.90 EW</c:v>
                      </c:pt>
                      <c:pt idx="7">
                        <c:v>3.90 NS</c:v>
                      </c:pt>
                      <c:pt idx="8">
                        <c:v>10.35 EW</c:v>
                      </c:pt>
                      <c:pt idx="9">
                        <c:v>10.35 NS</c:v>
                      </c:pt>
                    </c:strCache>
                  </c:strRef>
                </c:cat>
                <c:val>
                  <c:numRef>
                    <c:extLst>
                      <c:ext uri="{02D57815-91ED-43cb-92C2-25804820EDAC}">
                        <c15:formulaRef>
                          <c15:sqref>'1a NAV No Eclipse'!$D$4:$D$13</c15:sqref>
                        </c15:formulaRef>
                      </c:ext>
                    </c:extLst>
                    <c:numCache>
                      <c:formatCode>General</c:formatCode>
                      <c:ptCount val="10"/>
                      <c:pt idx="0">
                        <c:v>10.4</c:v>
                      </c:pt>
                      <c:pt idx="1">
                        <c:v>10.1</c:v>
                      </c:pt>
                      <c:pt idx="2">
                        <c:v>10.5</c:v>
                      </c:pt>
                      <c:pt idx="3">
                        <c:v>10.3</c:v>
                      </c:pt>
                      <c:pt idx="4">
                        <c:v>10.6</c:v>
                      </c:pt>
                      <c:pt idx="5">
                        <c:v>10.4</c:v>
                      </c:pt>
                      <c:pt idx="6">
                        <c:v>11.4</c:v>
                      </c:pt>
                      <c:pt idx="7">
                        <c:v>11.3</c:v>
                      </c:pt>
                      <c:pt idx="8">
                        <c:v>11.9</c:v>
                      </c:pt>
                      <c:pt idx="9">
                        <c:v>12.5</c:v>
                      </c:pt>
                    </c:numCache>
                  </c:numRef>
                </c:val>
                <c:extLst>
                  <c:ext xmlns:c16="http://schemas.microsoft.com/office/drawing/2014/chart" uri="{C3380CC4-5D6E-409C-BE32-E72D297353CC}">
                    <c16:uniqueId val="{00000005-9E61-4939-8347-380E3B0287CA}"/>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'1a NAV No Eclipse'!$E$3</c15:sqref>
                        </c15:formulaRef>
                      </c:ext>
                    </c:extLst>
                    <c:strCache>
                      <c:ptCount val="1"/>
                      <c:pt idx="0">
                        <c:v>G16 Prov</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'1a NAV No Eclipse'!$B$4:$B$13</c15:sqref>
                        </c15:formulaRef>
                      </c:ext>
                    </c:extLst>
                    <c:strCache>
                      <c:ptCount val="10"/>
                      <c:pt idx="0">
                        <c:v>0.64 EW</c:v>
                      </c:pt>
                      <c:pt idx="1">
                        <c:v>0.64 NS</c:v>
                      </c:pt>
                      <c:pt idx="2">
                        <c:v>0.86 EW</c:v>
                      </c:pt>
                      <c:pt idx="3">
                        <c:v>0.86 NS</c:v>
                      </c:pt>
                      <c:pt idx="4">
                        <c:v>2.25 EW</c:v>
                      </c:pt>
                      <c:pt idx="5">
                        <c:v>2.25 NS</c:v>
                      </c:pt>
                      <c:pt idx="6">
                        <c:v>3.90 EW</c:v>
                      </c:pt>
                      <c:pt idx="7">
                        <c:v>3.90 NS</c:v>
                      </c:pt>
                      <c:pt idx="8">
                        <c:v>10.35 EW</c:v>
                      </c:pt>
                      <c:pt idx="9">
                        <c:v>10.35 NS</c:v>
                      </c:pt>
                    </c:strCache>
                  </c:strRef>
                </c:cat>
                <c:val>
                  <c:numRef>
                    <c:extLst xmlns:c15="http://schemas.microsoft.com/office/drawing/2012/chart">
                      <c:ext xmlns:c15="http://schemas.microsoft.com/office/drawing/2012/chart" uri="{02D57815-91ED-43cb-92C2-25804820EDAC}">
                        <c15:formulaRef>
                          <c15:sqref>'1a NAV No Eclipse'!$E$4:$E$13</c15:sqref>
                        </c15:formulaRef>
                      </c:ext>
                    </c:extLst>
                    <c:numCache>
                      <c:formatCode>General</c:formatCode>
                      <c:ptCount val="10"/>
                      <c:pt idx="0">
                        <c:v>6.6</c:v>
                      </c:pt>
                      <c:pt idx="1">
                        <c:v>6</c:v>
                      </c:pt>
                      <c:pt idx="2">
                        <c:v>17.100000000000001</c:v>
                      </c:pt>
                      <c:pt idx="3">
                        <c:v>16.899999999999999</c:v>
                      </c:pt>
                      <c:pt idx="4">
                        <c:v>56.2</c:v>
                      </c:pt>
                      <c:pt idx="5">
                        <c:v>46.3</c:v>
                      </c:pt>
                      <c:pt idx="6">
                        <c:v>70</c:v>
                      </c:pt>
                      <c:pt idx="7">
                        <c:v>62.3</c:v>
                      </c:pt>
                      <c:pt idx="8">
                        <c:v>76.599999999999994</c:v>
                      </c:pt>
                      <c:pt idx="9">
                        <c:v>65.599999999999994</c:v>
                      </c:pt>
                    </c:numCache>
                  </c:numRef>
                </c:val>
                <c:extLst xmlns:c15="http://schemas.microsoft.com/office/drawing/2012/chart">
                  <c:ext xmlns:c16="http://schemas.microsoft.com/office/drawing/2014/chart" uri="{C3380CC4-5D6E-409C-BE32-E72D297353CC}">
                    <c16:uniqueId val="{00000006-9E61-4939-8347-380E3B0287CA}"/>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'1a NAV No Eclipse'!$G$3</c15:sqref>
                        </c15:formulaRef>
                      </c:ext>
                    </c:extLst>
                    <c:strCache>
                      <c:ptCount val="1"/>
                      <c:pt idx="0">
                        <c:v>G17 Prov M3</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'1a NAV No Eclipse'!$B$4:$B$13</c15:sqref>
                        </c15:formulaRef>
                      </c:ext>
                    </c:extLst>
                    <c:strCache>
                      <c:ptCount val="10"/>
                      <c:pt idx="0">
                        <c:v>0.64 EW</c:v>
                      </c:pt>
                      <c:pt idx="1">
                        <c:v>0.64 NS</c:v>
                      </c:pt>
                      <c:pt idx="2">
                        <c:v>0.86 EW</c:v>
                      </c:pt>
                      <c:pt idx="3">
                        <c:v>0.86 NS</c:v>
                      </c:pt>
                      <c:pt idx="4">
                        <c:v>2.25 EW</c:v>
                      </c:pt>
                      <c:pt idx="5">
                        <c:v>2.25 NS</c:v>
                      </c:pt>
                      <c:pt idx="6">
                        <c:v>3.90 EW</c:v>
                      </c:pt>
                      <c:pt idx="7">
                        <c:v>3.90 NS</c:v>
                      </c:pt>
                      <c:pt idx="8">
                        <c:v>10.35 EW</c:v>
                      </c:pt>
                      <c:pt idx="9">
                        <c:v>10.35 NS</c:v>
                      </c:pt>
                    </c:strCache>
                  </c:strRef>
                </c:cat>
                <c:val>
                  <c:numRef>
                    <c:extLst xmlns:c15="http://schemas.microsoft.com/office/drawing/2012/chart">
                      <c:ext xmlns:c15="http://schemas.microsoft.com/office/drawing/2012/chart" uri="{02D57815-91ED-43cb-92C2-25804820EDAC}">
                        <c15:formulaRef>
                          <c15:sqref>'1a NAV No Eclipse'!$G$4:$G$13</c15:sqref>
                        </c15:formulaRef>
                      </c:ext>
                    </c:extLst>
                    <c:numCache>
                      <c:formatCode>General</c:formatCode>
                      <c:ptCount val="10"/>
                      <c:pt idx="0">
                        <c:v>2.9</c:v>
                      </c:pt>
                      <c:pt idx="1">
                        <c:v>3.8</c:v>
                      </c:pt>
                      <c:pt idx="2">
                        <c:v>5.9</c:v>
                      </c:pt>
                      <c:pt idx="3">
                        <c:v>4.5</c:v>
                      </c:pt>
                      <c:pt idx="4">
                        <c:v>14.7</c:v>
                      </c:pt>
                      <c:pt idx="5">
                        <c:v>12.4</c:v>
                      </c:pt>
                      <c:pt idx="6">
                        <c:v>19</c:v>
                      </c:pt>
                      <c:pt idx="7">
                        <c:v>15.4</c:v>
                      </c:pt>
                      <c:pt idx="8">
                        <c:v>20.8</c:v>
                      </c:pt>
                      <c:pt idx="9">
                        <c:v>22.3</c:v>
                      </c:pt>
                    </c:numCache>
                  </c:numRef>
                </c:val>
                <c:extLst xmlns:c15="http://schemas.microsoft.com/office/drawing/2012/chart">
                  <c:ext xmlns:c16="http://schemas.microsoft.com/office/drawing/2014/chart" uri="{C3380CC4-5D6E-409C-BE32-E72D297353CC}">
                    <c16:uniqueId val="{00000007-9E61-4939-8347-380E3B0287CA}"/>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'1a NAV No Eclipse'!$H$3</c15:sqref>
                        </c15:formulaRef>
                      </c:ext>
                    </c:extLst>
                    <c:strCache>
                      <c:ptCount val="1"/>
                      <c:pt idx="0">
                        <c:v>G17 Prov M4</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'1a NAV No Eclipse'!$B$4:$B$13</c15:sqref>
                        </c15:formulaRef>
                      </c:ext>
                    </c:extLst>
                    <c:strCache>
                      <c:ptCount val="10"/>
                      <c:pt idx="0">
                        <c:v>0.64 EW</c:v>
                      </c:pt>
                      <c:pt idx="1">
                        <c:v>0.64 NS</c:v>
                      </c:pt>
                      <c:pt idx="2">
                        <c:v>0.86 EW</c:v>
                      </c:pt>
                      <c:pt idx="3">
                        <c:v>0.86 NS</c:v>
                      </c:pt>
                      <c:pt idx="4">
                        <c:v>2.25 EW</c:v>
                      </c:pt>
                      <c:pt idx="5">
                        <c:v>2.25 NS</c:v>
                      </c:pt>
                      <c:pt idx="6">
                        <c:v>3.90 EW</c:v>
                      </c:pt>
                      <c:pt idx="7">
                        <c:v>3.90 NS</c:v>
                      </c:pt>
                      <c:pt idx="8">
                        <c:v>10.35 EW</c:v>
                      </c:pt>
                      <c:pt idx="9">
                        <c:v>10.35 NS</c:v>
                      </c:pt>
                    </c:strCache>
                  </c:strRef>
                </c:cat>
                <c:val>
                  <c:numRef>
                    <c:extLst xmlns:c15="http://schemas.microsoft.com/office/drawing/2012/chart">
                      <c:ext xmlns:c15="http://schemas.microsoft.com/office/drawing/2012/chart" uri="{02D57815-91ED-43cb-92C2-25804820EDAC}">
                        <c15:formulaRef>
                          <c15:sqref>'1a NAV No Eclipse'!$H$4:$H$13</c15:sqref>
                        </c15:formulaRef>
                      </c:ext>
                    </c:extLst>
                    <c:numCache>
                      <c:formatCode>General</c:formatCode>
                      <c:ptCount val="10"/>
                      <c:pt idx="0">
                        <c:v>3.5</c:v>
                      </c:pt>
                      <c:pt idx="1">
                        <c:v>4</c:v>
                      </c:pt>
                      <c:pt idx="2">
                        <c:v>4.8</c:v>
                      </c:pt>
                      <c:pt idx="3">
                        <c:v>5</c:v>
                      </c:pt>
                      <c:pt idx="4">
                        <c:v>13</c:v>
                      </c:pt>
                      <c:pt idx="5">
                        <c:v>15.4</c:v>
                      </c:pt>
                      <c:pt idx="6">
                        <c:v>18.100000000000001</c:v>
                      </c:pt>
                      <c:pt idx="7">
                        <c:v>13.2</c:v>
                      </c:pt>
                      <c:pt idx="8">
                        <c:v>15.8</c:v>
                      </c:pt>
                      <c:pt idx="9">
                        <c:v>16.7</c:v>
                      </c:pt>
                    </c:numCache>
                  </c:numRef>
                </c:val>
                <c:extLst xmlns:c15="http://schemas.microsoft.com/office/drawing/2012/chart">
                  <c:ext xmlns:c16="http://schemas.microsoft.com/office/drawing/2014/chart" uri="{C3380CC4-5D6E-409C-BE32-E72D297353CC}">
                    <c16:uniqueId val="{00000008-9E61-4939-8347-380E3B0287CA}"/>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'1a NAV No Eclipse'!$I$3</c15:sqref>
                        </c15:formulaRef>
                      </c:ext>
                    </c:extLst>
                    <c:strCache>
                      <c:ptCount val="1"/>
                      <c:pt idx="0">
                        <c:v>G17 Prov M6</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'1a NAV No Eclipse'!$B$4:$B$13</c15:sqref>
                        </c15:formulaRef>
                      </c:ext>
                    </c:extLst>
                    <c:strCache>
                      <c:ptCount val="10"/>
                      <c:pt idx="0">
                        <c:v>0.64 EW</c:v>
                      </c:pt>
                      <c:pt idx="1">
                        <c:v>0.64 NS</c:v>
                      </c:pt>
                      <c:pt idx="2">
                        <c:v>0.86 EW</c:v>
                      </c:pt>
                      <c:pt idx="3">
                        <c:v>0.86 NS</c:v>
                      </c:pt>
                      <c:pt idx="4">
                        <c:v>2.25 EW</c:v>
                      </c:pt>
                      <c:pt idx="5">
                        <c:v>2.25 NS</c:v>
                      </c:pt>
                      <c:pt idx="6">
                        <c:v>3.90 EW</c:v>
                      </c:pt>
                      <c:pt idx="7">
                        <c:v>3.90 NS</c:v>
                      </c:pt>
                      <c:pt idx="8">
                        <c:v>10.35 EW</c:v>
                      </c:pt>
                      <c:pt idx="9">
                        <c:v>10.35 NS</c:v>
                      </c:pt>
                    </c:strCache>
                  </c:strRef>
                </c:cat>
                <c:val>
                  <c:numRef>
                    <c:extLst xmlns:c15="http://schemas.microsoft.com/office/drawing/2012/chart">
                      <c:ext xmlns:c15="http://schemas.microsoft.com/office/drawing/2012/chart" uri="{02D57815-91ED-43cb-92C2-25804820EDAC}">
                        <c15:formulaRef>
                          <c15:sqref>'1a NAV No Eclipse'!$I$4:$I$13</c15:sqref>
                        </c15:formulaRef>
                      </c:ext>
                    </c:extLst>
                    <c:numCache>
                      <c:formatCode>General</c:formatCode>
                      <c:ptCount val="10"/>
                      <c:pt idx="0">
                        <c:v>3.4</c:v>
                      </c:pt>
                      <c:pt idx="1">
                        <c:v>2.9</c:v>
                      </c:pt>
                      <c:pt idx="2">
                        <c:v>6</c:v>
                      </c:pt>
                      <c:pt idx="3">
                        <c:v>3</c:v>
                      </c:pt>
                      <c:pt idx="4">
                        <c:v>11</c:v>
                      </c:pt>
                      <c:pt idx="5">
                        <c:v>9.4</c:v>
                      </c:pt>
                      <c:pt idx="6">
                        <c:v>10.1</c:v>
                      </c:pt>
                      <c:pt idx="7">
                        <c:v>12.8</c:v>
                      </c:pt>
                      <c:pt idx="8">
                        <c:v>15.4</c:v>
                      </c:pt>
                      <c:pt idx="9">
                        <c:v>16.2</c:v>
                      </c:pt>
                    </c:numCache>
                  </c:numRef>
                </c:val>
                <c:extLst xmlns:c15="http://schemas.microsoft.com/office/drawing/2012/chart">
                  <c:ext xmlns:c16="http://schemas.microsoft.com/office/drawing/2014/chart" uri="{C3380CC4-5D6E-409C-BE32-E72D297353CC}">
                    <c16:uniqueId val="{00000009-9E61-4939-8347-380E3B0287CA}"/>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'1a NAV No Eclipse'!$K$3</c15:sqref>
                        </c15:formulaRef>
                      </c:ext>
                    </c:extLst>
                    <c:strCache>
                      <c:ptCount val="1"/>
                      <c:pt idx="0">
                        <c:v>G18 Prov</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'1a NAV No Eclipse'!$B$4:$B$13</c15:sqref>
                        </c15:formulaRef>
                      </c:ext>
                    </c:extLst>
                    <c:strCache>
                      <c:ptCount val="10"/>
                      <c:pt idx="0">
                        <c:v>0.64 EW</c:v>
                      </c:pt>
                      <c:pt idx="1">
                        <c:v>0.64 NS</c:v>
                      </c:pt>
                      <c:pt idx="2">
                        <c:v>0.86 EW</c:v>
                      </c:pt>
                      <c:pt idx="3">
                        <c:v>0.86 NS</c:v>
                      </c:pt>
                      <c:pt idx="4">
                        <c:v>2.25 EW</c:v>
                      </c:pt>
                      <c:pt idx="5">
                        <c:v>2.25 NS</c:v>
                      </c:pt>
                      <c:pt idx="6">
                        <c:v>3.90 EW</c:v>
                      </c:pt>
                      <c:pt idx="7">
                        <c:v>3.90 NS</c:v>
                      </c:pt>
                      <c:pt idx="8">
                        <c:v>10.35 EW</c:v>
                      </c:pt>
                      <c:pt idx="9">
                        <c:v>10.35 NS</c:v>
                      </c:pt>
                    </c:strCache>
                  </c:strRef>
                </c:cat>
                <c:val>
                  <c:numRef>
                    <c:extLst xmlns:c15="http://schemas.microsoft.com/office/drawing/2012/chart">
                      <c:ext xmlns:c15="http://schemas.microsoft.com/office/drawing/2012/chart" uri="{02D57815-91ED-43cb-92C2-25804820EDAC}">
                        <c15:formulaRef>
                          <c15:sqref>'1a NAV No Eclipse'!$K$4:$K$13</c15:sqref>
                        </c15:formulaRef>
                      </c:ext>
                    </c:extLst>
                    <c:numCache>
                      <c:formatCode>General</c:formatCode>
                      <c:ptCount val="10"/>
                      <c:pt idx="0">
                        <c:v>1.2</c:v>
                      </c:pt>
                      <c:pt idx="1">
                        <c:v>1.4</c:v>
                      </c:pt>
                      <c:pt idx="2">
                        <c:v>1.7</c:v>
                      </c:pt>
                      <c:pt idx="3">
                        <c:v>2.2000000000000002</c:v>
                      </c:pt>
                      <c:pt idx="4">
                        <c:v>3.9</c:v>
                      </c:pt>
                      <c:pt idx="5">
                        <c:v>3.6</c:v>
                      </c:pt>
                      <c:pt idx="6">
                        <c:v>5.0999999999999996</c:v>
                      </c:pt>
                      <c:pt idx="7">
                        <c:v>4.5999999999999996</c:v>
                      </c:pt>
                      <c:pt idx="8">
                        <c:v>5.6</c:v>
                      </c:pt>
                      <c:pt idx="9">
                        <c:v>5.8</c:v>
                      </c:pt>
                    </c:numCache>
                  </c:numRef>
                </c:val>
                <c:extLst xmlns:c15="http://schemas.microsoft.com/office/drawing/2012/chart">
                  <c:ext xmlns:c16="http://schemas.microsoft.com/office/drawing/2014/chart" uri="{C3380CC4-5D6E-409C-BE32-E72D297353CC}">
                    <c16:uniqueId val="{0000000A-9E61-4939-8347-380E3B0287CA}"/>
                  </c:ext>
                </c:extLst>
              </c15:ser>
            </c15:filteredBarSeries>
          </c:ext>
        </c:extLst>
      </c:barChart>
      <c:catAx>
        <c:axId val="6117215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8542751"/>
        <c:crosses val="autoZero"/>
        <c:auto val="1"/>
        <c:lblAlgn val="ctr"/>
        <c:lblOffset val="100"/>
        <c:noMultiLvlLbl val="0"/>
      </c:catAx>
      <c:valAx>
        <c:axId val="47854275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t>NAV Error (µrad)</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17215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GOES-19 ABI Frame-to-Frame Registration (FFR) Error</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'1c FFR'!$C$3</c:f>
              <c:strCache>
                <c:ptCount val="1"/>
                <c:pt idx="0">
                  <c:v>MRD</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'1c FFR'!$B$4:$B$13</c:f>
              <c:strCache>
                <c:ptCount val="10"/>
                <c:pt idx="0">
                  <c:v>0.64 EW</c:v>
                </c:pt>
                <c:pt idx="1">
                  <c:v>0.64 NS</c:v>
                </c:pt>
                <c:pt idx="2">
                  <c:v>0.86 EW</c:v>
                </c:pt>
                <c:pt idx="3">
                  <c:v>0.86 NS</c:v>
                </c:pt>
                <c:pt idx="4">
                  <c:v>2.25 EW</c:v>
                </c:pt>
                <c:pt idx="5">
                  <c:v>2.25 NS</c:v>
                </c:pt>
                <c:pt idx="6">
                  <c:v>3.90 EW</c:v>
                </c:pt>
                <c:pt idx="7">
                  <c:v>3.90 NS</c:v>
                </c:pt>
                <c:pt idx="8">
                  <c:v>10.35 EW</c:v>
                </c:pt>
                <c:pt idx="9">
                  <c:v>10.35 NS</c:v>
                </c:pt>
              </c:strCache>
            </c:strRef>
          </c:cat>
          <c:val>
            <c:numRef>
              <c:f>'1c FFR'!$C$4:$C$13</c:f>
              <c:numCache>
                <c:formatCode>General</c:formatCode>
                <c:ptCount val="10"/>
                <c:pt idx="0">
                  <c:v>21</c:v>
                </c:pt>
                <c:pt idx="1">
                  <c:v>21</c:v>
                </c:pt>
                <c:pt idx="2">
                  <c:v>21</c:v>
                </c:pt>
                <c:pt idx="3">
                  <c:v>21</c:v>
                </c:pt>
                <c:pt idx="4">
                  <c:v>28</c:v>
                </c:pt>
                <c:pt idx="5">
                  <c:v>28</c:v>
                </c:pt>
                <c:pt idx="6">
                  <c:v>28</c:v>
                </c:pt>
                <c:pt idx="7">
                  <c:v>28</c:v>
                </c:pt>
                <c:pt idx="8">
                  <c:v>28</c:v>
                </c:pt>
                <c:pt idx="9">
                  <c:v>28</c:v>
                </c:pt>
              </c:numCache>
            </c:numRef>
          </c:val>
          <c:extLst>
            <c:ext xmlns:c16="http://schemas.microsoft.com/office/drawing/2014/chart" uri="{C3380CC4-5D6E-409C-BE32-E72D297353CC}">
              <c16:uniqueId val="{00000000-88E3-4699-BFA4-21752B04EC9D}"/>
            </c:ext>
          </c:extLst>
        </c:ser>
        <c:ser>
          <c:idx val="3"/>
          <c:order val="3"/>
          <c:tx>
            <c:strRef>
              <c:f>'1c FFR'!$F$3</c:f>
              <c:strCache>
                <c:ptCount val="1"/>
                <c:pt idx="0">
                  <c:v>G16 Full</c:v>
                </c:pt>
              </c:strCache>
            </c:strRef>
          </c:tx>
          <c:spPr>
            <a:solidFill>
              <a:srgbClr val="33CC3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'1c FFR'!$B$4:$B$13</c:f>
              <c:strCache>
                <c:ptCount val="10"/>
                <c:pt idx="0">
                  <c:v>0.64 EW</c:v>
                </c:pt>
                <c:pt idx="1">
                  <c:v>0.64 NS</c:v>
                </c:pt>
                <c:pt idx="2">
                  <c:v>0.86 EW</c:v>
                </c:pt>
                <c:pt idx="3">
                  <c:v>0.86 NS</c:v>
                </c:pt>
                <c:pt idx="4">
                  <c:v>2.25 EW</c:v>
                </c:pt>
                <c:pt idx="5">
                  <c:v>2.25 NS</c:v>
                </c:pt>
                <c:pt idx="6">
                  <c:v>3.90 EW</c:v>
                </c:pt>
                <c:pt idx="7">
                  <c:v>3.90 NS</c:v>
                </c:pt>
                <c:pt idx="8">
                  <c:v>10.35 EW</c:v>
                </c:pt>
                <c:pt idx="9">
                  <c:v>10.35 NS</c:v>
                </c:pt>
              </c:strCache>
            </c:strRef>
          </c:cat>
          <c:val>
            <c:numRef>
              <c:f>'1c FFR'!$F$4:$F$13</c:f>
              <c:numCache>
                <c:formatCode>General</c:formatCode>
                <c:ptCount val="10"/>
                <c:pt idx="0">
                  <c:v>0.8</c:v>
                </c:pt>
                <c:pt idx="1">
                  <c:v>1.6</c:v>
                </c:pt>
                <c:pt idx="2">
                  <c:v>0.8</c:v>
                </c:pt>
                <c:pt idx="3">
                  <c:v>1.4</c:v>
                </c:pt>
                <c:pt idx="4">
                  <c:v>2.2000000000000002</c:v>
                </c:pt>
                <c:pt idx="5">
                  <c:v>3.2</c:v>
                </c:pt>
                <c:pt idx="6">
                  <c:v>2.9</c:v>
                </c:pt>
                <c:pt idx="7">
                  <c:v>3.5</c:v>
                </c:pt>
                <c:pt idx="8">
                  <c:v>3.6</c:v>
                </c:pt>
                <c:pt idx="9">
                  <c:v>4.2</c:v>
                </c:pt>
              </c:numCache>
            </c:numRef>
          </c:val>
          <c:extLst>
            <c:ext xmlns:c16="http://schemas.microsoft.com/office/drawing/2014/chart" uri="{C3380CC4-5D6E-409C-BE32-E72D297353CC}">
              <c16:uniqueId val="{00000001-88E3-4699-BFA4-21752B04EC9D}"/>
            </c:ext>
          </c:extLst>
        </c:ser>
        <c:ser>
          <c:idx val="7"/>
          <c:order val="7"/>
          <c:tx>
            <c:strRef>
              <c:f>'1c FFR'!$J$3</c:f>
              <c:strCache>
                <c:ptCount val="1"/>
                <c:pt idx="0">
                  <c:v>G17 Full M6</c:v>
                </c:pt>
              </c:strCache>
            </c:strRef>
          </c:tx>
          <c:spPr>
            <a:solidFill>
              <a:srgbClr val="0000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'1c FFR'!$B$4:$B$13</c:f>
              <c:strCache>
                <c:ptCount val="10"/>
                <c:pt idx="0">
                  <c:v>0.64 EW</c:v>
                </c:pt>
                <c:pt idx="1">
                  <c:v>0.64 NS</c:v>
                </c:pt>
                <c:pt idx="2">
                  <c:v>0.86 EW</c:v>
                </c:pt>
                <c:pt idx="3">
                  <c:v>0.86 NS</c:v>
                </c:pt>
                <c:pt idx="4">
                  <c:v>2.25 EW</c:v>
                </c:pt>
                <c:pt idx="5">
                  <c:v>2.25 NS</c:v>
                </c:pt>
                <c:pt idx="6">
                  <c:v>3.90 EW</c:v>
                </c:pt>
                <c:pt idx="7">
                  <c:v>3.90 NS</c:v>
                </c:pt>
                <c:pt idx="8">
                  <c:v>10.35 EW</c:v>
                </c:pt>
                <c:pt idx="9">
                  <c:v>10.35 NS</c:v>
                </c:pt>
              </c:strCache>
            </c:strRef>
          </c:cat>
          <c:val>
            <c:numRef>
              <c:f>'1c FFR'!$J$4:$J$13</c:f>
              <c:numCache>
                <c:formatCode>General</c:formatCode>
                <c:ptCount val="10"/>
                <c:pt idx="0">
                  <c:v>0.6</c:v>
                </c:pt>
                <c:pt idx="1">
                  <c:v>0.5</c:v>
                </c:pt>
                <c:pt idx="2">
                  <c:v>1.3</c:v>
                </c:pt>
                <c:pt idx="3">
                  <c:v>2.1</c:v>
                </c:pt>
                <c:pt idx="4">
                  <c:v>3.8</c:v>
                </c:pt>
                <c:pt idx="5">
                  <c:v>3.9</c:v>
                </c:pt>
                <c:pt idx="6">
                  <c:v>5.4</c:v>
                </c:pt>
                <c:pt idx="7">
                  <c:v>6.1</c:v>
                </c:pt>
                <c:pt idx="8">
                  <c:v>5.4</c:v>
                </c:pt>
                <c:pt idx="9">
                  <c:v>6.5</c:v>
                </c:pt>
              </c:numCache>
            </c:numRef>
          </c:val>
          <c:extLst>
            <c:ext xmlns:c16="http://schemas.microsoft.com/office/drawing/2014/chart" uri="{C3380CC4-5D6E-409C-BE32-E72D297353CC}">
              <c16:uniqueId val="{00000002-88E3-4699-BFA4-21752B04EC9D}"/>
            </c:ext>
          </c:extLst>
        </c:ser>
        <c:ser>
          <c:idx val="9"/>
          <c:order val="9"/>
          <c:tx>
            <c:strRef>
              <c:f>'1c FFR'!$L$3</c:f>
              <c:strCache>
                <c:ptCount val="1"/>
                <c:pt idx="0">
                  <c:v>G18 Full</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'1c FFR'!$B$4:$B$13</c:f>
              <c:strCache>
                <c:ptCount val="10"/>
                <c:pt idx="0">
                  <c:v>0.64 EW</c:v>
                </c:pt>
                <c:pt idx="1">
                  <c:v>0.64 NS</c:v>
                </c:pt>
                <c:pt idx="2">
                  <c:v>0.86 EW</c:v>
                </c:pt>
                <c:pt idx="3">
                  <c:v>0.86 NS</c:v>
                </c:pt>
                <c:pt idx="4">
                  <c:v>2.25 EW</c:v>
                </c:pt>
                <c:pt idx="5">
                  <c:v>2.25 NS</c:v>
                </c:pt>
                <c:pt idx="6">
                  <c:v>3.90 EW</c:v>
                </c:pt>
                <c:pt idx="7">
                  <c:v>3.90 NS</c:v>
                </c:pt>
                <c:pt idx="8">
                  <c:v>10.35 EW</c:v>
                </c:pt>
                <c:pt idx="9">
                  <c:v>10.35 NS</c:v>
                </c:pt>
              </c:strCache>
            </c:strRef>
          </c:cat>
          <c:val>
            <c:numRef>
              <c:f>'1c FFR'!$L$4:$L$13</c:f>
              <c:numCache>
                <c:formatCode>General</c:formatCode>
                <c:ptCount val="10"/>
                <c:pt idx="0">
                  <c:v>0.7</c:v>
                </c:pt>
                <c:pt idx="1">
                  <c:v>0.9</c:v>
                </c:pt>
                <c:pt idx="2">
                  <c:v>2.4</c:v>
                </c:pt>
                <c:pt idx="3">
                  <c:v>1.9</c:v>
                </c:pt>
                <c:pt idx="4">
                  <c:v>5.2</c:v>
                </c:pt>
                <c:pt idx="5">
                  <c:v>4.0999999999999996</c:v>
                </c:pt>
                <c:pt idx="6">
                  <c:v>6</c:v>
                </c:pt>
                <c:pt idx="7">
                  <c:v>5.8</c:v>
                </c:pt>
                <c:pt idx="8">
                  <c:v>6.8</c:v>
                </c:pt>
                <c:pt idx="9">
                  <c:v>9.1</c:v>
                </c:pt>
              </c:numCache>
            </c:numRef>
          </c:val>
          <c:extLst>
            <c:ext xmlns:c16="http://schemas.microsoft.com/office/drawing/2014/chart" uri="{C3380CC4-5D6E-409C-BE32-E72D297353CC}">
              <c16:uniqueId val="{00000003-88E3-4699-BFA4-21752B04EC9D}"/>
            </c:ext>
          </c:extLst>
        </c:ser>
        <c:ser>
          <c:idx val="10"/>
          <c:order val="10"/>
          <c:tx>
            <c:strRef>
              <c:f>'1c FFR'!$M$3</c:f>
              <c:strCache>
                <c:ptCount val="1"/>
                <c:pt idx="0">
                  <c:v>G19 Prov</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'1c FFR'!$B$4:$B$13</c:f>
              <c:strCache>
                <c:ptCount val="10"/>
                <c:pt idx="0">
                  <c:v>0.64 EW</c:v>
                </c:pt>
                <c:pt idx="1">
                  <c:v>0.64 NS</c:v>
                </c:pt>
                <c:pt idx="2">
                  <c:v>0.86 EW</c:v>
                </c:pt>
                <c:pt idx="3">
                  <c:v>0.86 NS</c:v>
                </c:pt>
                <c:pt idx="4">
                  <c:v>2.25 EW</c:v>
                </c:pt>
                <c:pt idx="5">
                  <c:v>2.25 NS</c:v>
                </c:pt>
                <c:pt idx="6">
                  <c:v>3.90 EW</c:v>
                </c:pt>
                <c:pt idx="7">
                  <c:v>3.90 NS</c:v>
                </c:pt>
                <c:pt idx="8">
                  <c:v>10.35 EW</c:v>
                </c:pt>
                <c:pt idx="9">
                  <c:v>10.35 NS</c:v>
                </c:pt>
              </c:strCache>
            </c:strRef>
          </c:cat>
          <c:val>
            <c:numRef>
              <c:f>'1c FFR'!$M$4:$M$13</c:f>
              <c:numCache>
                <c:formatCode>General</c:formatCode>
                <c:ptCount val="10"/>
                <c:pt idx="0">
                  <c:v>0.6</c:v>
                </c:pt>
                <c:pt idx="1">
                  <c:v>1.8</c:v>
                </c:pt>
                <c:pt idx="2">
                  <c:v>1</c:v>
                </c:pt>
                <c:pt idx="3">
                  <c:v>1.7</c:v>
                </c:pt>
                <c:pt idx="4">
                  <c:v>2.2000000000000002</c:v>
                </c:pt>
                <c:pt idx="5">
                  <c:v>2.4</c:v>
                </c:pt>
                <c:pt idx="6">
                  <c:v>3.5</c:v>
                </c:pt>
                <c:pt idx="7">
                  <c:v>5.7</c:v>
                </c:pt>
                <c:pt idx="8">
                  <c:v>4</c:v>
                </c:pt>
                <c:pt idx="9">
                  <c:v>5.4</c:v>
                </c:pt>
              </c:numCache>
            </c:numRef>
          </c:val>
          <c:extLst>
            <c:ext xmlns:c16="http://schemas.microsoft.com/office/drawing/2014/chart" uri="{C3380CC4-5D6E-409C-BE32-E72D297353CC}">
              <c16:uniqueId val="{00000004-88E3-4699-BFA4-21752B04EC9D}"/>
            </c:ext>
          </c:extLst>
        </c:ser>
        <c:dLbls>
          <c:dLblPos val="outEnd"/>
          <c:showLegendKey val="0"/>
          <c:showVal val="1"/>
          <c:showCatName val="0"/>
          <c:showSerName val="0"/>
          <c:showPercent val="0"/>
          <c:showBubbleSize val="0"/>
        </c:dLbls>
        <c:gapWidth val="219"/>
        <c:overlap val="-27"/>
        <c:axId val="732424015"/>
        <c:axId val="792786607"/>
        <c:extLst>
          <c:ext xmlns:c15="http://schemas.microsoft.com/office/drawing/2012/chart" uri="{02D57815-91ED-43cb-92C2-25804820EDAC}">
            <c15:filteredBarSeries>
              <c15:ser>
                <c:idx val="1"/>
                <c:order val="1"/>
                <c:tx>
                  <c:strRef>
                    <c:extLst>
                      <c:ext uri="{02D57815-91ED-43cb-92C2-25804820EDAC}">
                        <c15:formulaRef>
                          <c15:sqref>'1c FFR'!$D$3</c15:sqref>
                        </c15:formulaRef>
                      </c:ext>
                    </c:extLst>
                    <c:strCache>
                      <c:ptCount val="1"/>
                      <c:pt idx="0">
                        <c:v>Baseline</c:v>
                      </c:pt>
                    </c:strCache>
                  </c:strRef>
                </c:tx>
                <c:spPr>
                  <a:solidFill>
                    <a:schemeClr val="tx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'1c FFR'!$B$4:$B$13</c15:sqref>
                        </c15:formulaRef>
                      </c:ext>
                    </c:extLst>
                    <c:strCache>
                      <c:ptCount val="10"/>
                      <c:pt idx="0">
                        <c:v>0.64 EW</c:v>
                      </c:pt>
                      <c:pt idx="1">
                        <c:v>0.64 NS</c:v>
                      </c:pt>
                      <c:pt idx="2">
                        <c:v>0.86 EW</c:v>
                      </c:pt>
                      <c:pt idx="3">
                        <c:v>0.86 NS</c:v>
                      </c:pt>
                      <c:pt idx="4">
                        <c:v>2.25 EW</c:v>
                      </c:pt>
                      <c:pt idx="5">
                        <c:v>2.25 NS</c:v>
                      </c:pt>
                      <c:pt idx="6">
                        <c:v>3.90 EW</c:v>
                      </c:pt>
                      <c:pt idx="7">
                        <c:v>3.90 NS</c:v>
                      </c:pt>
                      <c:pt idx="8">
                        <c:v>10.35 EW</c:v>
                      </c:pt>
                      <c:pt idx="9">
                        <c:v>10.35 NS</c:v>
                      </c:pt>
                    </c:strCache>
                  </c:strRef>
                </c:cat>
                <c:val>
                  <c:numRef>
                    <c:extLst>
                      <c:ext uri="{02D57815-91ED-43cb-92C2-25804820EDAC}">
                        <c15:formulaRef>
                          <c15:sqref>'1c FFR'!$D$4:$D$13</c15:sqref>
                        </c15:formulaRef>
                      </c:ext>
                    </c:extLst>
                    <c:numCache>
                      <c:formatCode>General</c:formatCode>
                      <c:ptCount val="10"/>
                      <c:pt idx="0">
                        <c:v>13.7</c:v>
                      </c:pt>
                      <c:pt idx="1">
                        <c:v>13.5</c:v>
                      </c:pt>
                      <c:pt idx="2">
                        <c:v>13.8</c:v>
                      </c:pt>
                      <c:pt idx="3">
                        <c:v>13.5</c:v>
                      </c:pt>
                      <c:pt idx="4">
                        <c:v>13.7</c:v>
                      </c:pt>
                      <c:pt idx="5">
                        <c:v>13.6</c:v>
                      </c:pt>
                      <c:pt idx="6">
                        <c:v>13.8</c:v>
                      </c:pt>
                      <c:pt idx="7">
                        <c:v>14.8</c:v>
                      </c:pt>
                      <c:pt idx="8">
                        <c:v>13.7</c:v>
                      </c:pt>
                      <c:pt idx="9">
                        <c:v>15</c:v>
                      </c:pt>
                    </c:numCache>
                  </c:numRef>
                </c:val>
                <c:extLst>
                  <c:ext xmlns:c16="http://schemas.microsoft.com/office/drawing/2014/chart" uri="{C3380CC4-5D6E-409C-BE32-E72D297353CC}">
                    <c16:uniqueId val="{00000005-88E3-4699-BFA4-21752B04EC9D}"/>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'1c FFR'!$E$3</c15:sqref>
                        </c15:formulaRef>
                      </c:ext>
                    </c:extLst>
                    <c:strCache>
                      <c:ptCount val="1"/>
                      <c:pt idx="0">
                        <c:v>G16 Prov</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'1c FFR'!$B$4:$B$13</c15:sqref>
                        </c15:formulaRef>
                      </c:ext>
                    </c:extLst>
                    <c:strCache>
                      <c:ptCount val="10"/>
                      <c:pt idx="0">
                        <c:v>0.64 EW</c:v>
                      </c:pt>
                      <c:pt idx="1">
                        <c:v>0.64 NS</c:v>
                      </c:pt>
                      <c:pt idx="2">
                        <c:v>0.86 EW</c:v>
                      </c:pt>
                      <c:pt idx="3">
                        <c:v>0.86 NS</c:v>
                      </c:pt>
                      <c:pt idx="4">
                        <c:v>2.25 EW</c:v>
                      </c:pt>
                      <c:pt idx="5">
                        <c:v>2.25 NS</c:v>
                      </c:pt>
                      <c:pt idx="6">
                        <c:v>3.90 EW</c:v>
                      </c:pt>
                      <c:pt idx="7">
                        <c:v>3.90 NS</c:v>
                      </c:pt>
                      <c:pt idx="8">
                        <c:v>10.35 EW</c:v>
                      </c:pt>
                      <c:pt idx="9">
                        <c:v>10.35 NS</c:v>
                      </c:pt>
                    </c:strCache>
                  </c:strRef>
                </c:cat>
                <c:val>
                  <c:numRef>
                    <c:extLst xmlns:c15="http://schemas.microsoft.com/office/drawing/2012/chart">
                      <c:ext xmlns:c15="http://schemas.microsoft.com/office/drawing/2012/chart" uri="{02D57815-91ED-43cb-92C2-25804820EDAC}">
                        <c15:formulaRef>
                          <c15:sqref>'1c FFR'!$E$4:$E$13</c15:sqref>
                        </c15:formulaRef>
                      </c:ext>
                    </c:extLst>
                    <c:numCache>
                      <c:formatCode>General</c:formatCode>
                      <c:ptCount val="10"/>
                      <c:pt idx="0">
                        <c:v>3.3</c:v>
                      </c:pt>
                      <c:pt idx="1">
                        <c:v>5.7</c:v>
                      </c:pt>
                      <c:pt idx="2">
                        <c:v>0.5</c:v>
                      </c:pt>
                      <c:pt idx="3">
                        <c:v>3.1</c:v>
                      </c:pt>
                      <c:pt idx="4">
                        <c:v>2.7</c:v>
                      </c:pt>
                      <c:pt idx="5">
                        <c:v>7.8</c:v>
                      </c:pt>
                      <c:pt idx="6">
                        <c:v>3.8</c:v>
                      </c:pt>
                      <c:pt idx="7">
                        <c:v>4.0999999999999996</c:v>
                      </c:pt>
                      <c:pt idx="8">
                        <c:v>12.2</c:v>
                      </c:pt>
                      <c:pt idx="9">
                        <c:v>6.1</c:v>
                      </c:pt>
                    </c:numCache>
                  </c:numRef>
                </c:val>
                <c:extLst xmlns:c15="http://schemas.microsoft.com/office/drawing/2012/chart">
                  <c:ext xmlns:c16="http://schemas.microsoft.com/office/drawing/2014/chart" uri="{C3380CC4-5D6E-409C-BE32-E72D297353CC}">
                    <c16:uniqueId val="{00000006-88E3-4699-BFA4-21752B04EC9D}"/>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'1c FFR'!$G$3</c15:sqref>
                        </c15:formulaRef>
                      </c:ext>
                    </c:extLst>
                    <c:strCache>
                      <c:ptCount val="1"/>
                      <c:pt idx="0">
                        <c:v>G17 Prov M3</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'1c FFR'!$B$4:$B$13</c15:sqref>
                        </c15:formulaRef>
                      </c:ext>
                    </c:extLst>
                    <c:strCache>
                      <c:ptCount val="10"/>
                      <c:pt idx="0">
                        <c:v>0.64 EW</c:v>
                      </c:pt>
                      <c:pt idx="1">
                        <c:v>0.64 NS</c:v>
                      </c:pt>
                      <c:pt idx="2">
                        <c:v>0.86 EW</c:v>
                      </c:pt>
                      <c:pt idx="3">
                        <c:v>0.86 NS</c:v>
                      </c:pt>
                      <c:pt idx="4">
                        <c:v>2.25 EW</c:v>
                      </c:pt>
                      <c:pt idx="5">
                        <c:v>2.25 NS</c:v>
                      </c:pt>
                      <c:pt idx="6">
                        <c:v>3.90 EW</c:v>
                      </c:pt>
                      <c:pt idx="7">
                        <c:v>3.90 NS</c:v>
                      </c:pt>
                      <c:pt idx="8">
                        <c:v>10.35 EW</c:v>
                      </c:pt>
                      <c:pt idx="9">
                        <c:v>10.35 NS</c:v>
                      </c:pt>
                    </c:strCache>
                  </c:strRef>
                </c:cat>
                <c:val>
                  <c:numRef>
                    <c:extLst xmlns:c15="http://schemas.microsoft.com/office/drawing/2012/chart">
                      <c:ext xmlns:c15="http://schemas.microsoft.com/office/drawing/2012/chart" uri="{02D57815-91ED-43cb-92C2-25804820EDAC}">
                        <c15:formulaRef>
                          <c15:sqref>'1c FFR'!$G$4:$G$13</c15:sqref>
                        </c15:formulaRef>
                      </c:ext>
                    </c:extLst>
                    <c:numCache>
                      <c:formatCode>General</c:formatCode>
                      <c:ptCount val="10"/>
                      <c:pt idx="0">
                        <c:v>1.1000000000000001</c:v>
                      </c:pt>
                      <c:pt idx="1">
                        <c:v>1.9</c:v>
                      </c:pt>
                      <c:pt idx="2">
                        <c:v>2.6</c:v>
                      </c:pt>
                      <c:pt idx="3">
                        <c:v>3.3</c:v>
                      </c:pt>
                      <c:pt idx="4">
                        <c:v>8.1</c:v>
                      </c:pt>
                      <c:pt idx="5">
                        <c:v>7.7</c:v>
                      </c:pt>
                      <c:pt idx="6">
                        <c:v>8.6999999999999993</c:v>
                      </c:pt>
                      <c:pt idx="7">
                        <c:v>8.6999999999999993</c:v>
                      </c:pt>
                      <c:pt idx="8">
                        <c:v>9.6999999999999993</c:v>
                      </c:pt>
                      <c:pt idx="9">
                        <c:v>11.4</c:v>
                      </c:pt>
                    </c:numCache>
                  </c:numRef>
                </c:val>
                <c:extLst xmlns:c15="http://schemas.microsoft.com/office/drawing/2012/chart">
                  <c:ext xmlns:c16="http://schemas.microsoft.com/office/drawing/2014/chart" uri="{C3380CC4-5D6E-409C-BE32-E72D297353CC}">
                    <c16:uniqueId val="{00000007-88E3-4699-BFA4-21752B04EC9D}"/>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'1c FFR'!$H$3</c15:sqref>
                        </c15:formulaRef>
                      </c:ext>
                    </c:extLst>
                    <c:strCache>
                      <c:ptCount val="1"/>
                      <c:pt idx="0">
                        <c:v>G17 Prov M4</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'1c FFR'!$B$4:$B$13</c15:sqref>
                        </c15:formulaRef>
                      </c:ext>
                    </c:extLst>
                    <c:strCache>
                      <c:ptCount val="10"/>
                      <c:pt idx="0">
                        <c:v>0.64 EW</c:v>
                      </c:pt>
                      <c:pt idx="1">
                        <c:v>0.64 NS</c:v>
                      </c:pt>
                      <c:pt idx="2">
                        <c:v>0.86 EW</c:v>
                      </c:pt>
                      <c:pt idx="3">
                        <c:v>0.86 NS</c:v>
                      </c:pt>
                      <c:pt idx="4">
                        <c:v>2.25 EW</c:v>
                      </c:pt>
                      <c:pt idx="5">
                        <c:v>2.25 NS</c:v>
                      </c:pt>
                      <c:pt idx="6">
                        <c:v>3.90 EW</c:v>
                      </c:pt>
                      <c:pt idx="7">
                        <c:v>3.90 NS</c:v>
                      </c:pt>
                      <c:pt idx="8">
                        <c:v>10.35 EW</c:v>
                      </c:pt>
                      <c:pt idx="9">
                        <c:v>10.35 NS</c:v>
                      </c:pt>
                    </c:strCache>
                  </c:strRef>
                </c:cat>
                <c:val>
                  <c:numRef>
                    <c:extLst xmlns:c15="http://schemas.microsoft.com/office/drawing/2012/chart">
                      <c:ext xmlns:c15="http://schemas.microsoft.com/office/drawing/2012/chart" uri="{02D57815-91ED-43cb-92C2-25804820EDAC}">
                        <c15:formulaRef>
                          <c15:sqref>'1c FFR'!$H$4:$H$13</c15:sqref>
                        </c15:formulaRef>
                      </c:ext>
                    </c:extLst>
                    <c:numCache>
                      <c:formatCode>General</c:formatCode>
                      <c:ptCount val="10"/>
                      <c:pt idx="0">
                        <c:v>1.6</c:v>
                      </c:pt>
                      <c:pt idx="1">
                        <c:v>1.9</c:v>
                      </c:pt>
                      <c:pt idx="2">
                        <c:v>3.3</c:v>
                      </c:pt>
                      <c:pt idx="3">
                        <c:v>3.1</c:v>
                      </c:pt>
                      <c:pt idx="4">
                        <c:v>8.4</c:v>
                      </c:pt>
                      <c:pt idx="5">
                        <c:v>7.5</c:v>
                      </c:pt>
                      <c:pt idx="6">
                        <c:v>11.6</c:v>
                      </c:pt>
                      <c:pt idx="7">
                        <c:v>10.5</c:v>
                      </c:pt>
                      <c:pt idx="8">
                        <c:v>12.9</c:v>
                      </c:pt>
                      <c:pt idx="9">
                        <c:v>14.2</c:v>
                      </c:pt>
                    </c:numCache>
                  </c:numRef>
                </c:val>
                <c:extLst xmlns:c15="http://schemas.microsoft.com/office/drawing/2012/chart">
                  <c:ext xmlns:c16="http://schemas.microsoft.com/office/drawing/2014/chart" uri="{C3380CC4-5D6E-409C-BE32-E72D297353CC}">
                    <c16:uniqueId val="{00000008-88E3-4699-BFA4-21752B04EC9D}"/>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'1c FFR'!$I$3</c15:sqref>
                        </c15:formulaRef>
                      </c:ext>
                    </c:extLst>
                    <c:strCache>
                      <c:ptCount val="1"/>
                      <c:pt idx="0">
                        <c:v>G17 Prov M6</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'1c FFR'!$B$4:$B$13</c15:sqref>
                        </c15:formulaRef>
                      </c:ext>
                    </c:extLst>
                    <c:strCache>
                      <c:ptCount val="10"/>
                      <c:pt idx="0">
                        <c:v>0.64 EW</c:v>
                      </c:pt>
                      <c:pt idx="1">
                        <c:v>0.64 NS</c:v>
                      </c:pt>
                      <c:pt idx="2">
                        <c:v>0.86 EW</c:v>
                      </c:pt>
                      <c:pt idx="3">
                        <c:v>0.86 NS</c:v>
                      </c:pt>
                      <c:pt idx="4">
                        <c:v>2.25 EW</c:v>
                      </c:pt>
                      <c:pt idx="5">
                        <c:v>2.25 NS</c:v>
                      </c:pt>
                      <c:pt idx="6">
                        <c:v>3.90 EW</c:v>
                      </c:pt>
                      <c:pt idx="7">
                        <c:v>3.90 NS</c:v>
                      </c:pt>
                      <c:pt idx="8">
                        <c:v>10.35 EW</c:v>
                      </c:pt>
                      <c:pt idx="9">
                        <c:v>10.35 NS</c:v>
                      </c:pt>
                    </c:strCache>
                  </c:strRef>
                </c:cat>
                <c:val>
                  <c:numRef>
                    <c:extLst xmlns:c15="http://schemas.microsoft.com/office/drawing/2012/chart">
                      <c:ext xmlns:c15="http://schemas.microsoft.com/office/drawing/2012/chart" uri="{02D57815-91ED-43cb-92C2-25804820EDAC}">
                        <c15:formulaRef>
                          <c15:sqref>'1c FFR'!$I$4:$I$13</c15:sqref>
                        </c15:formulaRef>
                      </c:ext>
                    </c:extLst>
                    <c:numCache>
                      <c:formatCode>General</c:formatCode>
                      <c:ptCount val="10"/>
                      <c:pt idx="0">
                        <c:v>1.7</c:v>
                      </c:pt>
                      <c:pt idx="1">
                        <c:v>2.2999999999999998</c:v>
                      </c:pt>
                      <c:pt idx="2">
                        <c:v>3</c:v>
                      </c:pt>
                      <c:pt idx="3">
                        <c:v>3.8</c:v>
                      </c:pt>
                      <c:pt idx="4">
                        <c:v>7.4</c:v>
                      </c:pt>
                      <c:pt idx="5">
                        <c:v>9</c:v>
                      </c:pt>
                      <c:pt idx="6">
                        <c:v>11.3</c:v>
                      </c:pt>
                      <c:pt idx="7">
                        <c:v>9.3000000000000007</c:v>
                      </c:pt>
                      <c:pt idx="8">
                        <c:v>13.5</c:v>
                      </c:pt>
                      <c:pt idx="9">
                        <c:v>11.4</c:v>
                      </c:pt>
                    </c:numCache>
                  </c:numRef>
                </c:val>
                <c:extLst xmlns:c15="http://schemas.microsoft.com/office/drawing/2012/chart">
                  <c:ext xmlns:c16="http://schemas.microsoft.com/office/drawing/2014/chart" uri="{C3380CC4-5D6E-409C-BE32-E72D297353CC}">
                    <c16:uniqueId val="{00000009-88E3-4699-BFA4-21752B04EC9D}"/>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'1c FFR'!$K$3</c15:sqref>
                        </c15:formulaRef>
                      </c:ext>
                    </c:extLst>
                    <c:strCache>
                      <c:ptCount val="1"/>
                      <c:pt idx="0">
                        <c:v>G18 Prov</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'1c FFR'!$B$4:$B$13</c15:sqref>
                        </c15:formulaRef>
                      </c:ext>
                    </c:extLst>
                    <c:strCache>
                      <c:ptCount val="10"/>
                      <c:pt idx="0">
                        <c:v>0.64 EW</c:v>
                      </c:pt>
                      <c:pt idx="1">
                        <c:v>0.64 NS</c:v>
                      </c:pt>
                      <c:pt idx="2">
                        <c:v>0.86 EW</c:v>
                      </c:pt>
                      <c:pt idx="3">
                        <c:v>0.86 NS</c:v>
                      </c:pt>
                      <c:pt idx="4">
                        <c:v>2.25 EW</c:v>
                      </c:pt>
                      <c:pt idx="5">
                        <c:v>2.25 NS</c:v>
                      </c:pt>
                      <c:pt idx="6">
                        <c:v>3.90 EW</c:v>
                      </c:pt>
                      <c:pt idx="7">
                        <c:v>3.90 NS</c:v>
                      </c:pt>
                      <c:pt idx="8">
                        <c:v>10.35 EW</c:v>
                      </c:pt>
                      <c:pt idx="9">
                        <c:v>10.35 NS</c:v>
                      </c:pt>
                    </c:strCache>
                  </c:strRef>
                </c:cat>
                <c:val>
                  <c:numRef>
                    <c:extLst xmlns:c15="http://schemas.microsoft.com/office/drawing/2012/chart">
                      <c:ext xmlns:c15="http://schemas.microsoft.com/office/drawing/2012/chart" uri="{02D57815-91ED-43cb-92C2-25804820EDAC}">
                        <c15:formulaRef>
                          <c15:sqref>'1c FFR'!$K$4:$K$13</c15:sqref>
                        </c15:formulaRef>
                      </c:ext>
                    </c:extLst>
                    <c:numCache>
                      <c:formatCode>General</c:formatCode>
                      <c:ptCount val="10"/>
                      <c:pt idx="0">
                        <c:v>0.9</c:v>
                      </c:pt>
                      <c:pt idx="1">
                        <c:v>0.7</c:v>
                      </c:pt>
                      <c:pt idx="2">
                        <c:v>1.7</c:v>
                      </c:pt>
                      <c:pt idx="3">
                        <c:v>1.6</c:v>
                      </c:pt>
                      <c:pt idx="4">
                        <c:v>3.8</c:v>
                      </c:pt>
                      <c:pt idx="5">
                        <c:v>3.1</c:v>
                      </c:pt>
                      <c:pt idx="6">
                        <c:v>4.4000000000000004</c:v>
                      </c:pt>
                      <c:pt idx="7">
                        <c:v>3.8</c:v>
                      </c:pt>
                      <c:pt idx="8">
                        <c:v>4</c:v>
                      </c:pt>
                      <c:pt idx="9">
                        <c:v>4.8</c:v>
                      </c:pt>
                    </c:numCache>
                  </c:numRef>
                </c:val>
                <c:extLst xmlns:c15="http://schemas.microsoft.com/office/drawing/2012/chart">
                  <c:ext xmlns:c16="http://schemas.microsoft.com/office/drawing/2014/chart" uri="{C3380CC4-5D6E-409C-BE32-E72D297353CC}">
                    <c16:uniqueId val="{0000000A-88E3-4699-BFA4-21752B04EC9D}"/>
                  </c:ext>
                </c:extLst>
              </c15:ser>
            </c15:filteredBarSeries>
          </c:ext>
        </c:extLst>
      </c:barChart>
      <c:catAx>
        <c:axId val="732424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2786607"/>
        <c:crosses val="autoZero"/>
        <c:auto val="1"/>
        <c:lblAlgn val="ctr"/>
        <c:lblOffset val="100"/>
        <c:noMultiLvlLbl val="0"/>
      </c:catAx>
      <c:valAx>
        <c:axId val="79278660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t>FFR Error (µrad)</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324240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GOES-19 ABI Within Frame Registration (WIFR) Error</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'1d WIFR'!$C$3</c:f>
              <c:strCache>
                <c:ptCount val="1"/>
                <c:pt idx="0">
                  <c:v>MRD</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'1d WIFR'!$B$4:$B$13</c:f>
              <c:strCache>
                <c:ptCount val="10"/>
                <c:pt idx="0">
                  <c:v>0.64 EW</c:v>
                </c:pt>
                <c:pt idx="1">
                  <c:v>0.64 NS</c:v>
                </c:pt>
                <c:pt idx="2">
                  <c:v>0.86 EW</c:v>
                </c:pt>
                <c:pt idx="3">
                  <c:v>0.86 NS</c:v>
                </c:pt>
                <c:pt idx="4">
                  <c:v>2.25 EW</c:v>
                </c:pt>
                <c:pt idx="5">
                  <c:v>2.25 NS</c:v>
                </c:pt>
                <c:pt idx="6">
                  <c:v>3.90 EW</c:v>
                </c:pt>
                <c:pt idx="7">
                  <c:v>3.90 NS</c:v>
                </c:pt>
                <c:pt idx="8">
                  <c:v>10.35 EW</c:v>
                </c:pt>
                <c:pt idx="9">
                  <c:v>10.35 NS</c:v>
                </c:pt>
              </c:strCache>
            </c:strRef>
          </c:cat>
          <c:val>
            <c:numRef>
              <c:f>'1d WIFR'!$C$4:$C$13</c:f>
              <c:numCache>
                <c:formatCode>General</c:formatCode>
                <c:ptCount val="10"/>
                <c:pt idx="0">
                  <c:v>28</c:v>
                </c:pt>
                <c:pt idx="1">
                  <c:v>28</c:v>
                </c:pt>
                <c:pt idx="2">
                  <c:v>28</c:v>
                </c:pt>
                <c:pt idx="3">
                  <c:v>28</c:v>
                </c:pt>
                <c:pt idx="4">
                  <c:v>28</c:v>
                </c:pt>
                <c:pt idx="5">
                  <c:v>28</c:v>
                </c:pt>
                <c:pt idx="6">
                  <c:v>28</c:v>
                </c:pt>
                <c:pt idx="7">
                  <c:v>28</c:v>
                </c:pt>
                <c:pt idx="8">
                  <c:v>28</c:v>
                </c:pt>
                <c:pt idx="9">
                  <c:v>28</c:v>
                </c:pt>
              </c:numCache>
            </c:numRef>
          </c:val>
          <c:extLst>
            <c:ext xmlns:c16="http://schemas.microsoft.com/office/drawing/2014/chart" uri="{C3380CC4-5D6E-409C-BE32-E72D297353CC}">
              <c16:uniqueId val="{00000000-D8AE-4008-8D99-0908DEE447C1}"/>
            </c:ext>
          </c:extLst>
        </c:ser>
        <c:ser>
          <c:idx val="3"/>
          <c:order val="3"/>
          <c:tx>
            <c:strRef>
              <c:f>'1d WIFR'!$F$3</c:f>
              <c:strCache>
                <c:ptCount val="1"/>
                <c:pt idx="0">
                  <c:v>G16 Full</c:v>
                </c:pt>
              </c:strCache>
            </c:strRef>
          </c:tx>
          <c:spPr>
            <a:solidFill>
              <a:srgbClr val="33CC3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'1d WIFR'!$B$4:$B$13</c:f>
              <c:strCache>
                <c:ptCount val="10"/>
                <c:pt idx="0">
                  <c:v>0.64 EW</c:v>
                </c:pt>
                <c:pt idx="1">
                  <c:v>0.64 NS</c:v>
                </c:pt>
                <c:pt idx="2">
                  <c:v>0.86 EW</c:v>
                </c:pt>
                <c:pt idx="3">
                  <c:v>0.86 NS</c:v>
                </c:pt>
                <c:pt idx="4">
                  <c:v>2.25 EW</c:v>
                </c:pt>
                <c:pt idx="5">
                  <c:v>2.25 NS</c:v>
                </c:pt>
                <c:pt idx="6">
                  <c:v>3.90 EW</c:v>
                </c:pt>
                <c:pt idx="7">
                  <c:v>3.90 NS</c:v>
                </c:pt>
                <c:pt idx="8">
                  <c:v>10.35 EW</c:v>
                </c:pt>
                <c:pt idx="9">
                  <c:v>10.35 NS</c:v>
                </c:pt>
              </c:strCache>
            </c:strRef>
          </c:cat>
          <c:val>
            <c:numRef>
              <c:f>'1d WIFR'!$F$4:$F$13</c:f>
              <c:numCache>
                <c:formatCode>General</c:formatCode>
                <c:ptCount val="10"/>
                <c:pt idx="0">
                  <c:v>4.4000000000000004</c:v>
                </c:pt>
                <c:pt idx="1">
                  <c:v>3.8</c:v>
                </c:pt>
                <c:pt idx="2">
                  <c:v>7.4</c:v>
                </c:pt>
                <c:pt idx="3">
                  <c:v>7.1</c:v>
                </c:pt>
                <c:pt idx="4">
                  <c:v>25.2</c:v>
                </c:pt>
                <c:pt idx="5">
                  <c:v>24.1</c:v>
                </c:pt>
                <c:pt idx="6">
                  <c:v>24.1</c:v>
                </c:pt>
                <c:pt idx="7">
                  <c:v>23.8</c:v>
                </c:pt>
                <c:pt idx="8">
                  <c:v>26.5</c:v>
                </c:pt>
                <c:pt idx="9">
                  <c:v>25.3</c:v>
                </c:pt>
              </c:numCache>
            </c:numRef>
          </c:val>
          <c:extLst>
            <c:ext xmlns:c16="http://schemas.microsoft.com/office/drawing/2014/chart" uri="{C3380CC4-5D6E-409C-BE32-E72D297353CC}">
              <c16:uniqueId val="{00000001-D8AE-4008-8D99-0908DEE447C1}"/>
            </c:ext>
          </c:extLst>
        </c:ser>
        <c:ser>
          <c:idx val="7"/>
          <c:order val="7"/>
          <c:tx>
            <c:strRef>
              <c:f>'1d WIFR'!$J$3</c:f>
              <c:strCache>
                <c:ptCount val="1"/>
                <c:pt idx="0">
                  <c:v>G17 Full M6</c:v>
                </c:pt>
              </c:strCache>
            </c:strRef>
          </c:tx>
          <c:spPr>
            <a:solidFill>
              <a:srgbClr val="0000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'1d WIFR'!$B$4:$B$13</c:f>
              <c:strCache>
                <c:ptCount val="10"/>
                <c:pt idx="0">
                  <c:v>0.64 EW</c:v>
                </c:pt>
                <c:pt idx="1">
                  <c:v>0.64 NS</c:v>
                </c:pt>
                <c:pt idx="2">
                  <c:v>0.86 EW</c:v>
                </c:pt>
                <c:pt idx="3">
                  <c:v>0.86 NS</c:v>
                </c:pt>
                <c:pt idx="4">
                  <c:v>2.25 EW</c:v>
                </c:pt>
                <c:pt idx="5">
                  <c:v>2.25 NS</c:v>
                </c:pt>
                <c:pt idx="6">
                  <c:v>3.90 EW</c:v>
                </c:pt>
                <c:pt idx="7">
                  <c:v>3.90 NS</c:v>
                </c:pt>
                <c:pt idx="8">
                  <c:v>10.35 EW</c:v>
                </c:pt>
                <c:pt idx="9">
                  <c:v>10.35 NS</c:v>
                </c:pt>
              </c:strCache>
            </c:strRef>
          </c:cat>
          <c:val>
            <c:numRef>
              <c:f>'1d WIFR'!$J$4:$J$13</c:f>
              <c:numCache>
                <c:formatCode>General</c:formatCode>
                <c:ptCount val="10"/>
                <c:pt idx="0">
                  <c:v>5</c:v>
                </c:pt>
                <c:pt idx="1">
                  <c:v>3.9</c:v>
                </c:pt>
                <c:pt idx="2">
                  <c:v>9.1999999999999993</c:v>
                </c:pt>
                <c:pt idx="3">
                  <c:v>12</c:v>
                </c:pt>
                <c:pt idx="4">
                  <c:v>17.399999999999999</c:v>
                </c:pt>
                <c:pt idx="5">
                  <c:v>18.899999999999999</c:v>
                </c:pt>
                <c:pt idx="6">
                  <c:v>23.8</c:v>
                </c:pt>
                <c:pt idx="7">
                  <c:v>26.7</c:v>
                </c:pt>
                <c:pt idx="8">
                  <c:v>23.8</c:v>
                </c:pt>
                <c:pt idx="9">
                  <c:v>27.5</c:v>
                </c:pt>
              </c:numCache>
            </c:numRef>
          </c:val>
          <c:extLst>
            <c:ext xmlns:c16="http://schemas.microsoft.com/office/drawing/2014/chart" uri="{C3380CC4-5D6E-409C-BE32-E72D297353CC}">
              <c16:uniqueId val="{00000002-D8AE-4008-8D99-0908DEE447C1}"/>
            </c:ext>
          </c:extLst>
        </c:ser>
        <c:ser>
          <c:idx val="9"/>
          <c:order val="9"/>
          <c:tx>
            <c:strRef>
              <c:f>'1d WIFR'!$L$3</c:f>
              <c:strCache>
                <c:ptCount val="1"/>
                <c:pt idx="0">
                  <c:v>G18 Full</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'1d WIFR'!$B$4:$B$13</c:f>
              <c:strCache>
                <c:ptCount val="10"/>
                <c:pt idx="0">
                  <c:v>0.64 EW</c:v>
                </c:pt>
                <c:pt idx="1">
                  <c:v>0.64 NS</c:v>
                </c:pt>
                <c:pt idx="2">
                  <c:v>0.86 EW</c:v>
                </c:pt>
                <c:pt idx="3">
                  <c:v>0.86 NS</c:v>
                </c:pt>
                <c:pt idx="4">
                  <c:v>2.25 EW</c:v>
                </c:pt>
                <c:pt idx="5">
                  <c:v>2.25 NS</c:v>
                </c:pt>
                <c:pt idx="6">
                  <c:v>3.90 EW</c:v>
                </c:pt>
                <c:pt idx="7">
                  <c:v>3.90 NS</c:v>
                </c:pt>
                <c:pt idx="8">
                  <c:v>10.35 EW</c:v>
                </c:pt>
                <c:pt idx="9">
                  <c:v>10.35 NS</c:v>
                </c:pt>
              </c:strCache>
            </c:strRef>
          </c:cat>
          <c:val>
            <c:numRef>
              <c:f>'1d WIFR'!$L$4:$L$13</c:f>
              <c:numCache>
                <c:formatCode>General</c:formatCode>
                <c:ptCount val="10"/>
                <c:pt idx="0">
                  <c:v>8.1999999999999993</c:v>
                </c:pt>
                <c:pt idx="1">
                  <c:v>9.1999999999999993</c:v>
                </c:pt>
                <c:pt idx="2">
                  <c:v>10.8</c:v>
                </c:pt>
                <c:pt idx="3">
                  <c:v>9.6</c:v>
                </c:pt>
                <c:pt idx="4">
                  <c:v>10.6</c:v>
                </c:pt>
                <c:pt idx="5">
                  <c:v>9.6</c:v>
                </c:pt>
                <c:pt idx="6">
                  <c:v>12.2</c:v>
                </c:pt>
                <c:pt idx="7">
                  <c:v>14.6</c:v>
                </c:pt>
                <c:pt idx="8">
                  <c:v>13.6</c:v>
                </c:pt>
                <c:pt idx="9">
                  <c:v>18.5</c:v>
                </c:pt>
              </c:numCache>
            </c:numRef>
          </c:val>
          <c:extLst>
            <c:ext xmlns:c16="http://schemas.microsoft.com/office/drawing/2014/chart" uri="{C3380CC4-5D6E-409C-BE32-E72D297353CC}">
              <c16:uniqueId val="{00000003-D8AE-4008-8D99-0908DEE447C1}"/>
            </c:ext>
          </c:extLst>
        </c:ser>
        <c:ser>
          <c:idx val="10"/>
          <c:order val="10"/>
          <c:tx>
            <c:strRef>
              <c:f>'1d WIFR'!$M$3</c:f>
              <c:strCache>
                <c:ptCount val="1"/>
                <c:pt idx="0">
                  <c:v>G19 Prov</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'1d WIFR'!$B$4:$B$13</c:f>
              <c:strCache>
                <c:ptCount val="10"/>
                <c:pt idx="0">
                  <c:v>0.64 EW</c:v>
                </c:pt>
                <c:pt idx="1">
                  <c:v>0.64 NS</c:v>
                </c:pt>
                <c:pt idx="2">
                  <c:v>0.86 EW</c:v>
                </c:pt>
                <c:pt idx="3">
                  <c:v>0.86 NS</c:v>
                </c:pt>
                <c:pt idx="4">
                  <c:v>2.25 EW</c:v>
                </c:pt>
                <c:pt idx="5">
                  <c:v>2.25 NS</c:v>
                </c:pt>
                <c:pt idx="6">
                  <c:v>3.90 EW</c:v>
                </c:pt>
                <c:pt idx="7">
                  <c:v>3.90 NS</c:v>
                </c:pt>
                <c:pt idx="8">
                  <c:v>10.35 EW</c:v>
                </c:pt>
                <c:pt idx="9">
                  <c:v>10.35 NS</c:v>
                </c:pt>
              </c:strCache>
            </c:strRef>
          </c:cat>
          <c:val>
            <c:numRef>
              <c:f>'1d WIFR'!$M$4:$M$13</c:f>
              <c:numCache>
                <c:formatCode>General</c:formatCode>
                <c:ptCount val="10"/>
                <c:pt idx="0">
                  <c:v>3.6</c:v>
                </c:pt>
                <c:pt idx="1">
                  <c:v>3.6</c:v>
                </c:pt>
                <c:pt idx="2">
                  <c:v>2.9</c:v>
                </c:pt>
                <c:pt idx="3">
                  <c:v>3.1</c:v>
                </c:pt>
                <c:pt idx="4">
                  <c:v>3.7</c:v>
                </c:pt>
                <c:pt idx="5">
                  <c:v>4.0999999999999996</c:v>
                </c:pt>
                <c:pt idx="6">
                  <c:v>8.3000000000000007</c:v>
                </c:pt>
                <c:pt idx="7">
                  <c:v>11.1</c:v>
                </c:pt>
                <c:pt idx="8">
                  <c:v>7.9</c:v>
                </c:pt>
                <c:pt idx="9">
                  <c:v>11.4</c:v>
                </c:pt>
              </c:numCache>
            </c:numRef>
          </c:val>
          <c:extLst>
            <c:ext xmlns:c16="http://schemas.microsoft.com/office/drawing/2014/chart" uri="{C3380CC4-5D6E-409C-BE32-E72D297353CC}">
              <c16:uniqueId val="{00000004-D8AE-4008-8D99-0908DEE447C1}"/>
            </c:ext>
          </c:extLst>
        </c:ser>
        <c:dLbls>
          <c:dLblPos val="outEnd"/>
          <c:showLegendKey val="0"/>
          <c:showVal val="1"/>
          <c:showCatName val="0"/>
          <c:showSerName val="0"/>
          <c:showPercent val="0"/>
          <c:showBubbleSize val="0"/>
        </c:dLbls>
        <c:gapWidth val="219"/>
        <c:overlap val="-27"/>
        <c:axId val="1523583455"/>
        <c:axId val="886495935"/>
        <c:extLst>
          <c:ext xmlns:c15="http://schemas.microsoft.com/office/drawing/2012/chart" uri="{02D57815-91ED-43cb-92C2-25804820EDAC}">
            <c15:filteredBarSeries>
              <c15:ser>
                <c:idx val="1"/>
                <c:order val="1"/>
                <c:tx>
                  <c:strRef>
                    <c:extLst>
                      <c:ext uri="{02D57815-91ED-43cb-92C2-25804820EDAC}">
                        <c15:formulaRef>
                          <c15:sqref>'1d WIFR'!$D$3</c15:sqref>
                        </c15:formulaRef>
                      </c:ext>
                    </c:extLst>
                    <c:strCache>
                      <c:ptCount val="1"/>
                      <c:pt idx="0">
                        <c:v>Baseline</c:v>
                      </c:pt>
                    </c:strCache>
                  </c:strRef>
                </c:tx>
                <c:spPr>
                  <a:solidFill>
                    <a:schemeClr val="tx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'1d WIFR'!$B$4:$B$13</c15:sqref>
                        </c15:formulaRef>
                      </c:ext>
                    </c:extLst>
                    <c:strCache>
                      <c:ptCount val="10"/>
                      <c:pt idx="0">
                        <c:v>0.64 EW</c:v>
                      </c:pt>
                      <c:pt idx="1">
                        <c:v>0.64 NS</c:v>
                      </c:pt>
                      <c:pt idx="2">
                        <c:v>0.86 EW</c:v>
                      </c:pt>
                      <c:pt idx="3">
                        <c:v>0.86 NS</c:v>
                      </c:pt>
                      <c:pt idx="4">
                        <c:v>2.25 EW</c:v>
                      </c:pt>
                      <c:pt idx="5">
                        <c:v>2.25 NS</c:v>
                      </c:pt>
                      <c:pt idx="6">
                        <c:v>3.90 EW</c:v>
                      </c:pt>
                      <c:pt idx="7">
                        <c:v>3.90 NS</c:v>
                      </c:pt>
                      <c:pt idx="8">
                        <c:v>10.35 EW</c:v>
                      </c:pt>
                      <c:pt idx="9">
                        <c:v>10.35 NS</c:v>
                      </c:pt>
                    </c:strCache>
                  </c:strRef>
                </c:cat>
                <c:val>
                  <c:numRef>
                    <c:extLst>
                      <c:ext uri="{02D57815-91ED-43cb-92C2-25804820EDAC}">
                        <c15:formulaRef>
                          <c15:sqref>'1d WIFR'!$D$4:$D$13</c15:sqref>
                        </c15:formulaRef>
                      </c:ext>
                    </c:extLst>
                    <c:numCache>
                      <c:formatCode>General</c:formatCode>
                      <c:ptCount val="10"/>
                      <c:pt idx="0">
                        <c:v>12.6</c:v>
                      </c:pt>
                      <c:pt idx="1">
                        <c:v>12.6</c:v>
                      </c:pt>
                      <c:pt idx="2">
                        <c:v>12.6</c:v>
                      </c:pt>
                      <c:pt idx="3">
                        <c:v>12.6</c:v>
                      </c:pt>
                      <c:pt idx="4">
                        <c:v>12.6</c:v>
                      </c:pt>
                      <c:pt idx="5">
                        <c:v>12.6</c:v>
                      </c:pt>
                      <c:pt idx="6">
                        <c:v>12.6</c:v>
                      </c:pt>
                      <c:pt idx="7">
                        <c:v>12.6</c:v>
                      </c:pt>
                      <c:pt idx="8">
                        <c:v>13.2</c:v>
                      </c:pt>
                      <c:pt idx="9">
                        <c:v>13.2</c:v>
                      </c:pt>
                    </c:numCache>
                  </c:numRef>
                </c:val>
                <c:extLst>
                  <c:ext xmlns:c16="http://schemas.microsoft.com/office/drawing/2014/chart" uri="{C3380CC4-5D6E-409C-BE32-E72D297353CC}">
                    <c16:uniqueId val="{00000005-D8AE-4008-8D99-0908DEE447C1}"/>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'1d WIFR'!$E$3</c15:sqref>
                        </c15:formulaRef>
                      </c:ext>
                    </c:extLst>
                    <c:strCache>
                      <c:ptCount val="1"/>
                      <c:pt idx="0">
                        <c:v>G16 Prov</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'1d WIFR'!$B$4:$B$13</c15:sqref>
                        </c15:formulaRef>
                      </c:ext>
                    </c:extLst>
                    <c:strCache>
                      <c:ptCount val="10"/>
                      <c:pt idx="0">
                        <c:v>0.64 EW</c:v>
                      </c:pt>
                      <c:pt idx="1">
                        <c:v>0.64 NS</c:v>
                      </c:pt>
                      <c:pt idx="2">
                        <c:v>0.86 EW</c:v>
                      </c:pt>
                      <c:pt idx="3">
                        <c:v>0.86 NS</c:v>
                      </c:pt>
                      <c:pt idx="4">
                        <c:v>2.25 EW</c:v>
                      </c:pt>
                      <c:pt idx="5">
                        <c:v>2.25 NS</c:v>
                      </c:pt>
                      <c:pt idx="6">
                        <c:v>3.90 EW</c:v>
                      </c:pt>
                      <c:pt idx="7">
                        <c:v>3.90 NS</c:v>
                      </c:pt>
                      <c:pt idx="8">
                        <c:v>10.35 EW</c:v>
                      </c:pt>
                      <c:pt idx="9">
                        <c:v>10.35 NS</c:v>
                      </c:pt>
                    </c:strCache>
                  </c:strRef>
                </c:cat>
                <c:val>
                  <c:numRef>
                    <c:extLst xmlns:c15="http://schemas.microsoft.com/office/drawing/2012/chart">
                      <c:ext xmlns:c15="http://schemas.microsoft.com/office/drawing/2012/chart" uri="{02D57815-91ED-43cb-92C2-25804820EDAC}">
                        <c15:formulaRef>
                          <c15:sqref>'1d WIFR'!$E$4:$E$13</c15:sqref>
                        </c15:formulaRef>
                      </c:ext>
                    </c:extLst>
                    <c:numCache>
                      <c:formatCode>General</c:formatCode>
                      <c:ptCount val="10"/>
                      <c:pt idx="0">
                        <c:v>1.9</c:v>
                      </c:pt>
                      <c:pt idx="1">
                        <c:v>1.9</c:v>
                      </c:pt>
                      <c:pt idx="2">
                        <c:v>3.9</c:v>
                      </c:pt>
                      <c:pt idx="3">
                        <c:v>3.9</c:v>
                      </c:pt>
                      <c:pt idx="4">
                        <c:v>15.2</c:v>
                      </c:pt>
                      <c:pt idx="5">
                        <c:v>15.2</c:v>
                      </c:pt>
                      <c:pt idx="6">
                        <c:v>23.6</c:v>
                      </c:pt>
                      <c:pt idx="7">
                        <c:v>23.6</c:v>
                      </c:pt>
                      <c:pt idx="8">
                        <c:v>25.7</c:v>
                      </c:pt>
                      <c:pt idx="9">
                        <c:v>25.7</c:v>
                      </c:pt>
                    </c:numCache>
                  </c:numRef>
                </c:val>
                <c:extLst xmlns:c15="http://schemas.microsoft.com/office/drawing/2012/chart">
                  <c:ext xmlns:c16="http://schemas.microsoft.com/office/drawing/2014/chart" uri="{C3380CC4-5D6E-409C-BE32-E72D297353CC}">
                    <c16:uniqueId val="{00000006-D8AE-4008-8D99-0908DEE447C1}"/>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'1d WIFR'!$G$3</c15:sqref>
                        </c15:formulaRef>
                      </c:ext>
                    </c:extLst>
                    <c:strCache>
                      <c:ptCount val="1"/>
                      <c:pt idx="0">
                        <c:v>G17 Prov M3</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'1d WIFR'!$B$4:$B$13</c15:sqref>
                        </c15:formulaRef>
                      </c:ext>
                    </c:extLst>
                    <c:strCache>
                      <c:ptCount val="10"/>
                      <c:pt idx="0">
                        <c:v>0.64 EW</c:v>
                      </c:pt>
                      <c:pt idx="1">
                        <c:v>0.64 NS</c:v>
                      </c:pt>
                      <c:pt idx="2">
                        <c:v>0.86 EW</c:v>
                      </c:pt>
                      <c:pt idx="3">
                        <c:v>0.86 NS</c:v>
                      </c:pt>
                      <c:pt idx="4">
                        <c:v>2.25 EW</c:v>
                      </c:pt>
                      <c:pt idx="5">
                        <c:v>2.25 NS</c:v>
                      </c:pt>
                      <c:pt idx="6">
                        <c:v>3.90 EW</c:v>
                      </c:pt>
                      <c:pt idx="7">
                        <c:v>3.90 NS</c:v>
                      </c:pt>
                      <c:pt idx="8">
                        <c:v>10.35 EW</c:v>
                      </c:pt>
                      <c:pt idx="9">
                        <c:v>10.35 NS</c:v>
                      </c:pt>
                    </c:strCache>
                  </c:strRef>
                </c:cat>
                <c:val>
                  <c:numRef>
                    <c:extLst xmlns:c15="http://schemas.microsoft.com/office/drawing/2012/chart">
                      <c:ext xmlns:c15="http://schemas.microsoft.com/office/drawing/2012/chart" uri="{02D57815-91ED-43cb-92C2-25804820EDAC}">
                        <c15:formulaRef>
                          <c15:sqref>'1d WIFR'!$G$4:$G$13</c15:sqref>
                        </c15:formulaRef>
                      </c:ext>
                    </c:extLst>
                    <c:numCache>
                      <c:formatCode>General</c:formatCode>
                      <c:ptCount val="10"/>
                      <c:pt idx="0">
                        <c:v>5.3</c:v>
                      </c:pt>
                      <c:pt idx="1">
                        <c:v>4.8</c:v>
                      </c:pt>
                      <c:pt idx="2">
                        <c:v>11.2</c:v>
                      </c:pt>
                      <c:pt idx="3">
                        <c:v>10.7</c:v>
                      </c:pt>
                      <c:pt idx="4">
                        <c:v>37.799999999999997</c:v>
                      </c:pt>
                      <c:pt idx="5">
                        <c:v>36.1</c:v>
                      </c:pt>
                      <c:pt idx="6">
                        <c:v>31.6</c:v>
                      </c:pt>
                      <c:pt idx="7">
                        <c:v>32</c:v>
                      </c:pt>
                      <c:pt idx="8">
                        <c:v>34.700000000000003</c:v>
                      </c:pt>
                      <c:pt idx="9">
                        <c:v>33.4</c:v>
                      </c:pt>
                    </c:numCache>
                  </c:numRef>
                </c:val>
                <c:extLst xmlns:c15="http://schemas.microsoft.com/office/drawing/2012/chart">
                  <c:ext xmlns:c16="http://schemas.microsoft.com/office/drawing/2014/chart" uri="{C3380CC4-5D6E-409C-BE32-E72D297353CC}">
                    <c16:uniqueId val="{00000007-D8AE-4008-8D99-0908DEE447C1}"/>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'1d WIFR'!$H$3</c15:sqref>
                        </c15:formulaRef>
                      </c:ext>
                    </c:extLst>
                    <c:strCache>
                      <c:ptCount val="1"/>
                      <c:pt idx="0">
                        <c:v>G17 Prov M4</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'1d WIFR'!$B$4:$B$13</c15:sqref>
                        </c15:formulaRef>
                      </c:ext>
                    </c:extLst>
                    <c:strCache>
                      <c:ptCount val="10"/>
                      <c:pt idx="0">
                        <c:v>0.64 EW</c:v>
                      </c:pt>
                      <c:pt idx="1">
                        <c:v>0.64 NS</c:v>
                      </c:pt>
                      <c:pt idx="2">
                        <c:v>0.86 EW</c:v>
                      </c:pt>
                      <c:pt idx="3">
                        <c:v>0.86 NS</c:v>
                      </c:pt>
                      <c:pt idx="4">
                        <c:v>2.25 EW</c:v>
                      </c:pt>
                      <c:pt idx="5">
                        <c:v>2.25 NS</c:v>
                      </c:pt>
                      <c:pt idx="6">
                        <c:v>3.90 EW</c:v>
                      </c:pt>
                      <c:pt idx="7">
                        <c:v>3.90 NS</c:v>
                      </c:pt>
                      <c:pt idx="8">
                        <c:v>10.35 EW</c:v>
                      </c:pt>
                      <c:pt idx="9">
                        <c:v>10.35 NS</c:v>
                      </c:pt>
                    </c:strCache>
                  </c:strRef>
                </c:cat>
                <c:val>
                  <c:numRef>
                    <c:extLst xmlns:c15="http://schemas.microsoft.com/office/drawing/2012/chart">
                      <c:ext xmlns:c15="http://schemas.microsoft.com/office/drawing/2012/chart" uri="{02D57815-91ED-43cb-92C2-25804820EDAC}">
                        <c15:formulaRef>
                          <c15:sqref>'1d WIFR'!$H$4:$H$13</c15:sqref>
                        </c15:formulaRef>
                      </c:ext>
                    </c:extLst>
                    <c:numCache>
                      <c:formatCode>General</c:formatCode>
                      <c:ptCount val="10"/>
                      <c:pt idx="0">
                        <c:v>7</c:v>
                      </c:pt>
                      <c:pt idx="1">
                        <c:v>5.7</c:v>
                      </c:pt>
                      <c:pt idx="2">
                        <c:v>11</c:v>
                      </c:pt>
                      <c:pt idx="3">
                        <c:v>11.1</c:v>
                      </c:pt>
                      <c:pt idx="4">
                        <c:v>42.1</c:v>
                      </c:pt>
                      <c:pt idx="5">
                        <c:v>40.700000000000003</c:v>
                      </c:pt>
                      <c:pt idx="6">
                        <c:v>33.799999999999997</c:v>
                      </c:pt>
                      <c:pt idx="7">
                        <c:v>35.4</c:v>
                      </c:pt>
                      <c:pt idx="8">
                        <c:v>35.1</c:v>
                      </c:pt>
                      <c:pt idx="9">
                        <c:v>36.700000000000003</c:v>
                      </c:pt>
                    </c:numCache>
                  </c:numRef>
                </c:val>
                <c:extLst xmlns:c15="http://schemas.microsoft.com/office/drawing/2012/chart">
                  <c:ext xmlns:c16="http://schemas.microsoft.com/office/drawing/2014/chart" uri="{C3380CC4-5D6E-409C-BE32-E72D297353CC}">
                    <c16:uniqueId val="{00000008-D8AE-4008-8D99-0908DEE447C1}"/>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'1d WIFR'!$I$3</c15:sqref>
                        </c15:formulaRef>
                      </c:ext>
                    </c:extLst>
                    <c:strCache>
                      <c:ptCount val="1"/>
                      <c:pt idx="0">
                        <c:v>G17 Prov M6</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'1d WIFR'!$B$4:$B$13</c15:sqref>
                        </c15:formulaRef>
                      </c:ext>
                    </c:extLst>
                    <c:strCache>
                      <c:ptCount val="10"/>
                      <c:pt idx="0">
                        <c:v>0.64 EW</c:v>
                      </c:pt>
                      <c:pt idx="1">
                        <c:v>0.64 NS</c:v>
                      </c:pt>
                      <c:pt idx="2">
                        <c:v>0.86 EW</c:v>
                      </c:pt>
                      <c:pt idx="3">
                        <c:v>0.86 NS</c:v>
                      </c:pt>
                      <c:pt idx="4">
                        <c:v>2.25 EW</c:v>
                      </c:pt>
                      <c:pt idx="5">
                        <c:v>2.25 NS</c:v>
                      </c:pt>
                      <c:pt idx="6">
                        <c:v>3.90 EW</c:v>
                      </c:pt>
                      <c:pt idx="7">
                        <c:v>3.90 NS</c:v>
                      </c:pt>
                      <c:pt idx="8">
                        <c:v>10.35 EW</c:v>
                      </c:pt>
                      <c:pt idx="9">
                        <c:v>10.35 NS</c:v>
                      </c:pt>
                    </c:strCache>
                  </c:strRef>
                </c:cat>
                <c:val>
                  <c:numRef>
                    <c:extLst xmlns:c15="http://schemas.microsoft.com/office/drawing/2012/chart">
                      <c:ext xmlns:c15="http://schemas.microsoft.com/office/drawing/2012/chart" uri="{02D57815-91ED-43cb-92C2-25804820EDAC}">
                        <c15:formulaRef>
                          <c15:sqref>'1d WIFR'!$I$4:$I$13</c15:sqref>
                        </c15:formulaRef>
                      </c:ext>
                    </c:extLst>
                    <c:numCache>
                      <c:formatCode>General</c:formatCode>
                      <c:ptCount val="10"/>
                      <c:pt idx="0">
                        <c:v>5.3</c:v>
                      </c:pt>
                      <c:pt idx="1">
                        <c:v>4.5</c:v>
                      </c:pt>
                      <c:pt idx="2">
                        <c:v>7.1</c:v>
                      </c:pt>
                      <c:pt idx="3">
                        <c:v>6.8</c:v>
                      </c:pt>
                      <c:pt idx="4">
                        <c:v>26.3</c:v>
                      </c:pt>
                      <c:pt idx="5">
                        <c:v>24.3</c:v>
                      </c:pt>
                      <c:pt idx="6">
                        <c:v>22.7</c:v>
                      </c:pt>
                      <c:pt idx="7">
                        <c:v>23.9</c:v>
                      </c:pt>
                      <c:pt idx="8">
                        <c:v>24.1</c:v>
                      </c:pt>
                      <c:pt idx="9">
                        <c:v>24.1</c:v>
                      </c:pt>
                    </c:numCache>
                  </c:numRef>
                </c:val>
                <c:extLst xmlns:c15="http://schemas.microsoft.com/office/drawing/2012/chart">
                  <c:ext xmlns:c16="http://schemas.microsoft.com/office/drawing/2014/chart" uri="{C3380CC4-5D6E-409C-BE32-E72D297353CC}">
                    <c16:uniqueId val="{00000009-D8AE-4008-8D99-0908DEE447C1}"/>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'1d WIFR'!$K$3</c15:sqref>
                        </c15:formulaRef>
                      </c:ext>
                    </c:extLst>
                    <c:strCache>
                      <c:ptCount val="1"/>
                      <c:pt idx="0">
                        <c:v>G18 Prov</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'1d WIFR'!$B$4:$B$13</c15:sqref>
                        </c15:formulaRef>
                      </c:ext>
                    </c:extLst>
                    <c:strCache>
                      <c:ptCount val="10"/>
                      <c:pt idx="0">
                        <c:v>0.64 EW</c:v>
                      </c:pt>
                      <c:pt idx="1">
                        <c:v>0.64 NS</c:v>
                      </c:pt>
                      <c:pt idx="2">
                        <c:v>0.86 EW</c:v>
                      </c:pt>
                      <c:pt idx="3">
                        <c:v>0.86 NS</c:v>
                      </c:pt>
                      <c:pt idx="4">
                        <c:v>2.25 EW</c:v>
                      </c:pt>
                      <c:pt idx="5">
                        <c:v>2.25 NS</c:v>
                      </c:pt>
                      <c:pt idx="6">
                        <c:v>3.90 EW</c:v>
                      </c:pt>
                      <c:pt idx="7">
                        <c:v>3.90 NS</c:v>
                      </c:pt>
                      <c:pt idx="8">
                        <c:v>10.35 EW</c:v>
                      </c:pt>
                      <c:pt idx="9">
                        <c:v>10.35 NS</c:v>
                      </c:pt>
                    </c:strCache>
                  </c:strRef>
                </c:cat>
                <c:val>
                  <c:numRef>
                    <c:extLst xmlns:c15="http://schemas.microsoft.com/office/drawing/2012/chart">
                      <c:ext xmlns:c15="http://schemas.microsoft.com/office/drawing/2012/chart" uri="{02D57815-91ED-43cb-92C2-25804820EDAC}">
                        <c15:formulaRef>
                          <c15:sqref>'1d WIFR'!$K$4:$K$13</c15:sqref>
                        </c15:formulaRef>
                      </c:ext>
                    </c:extLst>
                    <c:numCache>
                      <c:formatCode>General</c:formatCode>
                      <c:ptCount val="10"/>
                      <c:pt idx="0">
                        <c:v>10.6</c:v>
                      </c:pt>
                      <c:pt idx="1">
                        <c:v>7.8</c:v>
                      </c:pt>
                      <c:pt idx="2">
                        <c:v>10.1</c:v>
                      </c:pt>
                      <c:pt idx="3">
                        <c:v>8.5</c:v>
                      </c:pt>
                      <c:pt idx="4">
                        <c:v>10.4</c:v>
                      </c:pt>
                      <c:pt idx="5">
                        <c:v>8.6999999999999993</c:v>
                      </c:pt>
                      <c:pt idx="6">
                        <c:v>12.6</c:v>
                      </c:pt>
                      <c:pt idx="7">
                        <c:v>12.3</c:v>
                      </c:pt>
                      <c:pt idx="8">
                        <c:v>11.9</c:v>
                      </c:pt>
                      <c:pt idx="9">
                        <c:v>12.6</c:v>
                      </c:pt>
                    </c:numCache>
                  </c:numRef>
                </c:val>
                <c:extLst xmlns:c15="http://schemas.microsoft.com/office/drawing/2012/chart">
                  <c:ext xmlns:c16="http://schemas.microsoft.com/office/drawing/2014/chart" uri="{C3380CC4-5D6E-409C-BE32-E72D297353CC}">
                    <c16:uniqueId val="{0000000A-D8AE-4008-8D99-0908DEE447C1}"/>
                  </c:ext>
                </c:extLst>
              </c15:ser>
            </c15:filteredBarSeries>
          </c:ext>
        </c:extLst>
      </c:barChart>
      <c:catAx>
        <c:axId val="15235834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86495935"/>
        <c:crosses val="autoZero"/>
        <c:auto val="1"/>
        <c:lblAlgn val="ctr"/>
        <c:lblOffset val="100"/>
        <c:noMultiLvlLbl val="0"/>
      </c:catAx>
      <c:valAx>
        <c:axId val="88649593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t>WIFR Error (µrad)</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235834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0.07407</cdr:x>
      <cdr:y>0.6981</cdr:y>
    </cdr:from>
    <cdr:to>
      <cdr:x>0.98349</cdr:x>
      <cdr:y>0.6981</cdr:y>
    </cdr:to>
    <cdr:cxnSp macro="">
      <cdr:nvCxnSpPr>
        <cdr:cNvPr id="3" name="Straight Connector 2">
          <a:extLst xmlns:a="http://schemas.openxmlformats.org/drawingml/2006/main">
            <a:ext uri="{FF2B5EF4-FFF2-40B4-BE49-F238E27FC236}">
              <a16:creationId xmlns:a16="http://schemas.microsoft.com/office/drawing/2014/main" id="{C7EA5226-1506-46A4-9424-BA4AB73B0B6C}"/>
            </a:ext>
          </a:extLst>
        </cdr:cNvPr>
        <cdr:cNvCxnSpPr/>
      </cdr:nvCxnSpPr>
      <cdr:spPr>
        <a:xfrm xmlns:a="http://schemas.openxmlformats.org/drawingml/2006/main">
          <a:off x="711610" y="3376053"/>
          <a:ext cx="8736463" cy="0"/>
        </a:xfrm>
        <a:prstGeom xmlns:a="http://schemas.openxmlformats.org/drawingml/2006/main" prst="line">
          <a:avLst/>
        </a:prstGeom>
        <a:ln xmlns:a="http://schemas.openxmlformats.org/drawingml/2006/main" w="3175">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0.07383</cdr:x>
      <cdr:y>0.30571</cdr:y>
    </cdr:from>
    <cdr:to>
      <cdr:x>0.98106</cdr:x>
      <cdr:y>0.30571</cdr:y>
    </cdr:to>
    <cdr:cxnSp macro="">
      <cdr:nvCxnSpPr>
        <cdr:cNvPr id="5" name="Straight Connector 4">
          <a:extLst xmlns:a="http://schemas.openxmlformats.org/drawingml/2006/main">
            <a:ext uri="{FF2B5EF4-FFF2-40B4-BE49-F238E27FC236}">
              <a16:creationId xmlns:a16="http://schemas.microsoft.com/office/drawing/2014/main" id="{6F0419C6-4941-439B-990E-BB9CA900CB67}"/>
            </a:ext>
          </a:extLst>
        </cdr:cNvPr>
        <cdr:cNvCxnSpPr/>
      </cdr:nvCxnSpPr>
      <cdr:spPr>
        <a:xfrm xmlns:a="http://schemas.openxmlformats.org/drawingml/2006/main">
          <a:off x="709229" y="1478424"/>
          <a:ext cx="8715424" cy="0"/>
        </a:xfrm>
        <a:prstGeom xmlns:a="http://schemas.openxmlformats.org/drawingml/2006/main" prst="line">
          <a:avLst/>
        </a:prstGeom>
        <a:ln xmlns:a="http://schemas.openxmlformats.org/drawingml/2006/main" w="3175">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0.53884</cdr:x>
      <cdr:y>0.46225</cdr:y>
    </cdr:from>
    <cdr:to>
      <cdr:x>0.64484</cdr:x>
      <cdr:y>0.46225</cdr:y>
    </cdr:to>
    <cdr:cxnSp macro="">
      <cdr:nvCxnSpPr>
        <cdr:cNvPr id="14" name="Straight Connector 13">
          <a:extLst xmlns:a="http://schemas.openxmlformats.org/drawingml/2006/main">
            <a:ext uri="{FF2B5EF4-FFF2-40B4-BE49-F238E27FC236}">
              <a16:creationId xmlns:a16="http://schemas.microsoft.com/office/drawing/2014/main" id="{E2414343-51EC-4CD2-8024-F23BB75BCE9E}"/>
            </a:ext>
          </a:extLst>
        </cdr:cNvPr>
        <cdr:cNvCxnSpPr/>
      </cdr:nvCxnSpPr>
      <cdr:spPr>
        <a:xfrm xmlns:a="http://schemas.openxmlformats.org/drawingml/2006/main">
          <a:off x="5176454" y="2235479"/>
          <a:ext cx="1018258"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0.38739</cdr:x>
      <cdr:y>0.4939</cdr:y>
    </cdr:from>
    <cdr:to>
      <cdr:x>0.48604</cdr:x>
      <cdr:y>0.4939</cdr:y>
    </cdr:to>
    <cdr:cxnSp macro="">
      <cdr:nvCxnSpPr>
        <cdr:cNvPr id="16" name="Straight Connector 15">
          <a:extLst xmlns:a="http://schemas.openxmlformats.org/drawingml/2006/main">
            <a:ext uri="{FF2B5EF4-FFF2-40B4-BE49-F238E27FC236}">
              <a16:creationId xmlns:a16="http://schemas.microsoft.com/office/drawing/2014/main" id="{E2414343-51EC-4CD2-8024-F23BB75BCE9E}"/>
            </a:ext>
          </a:extLst>
        </cdr:cNvPr>
        <cdr:cNvCxnSpPr/>
      </cdr:nvCxnSpPr>
      <cdr:spPr>
        <a:xfrm xmlns:a="http://schemas.openxmlformats.org/drawingml/2006/main">
          <a:off x="3721510" y="2388523"/>
          <a:ext cx="947739"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0.48178</cdr:x>
      <cdr:y>0.46683</cdr:y>
    </cdr:from>
    <cdr:to>
      <cdr:x>0.52744</cdr:x>
      <cdr:y>0.51774</cdr:y>
    </cdr:to>
    <cdr:sp macro="" textlink="">
      <cdr:nvSpPr>
        <cdr:cNvPr id="17" name="TextBox 11">
          <a:extLst xmlns:a="http://schemas.openxmlformats.org/drawingml/2006/main">
            <a:ext uri="{FF2B5EF4-FFF2-40B4-BE49-F238E27FC236}">
              <a16:creationId xmlns:a16="http://schemas.microsoft.com/office/drawing/2014/main" id="{729E74B4-EEA4-436D-AB0A-2D1DF043B70F}"/>
            </a:ext>
          </a:extLst>
        </cdr:cNvPr>
        <cdr:cNvSpPr txBox="1"/>
      </cdr:nvSpPr>
      <cdr:spPr>
        <a:xfrm xmlns:a="http://schemas.openxmlformats.org/drawingml/2006/main">
          <a:off x="4628291" y="2257623"/>
          <a:ext cx="438626"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000" b="1" dirty="0">
              <a:solidFill>
                <a:srgbClr val="0000FF"/>
              </a:solidFill>
            </a:rPr>
            <a:t>+0.3</a:t>
          </a:r>
        </a:p>
      </cdr:txBody>
    </cdr:sp>
  </cdr:relSizeAnchor>
  <cdr:relSizeAnchor xmlns:cdr="http://schemas.openxmlformats.org/drawingml/2006/chartDrawing">
    <cdr:from>
      <cdr:x>0.83378</cdr:x>
      <cdr:y>0.53351</cdr:y>
    </cdr:from>
    <cdr:to>
      <cdr:x>0.9466</cdr:x>
      <cdr:y>0.53351</cdr:y>
    </cdr:to>
    <cdr:cxnSp macro="">
      <cdr:nvCxnSpPr>
        <cdr:cNvPr id="18" name="Straight Connector 17">
          <a:extLst xmlns:a="http://schemas.openxmlformats.org/drawingml/2006/main">
            <a:ext uri="{FF2B5EF4-FFF2-40B4-BE49-F238E27FC236}">
              <a16:creationId xmlns:a16="http://schemas.microsoft.com/office/drawing/2014/main" id="{E2414343-51EC-4CD2-8024-F23BB75BCE9E}"/>
            </a:ext>
          </a:extLst>
        </cdr:cNvPr>
        <cdr:cNvCxnSpPr/>
      </cdr:nvCxnSpPr>
      <cdr:spPr>
        <a:xfrm xmlns:a="http://schemas.openxmlformats.org/drawingml/2006/main">
          <a:off x="8009856" y="2580075"/>
          <a:ext cx="1083754"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0.69302</cdr:x>
      <cdr:y>0.33268</cdr:y>
    </cdr:from>
    <cdr:to>
      <cdr:x>0.80366</cdr:x>
      <cdr:y>0.33268</cdr:y>
    </cdr:to>
    <cdr:cxnSp macro="">
      <cdr:nvCxnSpPr>
        <cdr:cNvPr id="20" name="Straight Connector 19">
          <a:extLst xmlns:a="http://schemas.openxmlformats.org/drawingml/2006/main">
            <a:ext uri="{FF2B5EF4-FFF2-40B4-BE49-F238E27FC236}">
              <a16:creationId xmlns:a16="http://schemas.microsoft.com/office/drawing/2014/main" id="{E2414343-51EC-4CD2-8024-F23BB75BCE9E}"/>
            </a:ext>
          </a:extLst>
        </cdr:cNvPr>
        <cdr:cNvCxnSpPr/>
      </cdr:nvCxnSpPr>
      <cdr:spPr>
        <a:xfrm xmlns:a="http://schemas.openxmlformats.org/drawingml/2006/main">
          <a:off x="6657592" y="1608846"/>
          <a:ext cx="1062862"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0.80164</cdr:x>
      <cdr:y>0.30658</cdr:y>
    </cdr:from>
    <cdr:to>
      <cdr:x>0.84518</cdr:x>
      <cdr:y>0.35749</cdr:y>
    </cdr:to>
    <cdr:sp macro="" textlink="">
      <cdr:nvSpPr>
        <cdr:cNvPr id="21" name="TextBox 11">
          <a:extLst xmlns:a="http://schemas.openxmlformats.org/drawingml/2006/main">
            <a:ext uri="{FF2B5EF4-FFF2-40B4-BE49-F238E27FC236}">
              <a16:creationId xmlns:a16="http://schemas.microsoft.com/office/drawing/2014/main" id="{729E74B4-EEA4-436D-AB0A-2D1DF043B70F}"/>
            </a:ext>
          </a:extLst>
        </cdr:cNvPr>
        <cdr:cNvSpPr txBox="1"/>
      </cdr:nvSpPr>
      <cdr:spPr>
        <a:xfrm xmlns:a="http://schemas.openxmlformats.org/drawingml/2006/main">
          <a:off x="7701023" y="1482638"/>
          <a:ext cx="418273"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000" b="1" dirty="0">
              <a:solidFill>
                <a:srgbClr val="0000FF"/>
              </a:solidFill>
            </a:rPr>
            <a:t>+4.4</a:t>
          </a:r>
        </a:p>
      </cdr:txBody>
    </cdr:sp>
  </cdr:relSizeAnchor>
  <cdr:relSizeAnchor xmlns:cdr="http://schemas.openxmlformats.org/drawingml/2006/chartDrawing">
    <cdr:from>
      <cdr:x>0.64164</cdr:x>
      <cdr:y>0.43703</cdr:y>
    </cdr:from>
    <cdr:to>
      <cdr:x>0.6893</cdr:x>
      <cdr:y>0.48795</cdr:y>
    </cdr:to>
    <cdr:sp macro="" textlink="">
      <cdr:nvSpPr>
        <cdr:cNvPr id="23" name="TextBox 11">
          <a:extLst xmlns:a="http://schemas.openxmlformats.org/drawingml/2006/main">
            <a:ext uri="{FF2B5EF4-FFF2-40B4-BE49-F238E27FC236}">
              <a16:creationId xmlns:a16="http://schemas.microsoft.com/office/drawing/2014/main" id="{F824F091-186E-4661-ADD5-1DF65907086B}"/>
            </a:ext>
          </a:extLst>
        </cdr:cNvPr>
        <cdr:cNvSpPr txBox="1"/>
      </cdr:nvSpPr>
      <cdr:spPr>
        <a:xfrm xmlns:a="http://schemas.openxmlformats.org/drawingml/2006/main">
          <a:off x="6164001" y="2113510"/>
          <a:ext cx="457872"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b="1" dirty="0">
              <a:solidFill>
                <a:srgbClr val="0000FF"/>
              </a:solidFill>
            </a:rPr>
            <a:t>+1.1</a:t>
          </a:r>
        </a:p>
      </cdr:txBody>
    </cdr:sp>
  </cdr:relSizeAnchor>
  <cdr:relSizeAnchor xmlns:cdr="http://schemas.openxmlformats.org/drawingml/2006/chartDrawing">
    <cdr:from>
      <cdr:x>0.94205</cdr:x>
      <cdr:y>0.50633</cdr:y>
    </cdr:from>
    <cdr:to>
      <cdr:x>0.9856</cdr:x>
      <cdr:y>0.55724</cdr:y>
    </cdr:to>
    <cdr:sp macro="" textlink="">
      <cdr:nvSpPr>
        <cdr:cNvPr id="26" name="TextBox 11">
          <a:extLst xmlns:a="http://schemas.openxmlformats.org/drawingml/2006/main">
            <a:ext uri="{FF2B5EF4-FFF2-40B4-BE49-F238E27FC236}">
              <a16:creationId xmlns:a16="http://schemas.microsoft.com/office/drawing/2014/main" id="{478742F6-3F9D-460C-BE87-E427B45B9486}"/>
            </a:ext>
          </a:extLst>
        </cdr:cNvPr>
        <cdr:cNvSpPr txBox="1"/>
      </cdr:nvSpPr>
      <cdr:spPr>
        <a:xfrm xmlns:a="http://schemas.openxmlformats.org/drawingml/2006/main">
          <a:off x="9049939" y="2448643"/>
          <a:ext cx="418369"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b="1" dirty="0">
              <a:solidFill>
                <a:srgbClr val="0000FF"/>
              </a:solidFill>
            </a:rPr>
            <a:t>-0.8</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6BF855-2B8E-4846-AF7E-EAC7D649CB04}" type="datetimeFigureOut">
              <a:rPr lang="en-US" smtClean="0"/>
              <a:t>12/21/2024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088DD6-89D6-42F8-9832-B6F1F11B4613}" type="slidenum">
              <a:rPr lang="en-US" smtClean="0"/>
              <a:t>‹#›</a:t>
            </a:fld>
            <a:endParaRPr lang="en-US" dirty="0"/>
          </a:p>
        </p:txBody>
      </p:sp>
    </p:spTree>
    <p:extLst>
      <p:ext uri="{BB962C8B-B14F-4D97-AF65-F5344CB8AC3E}">
        <p14:creationId xmlns:p14="http://schemas.microsoft.com/office/powerpoint/2010/main" val="289285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088DD6-89D6-42F8-9832-B6F1F11B4613}" type="slidenum">
              <a:rPr lang="en-US" smtClean="0"/>
              <a:t>19</a:t>
            </a:fld>
            <a:endParaRPr lang="en-US" dirty="0"/>
          </a:p>
        </p:txBody>
      </p:sp>
    </p:spTree>
    <p:extLst>
      <p:ext uri="{BB962C8B-B14F-4D97-AF65-F5344CB8AC3E}">
        <p14:creationId xmlns:p14="http://schemas.microsoft.com/office/powerpoint/2010/main" val="2046063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088DD6-89D6-42F8-9832-B6F1F11B4613}" type="slidenum">
              <a:rPr lang="en-US" smtClean="0"/>
              <a:t>22</a:t>
            </a:fld>
            <a:endParaRPr lang="en-US" dirty="0"/>
          </a:p>
        </p:txBody>
      </p:sp>
    </p:spTree>
    <p:extLst>
      <p:ext uri="{BB962C8B-B14F-4D97-AF65-F5344CB8AC3E}">
        <p14:creationId xmlns:p14="http://schemas.microsoft.com/office/powerpoint/2010/main" val="1137567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088DD6-89D6-42F8-9832-B6F1F11B4613}" type="slidenum">
              <a:rPr lang="en-US" smtClean="0"/>
              <a:t>23</a:t>
            </a:fld>
            <a:endParaRPr lang="en-US" dirty="0"/>
          </a:p>
        </p:txBody>
      </p:sp>
    </p:spTree>
    <p:extLst>
      <p:ext uri="{BB962C8B-B14F-4D97-AF65-F5344CB8AC3E}">
        <p14:creationId xmlns:p14="http://schemas.microsoft.com/office/powerpoint/2010/main" val="837087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088DD6-89D6-42F8-9832-B6F1F11B4613}" type="slidenum">
              <a:rPr lang="en-US" smtClean="0"/>
              <a:t>34</a:t>
            </a:fld>
            <a:endParaRPr lang="en-US" dirty="0"/>
          </a:p>
        </p:txBody>
      </p:sp>
    </p:spTree>
    <p:extLst>
      <p:ext uri="{BB962C8B-B14F-4D97-AF65-F5344CB8AC3E}">
        <p14:creationId xmlns:p14="http://schemas.microsoft.com/office/powerpoint/2010/main" val="3170797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088DD6-89D6-42F8-9832-B6F1F11B4613}" type="slidenum">
              <a:rPr lang="en-US" smtClean="0"/>
              <a:t>35</a:t>
            </a:fld>
            <a:endParaRPr lang="en-US" dirty="0"/>
          </a:p>
        </p:txBody>
      </p:sp>
    </p:spTree>
    <p:extLst>
      <p:ext uri="{BB962C8B-B14F-4D97-AF65-F5344CB8AC3E}">
        <p14:creationId xmlns:p14="http://schemas.microsoft.com/office/powerpoint/2010/main" val="1126887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13f9bb062de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13f9bb062de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088DD6-89D6-42F8-9832-B6F1F11B4613}" type="slidenum">
              <a:rPr lang="en-US" smtClean="0"/>
              <a:t>40</a:t>
            </a:fld>
            <a:endParaRPr lang="en-US" dirty="0"/>
          </a:p>
        </p:txBody>
      </p:sp>
    </p:spTree>
    <p:extLst>
      <p:ext uri="{BB962C8B-B14F-4D97-AF65-F5344CB8AC3E}">
        <p14:creationId xmlns:p14="http://schemas.microsoft.com/office/powerpoint/2010/main" val="2383950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088DD6-89D6-42F8-9832-B6F1F11B4613}" type="slidenum">
              <a:rPr lang="en-US" smtClean="0"/>
              <a:t>42</a:t>
            </a:fld>
            <a:endParaRPr lang="en-US" dirty="0"/>
          </a:p>
        </p:txBody>
      </p:sp>
    </p:spTree>
    <p:extLst>
      <p:ext uri="{BB962C8B-B14F-4D97-AF65-F5344CB8AC3E}">
        <p14:creationId xmlns:p14="http://schemas.microsoft.com/office/powerpoint/2010/main" val="85110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088DD6-89D6-42F8-9832-B6F1F11B4613}" type="slidenum">
              <a:rPr lang="en-US" smtClean="0"/>
              <a:t>69</a:t>
            </a:fld>
            <a:endParaRPr lang="en-US" dirty="0"/>
          </a:p>
        </p:txBody>
      </p:sp>
    </p:spTree>
    <p:extLst>
      <p:ext uri="{BB962C8B-B14F-4D97-AF65-F5344CB8AC3E}">
        <p14:creationId xmlns:p14="http://schemas.microsoft.com/office/powerpoint/2010/main" val="25623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34DC4-A86D-4FD1-81D1-7A5EEA5A1FCD}"/>
              </a:ext>
            </a:extLst>
          </p:cNvPr>
          <p:cNvSpPr>
            <a:spLocks noGrp="1"/>
          </p:cNvSpPr>
          <p:nvPr>
            <p:ph type="ctrTitle"/>
          </p:nvPr>
        </p:nvSpPr>
        <p:spPr>
          <a:xfrm>
            <a:off x="1524000" y="1600199"/>
            <a:ext cx="9144000" cy="1828801"/>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D3BC973F-D29E-40E3-8174-23E81A123CDB}"/>
              </a:ext>
            </a:extLst>
          </p:cNvPr>
          <p:cNvSpPr>
            <a:spLocks noGrp="1"/>
          </p:cNvSpPr>
          <p:nvPr>
            <p:ph type="subTitle" idx="1"/>
          </p:nvPr>
        </p:nvSpPr>
        <p:spPr>
          <a:xfrm>
            <a:off x="1524000" y="3893574"/>
            <a:ext cx="9144000" cy="137651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032475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2"/>
            <a:ext cx="10363200" cy="1362075"/>
          </a:xfrm>
        </p:spPr>
        <p:txBody>
          <a:bodyPr anchor="t"/>
          <a:lstStyle>
            <a:lvl1pPr algn="l">
              <a:defRPr sz="4267" b="1" cap="all"/>
            </a:lvl1pPr>
          </a:lstStyle>
          <a:p>
            <a:r>
              <a:rPr lang="en-US"/>
              <a:t>Click to edit Master title style</a:t>
            </a:r>
          </a:p>
        </p:txBody>
      </p:sp>
      <p:sp>
        <p:nvSpPr>
          <p:cNvPr id="3" name="Text Placeholder 2"/>
          <p:cNvSpPr>
            <a:spLocks noGrp="1"/>
          </p:cNvSpPr>
          <p:nvPr>
            <p:ph type="body" idx="1"/>
          </p:nvPr>
        </p:nvSpPr>
        <p:spPr>
          <a:xfrm>
            <a:off x="963085" y="2906715"/>
            <a:ext cx="10363200" cy="1500187"/>
          </a:xfrm>
        </p:spPr>
        <p:txBody>
          <a:bodyPr anchor="b"/>
          <a:lstStyle>
            <a:lvl1pPr marL="0" indent="0">
              <a:buNone/>
              <a:defRPr sz="2133">
                <a:solidFill>
                  <a:schemeClr val="tx1">
                    <a:tint val="75000"/>
                  </a:schemeClr>
                </a:solidFill>
              </a:defRPr>
            </a:lvl1pPr>
            <a:lvl2pPr marL="487670" indent="0">
              <a:buNone/>
              <a:defRPr sz="1920">
                <a:solidFill>
                  <a:schemeClr val="tx1">
                    <a:tint val="75000"/>
                  </a:schemeClr>
                </a:solidFill>
              </a:defRPr>
            </a:lvl2pPr>
            <a:lvl3pPr marL="975340" indent="0">
              <a:buNone/>
              <a:defRPr sz="1707">
                <a:solidFill>
                  <a:schemeClr val="tx1">
                    <a:tint val="75000"/>
                  </a:schemeClr>
                </a:solidFill>
              </a:defRPr>
            </a:lvl3pPr>
            <a:lvl4pPr marL="1463011" indent="0">
              <a:buNone/>
              <a:defRPr sz="1493">
                <a:solidFill>
                  <a:schemeClr val="tx1">
                    <a:tint val="75000"/>
                  </a:schemeClr>
                </a:solidFill>
              </a:defRPr>
            </a:lvl4pPr>
            <a:lvl5pPr marL="1950681" indent="0">
              <a:buNone/>
              <a:defRPr sz="1493">
                <a:solidFill>
                  <a:schemeClr val="tx1">
                    <a:tint val="75000"/>
                  </a:schemeClr>
                </a:solidFill>
              </a:defRPr>
            </a:lvl5pPr>
            <a:lvl6pPr marL="2438352" indent="0">
              <a:buNone/>
              <a:defRPr sz="1493">
                <a:solidFill>
                  <a:schemeClr val="tx1">
                    <a:tint val="75000"/>
                  </a:schemeClr>
                </a:solidFill>
              </a:defRPr>
            </a:lvl6pPr>
            <a:lvl7pPr marL="2926021" indent="0">
              <a:buNone/>
              <a:defRPr sz="1493">
                <a:solidFill>
                  <a:schemeClr val="tx1">
                    <a:tint val="75000"/>
                  </a:schemeClr>
                </a:solidFill>
              </a:defRPr>
            </a:lvl7pPr>
            <a:lvl8pPr marL="3413693" indent="0">
              <a:buNone/>
              <a:defRPr sz="1493">
                <a:solidFill>
                  <a:schemeClr val="tx1">
                    <a:tint val="75000"/>
                  </a:schemeClr>
                </a:solidFill>
              </a:defRPr>
            </a:lvl8pPr>
            <a:lvl9pPr marL="3901362" indent="0">
              <a:buNone/>
              <a:defRPr sz="1493">
                <a:solidFill>
                  <a:schemeClr val="tx1">
                    <a:tint val="75000"/>
                  </a:schemeClr>
                </a:solidFill>
              </a:defRPr>
            </a:lvl9pPr>
          </a:lstStyle>
          <a:p>
            <a:pPr lvl="0"/>
            <a:r>
              <a:rPr lang="en-US"/>
              <a:t>Click to edit Master text styles</a:t>
            </a:r>
          </a:p>
        </p:txBody>
      </p:sp>
      <p:sp>
        <p:nvSpPr>
          <p:cNvPr id="13" name="Date Placeholder 3">
            <a:extLst>
              <a:ext uri="{FF2B5EF4-FFF2-40B4-BE49-F238E27FC236}">
                <a16:creationId xmlns:a16="http://schemas.microsoft.com/office/drawing/2014/main" id="{9B93E28A-C65F-4BBE-B823-5FB5FA8B7393}"/>
              </a:ext>
            </a:extLst>
          </p:cNvPr>
          <p:cNvSpPr>
            <a:spLocks noGrp="1"/>
          </p:cNvSpPr>
          <p:nvPr>
            <p:ph type="dt" sz="half" idx="2"/>
          </p:nvPr>
        </p:nvSpPr>
        <p:spPr>
          <a:xfrm>
            <a:off x="621890" y="6409346"/>
            <a:ext cx="2278626" cy="33328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cs typeface="Times New Roman" panose="02020603050405020304" pitchFamily="18" charset="0"/>
              </a:defRPr>
            </a:lvl1pPr>
          </a:lstStyle>
          <a:p>
            <a:fld id="{D04FEA6C-BA74-4D12-9D7D-7D13544C16ED}" type="datetime1">
              <a:rPr lang="en-US" smtClean="0"/>
              <a:t>12/21/2024</a:t>
            </a:fld>
            <a:endParaRPr lang="en-US" dirty="0"/>
          </a:p>
        </p:txBody>
      </p:sp>
      <p:sp>
        <p:nvSpPr>
          <p:cNvPr id="14" name="Footer Placeholder 4">
            <a:extLst>
              <a:ext uri="{FF2B5EF4-FFF2-40B4-BE49-F238E27FC236}">
                <a16:creationId xmlns:a16="http://schemas.microsoft.com/office/drawing/2014/main" id="{4D929CAB-1A28-4614-96FF-D114B3D83D15}"/>
              </a:ext>
            </a:extLst>
          </p:cNvPr>
          <p:cNvSpPr>
            <a:spLocks noGrp="1"/>
          </p:cNvSpPr>
          <p:nvPr>
            <p:ph type="ftr" sz="quarter" idx="3"/>
          </p:nvPr>
        </p:nvSpPr>
        <p:spPr>
          <a:xfrm>
            <a:off x="3365090" y="6409347"/>
            <a:ext cx="5461822" cy="333284"/>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cs typeface="Times New Roman" panose="02020603050405020304" pitchFamily="18" charset="0"/>
              </a:defRPr>
            </a:lvl1pPr>
          </a:lstStyle>
          <a:p>
            <a:r>
              <a:rPr lang="en-US" dirty="0"/>
              <a:t>PS-PVR for Provisional Maturity of GOES-19 ABI L1b and CMI Products</a:t>
            </a:r>
          </a:p>
        </p:txBody>
      </p:sp>
      <p:sp>
        <p:nvSpPr>
          <p:cNvPr id="15" name="Slide Number Placeholder 5">
            <a:extLst>
              <a:ext uri="{FF2B5EF4-FFF2-40B4-BE49-F238E27FC236}">
                <a16:creationId xmlns:a16="http://schemas.microsoft.com/office/drawing/2014/main" id="{D38A5238-9186-4A76-861E-2654307F892A}"/>
              </a:ext>
            </a:extLst>
          </p:cNvPr>
          <p:cNvSpPr>
            <a:spLocks noGrp="1"/>
          </p:cNvSpPr>
          <p:nvPr>
            <p:ph type="sldNum" sz="quarter" idx="4"/>
          </p:nvPr>
        </p:nvSpPr>
        <p:spPr>
          <a:xfrm>
            <a:off x="9302097" y="6409347"/>
            <a:ext cx="2268013" cy="333284"/>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cs typeface="Times New Roman" panose="02020603050405020304" pitchFamily="18" charset="0"/>
              </a:defRPr>
            </a:lvl1pPr>
          </a:lstStyle>
          <a:p>
            <a:fld id="{24AD0344-B142-42FF-A24F-67F68BAAC27D}" type="slidenum">
              <a:rPr lang="en-US" smtClean="0"/>
              <a:pPr/>
              <a:t>‹#›</a:t>
            </a:fld>
            <a:endParaRPr lang="en-US" dirty="0"/>
          </a:p>
        </p:txBody>
      </p:sp>
    </p:spTree>
    <p:extLst>
      <p:ext uri="{BB962C8B-B14F-4D97-AF65-F5344CB8AC3E}">
        <p14:creationId xmlns:p14="http://schemas.microsoft.com/office/powerpoint/2010/main" val="1018059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7A887-072C-44B6-86B9-1D859C3D7FAA}"/>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6DAFB5A-54D0-48C8-9B8E-D39A57946A1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8A08BCD-21FD-40F9-B42D-C50A6710C03D}"/>
              </a:ext>
            </a:extLst>
          </p:cNvPr>
          <p:cNvSpPr>
            <a:spLocks noGrp="1"/>
          </p:cNvSpPr>
          <p:nvPr>
            <p:ph type="dt" sz="half" idx="2"/>
          </p:nvPr>
        </p:nvSpPr>
        <p:spPr>
          <a:xfrm>
            <a:off x="621890" y="6409346"/>
            <a:ext cx="2278626" cy="33328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cs typeface="Times New Roman" panose="02020603050405020304" pitchFamily="18" charset="0"/>
              </a:defRPr>
            </a:lvl1pPr>
          </a:lstStyle>
          <a:p>
            <a:fld id="{B97E775A-0CD7-4FD0-A440-975B6CB90FBA}" type="datetime1">
              <a:rPr lang="en-US" smtClean="0"/>
              <a:t>12/21/2024</a:t>
            </a:fld>
            <a:endParaRPr lang="en-US" dirty="0"/>
          </a:p>
        </p:txBody>
      </p:sp>
      <p:sp>
        <p:nvSpPr>
          <p:cNvPr id="8" name="Footer Placeholder 4">
            <a:extLst>
              <a:ext uri="{FF2B5EF4-FFF2-40B4-BE49-F238E27FC236}">
                <a16:creationId xmlns:a16="http://schemas.microsoft.com/office/drawing/2014/main" id="{BC0CB5DB-AA26-4B35-94ED-57061DF45C73}"/>
              </a:ext>
            </a:extLst>
          </p:cNvPr>
          <p:cNvSpPr>
            <a:spLocks noGrp="1"/>
          </p:cNvSpPr>
          <p:nvPr>
            <p:ph type="ftr" sz="quarter" idx="3"/>
          </p:nvPr>
        </p:nvSpPr>
        <p:spPr>
          <a:xfrm>
            <a:off x="3365090" y="6409347"/>
            <a:ext cx="5461822" cy="333284"/>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cs typeface="Times New Roman" panose="02020603050405020304" pitchFamily="18" charset="0"/>
              </a:defRPr>
            </a:lvl1pPr>
          </a:lstStyle>
          <a:p>
            <a:r>
              <a:rPr lang="en-US" dirty="0"/>
              <a:t>PS-PVR for Provisional Maturity of GOES-19 ABI L1b and CMI Products</a:t>
            </a:r>
          </a:p>
        </p:txBody>
      </p:sp>
      <p:sp>
        <p:nvSpPr>
          <p:cNvPr id="9" name="Slide Number Placeholder 5">
            <a:extLst>
              <a:ext uri="{FF2B5EF4-FFF2-40B4-BE49-F238E27FC236}">
                <a16:creationId xmlns:a16="http://schemas.microsoft.com/office/drawing/2014/main" id="{A460B8FA-4BC0-43F8-B60A-8902155B00AA}"/>
              </a:ext>
            </a:extLst>
          </p:cNvPr>
          <p:cNvSpPr>
            <a:spLocks noGrp="1"/>
          </p:cNvSpPr>
          <p:nvPr>
            <p:ph type="sldNum" sz="quarter" idx="4"/>
          </p:nvPr>
        </p:nvSpPr>
        <p:spPr>
          <a:xfrm>
            <a:off x="9302097" y="6409347"/>
            <a:ext cx="2268013" cy="333284"/>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cs typeface="Times New Roman" panose="02020603050405020304" pitchFamily="18" charset="0"/>
              </a:defRPr>
            </a:lvl1pPr>
          </a:lstStyle>
          <a:p>
            <a:fld id="{24AD0344-B142-42FF-A24F-67F68BAAC27D}" type="slidenum">
              <a:rPr lang="en-US" smtClean="0"/>
              <a:pPr/>
              <a:t>‹#›</a:t>
            </a:fld>
            <a:endParaRPr lang="en-US" dirty="0"/>
          </a:p>
        </p:txBody>
      </p:sp>
    </p:spTree>
    <p:extLst>
      <p:ext uri="{BB962C8B-B14F-4D97-AF65-F5344CB8AC3E}">
        <p14:creationId xmlns:p14="http://schemas.microsoft.com/office/powerpoint/2010/main" val="2631985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2DF11-4D23-4BFA-B0BE-4E77091568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A48034-4192-4982-B91F-DE69595C7E2C}"/>
              </a:ext>
            </a:extLst>
          </p:cNvPr>
          <p:cNvSpPr>
            <a:spLocks noGrp="1"/>
          </p:cNvSpPr>
          <p:nvPr>
            <p:ph type="dt" sz="half" idx="10"/>
          </p:nvPr>
        </p:nvSpPr>
        <p:spPr/>
        <p:txBody>
          <a:bodyPr/>
          <a:lstStyle/>
          <a:p>
            <a:fld id="{F7B5CEA5-F9FA-428A-A68B-79212B31D850}" type="datetime1">
              <a:rPr lang="en-US" smtClean="0"/>
              <a:t>12/21/2024</a:t>
            </a:fld>
            <a:endParaRPr lang="en-US" dirty="0"/>
          </a:p>
        </p:txBody>
      </p:sp>
      <p:sp>
        <p:nvSpPr>
          <p:cNvPr id="4" name="Footer Placeholder 3">
            <a:extLst>
              <a:ext uri="{FF2B5EF4-FFF2-40B4-BE49-F238E27FC236}">
                <a16:creationId xmlns:a16="http://schemas.microsoft.com/office/drawing/2014/main" id="{C40C0D92-50DB-4C1A-8741-0A9A76B126F1}"/>
              </a:ext>
            </a:extLst>
          </p:cNvPr>
          <p:cNvSpPr>
            <a:spLocks noGrp="1"/>
          </p:cNvSpPr>
          <p:nvPr>
            <p:ph type="ftr" sz="quarter" idx="11"/>
          </p:nvPr>
        </p:nvSpPr>
        <p:spPr/>
        <p:txBody>
          <a:bodyPr/>
          <a:lstStyle>
            <a:lvl1pPr>
              <a:defRPr/>
            </a:lvl1pPr>
          </a:lstStyle>
          <a:p>
            <a:r>
              <a:rPr lang="en-US" dirty="0"/>
              <a:t>PS-PVR for Provisional Maturity of GOES-19 ABI L1b and CMI Products</a:t>
            </a:r>
          </a:p>
        </p:txBody>
      </p:sp>
      <p:sp>
        <p:nvSpPr>
          <p:cNvPr id="5" name="Slide Number Placeholder 4">
            <a:extLst>
              <a:ext uri="{FF2B5EF4-FFF2-40B4-BE49-F238E27FC236}">
                <a16:creationId xmlns:a16="http://schemas.microsoft.com/office/drawing/2014/main" id="{BC91AA08-A77F-4C31-A962-8C6F33C66874}"/>
              </a:ext>
            </a:extLst>
          </p:cNvPr>
          <p:cNvSpPr>
            <a:spLocks noGrp="1"/>
          </p:cNvSpPr>
          <p:nvPr>
            <p:ph type="sldNum" sz="quarter" idx="12"/>
          </p:nvPr>
        </p:nvSpPr>
        <p:spPr/>
        <p:txBody>
          <a:bodyPr/>
          <a:lstStyle/>
          <a:p>
            <a:fld id="{24AD0344-B142-42FF-A24F-67F68BAAC27D}" type="slidenum">
              <a:rPr lang="en-US" smtClean="0"/>
              <a:t>‹#›</a:t>
            </a:fld>
            <a:endParaRPr lang="en-US" dirty="0"/>
          </a:p>
        </p:txBody>
      </p:sp>
    </p:spTree>
    <p:extLst>
      <p:ext uri="{BB962C8B-B14F-4D97-AF65-F5344CB8AC3E}">
        <p14:creationId xmlns:p14="http://schemas.microsoft.com/office/powerpoint/2010/main" val="2796395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spTree>
      <p:nvGrpSpPr>
        <p:cNvPr id="1" name="Shape 21"/>
        <p:cNvGrpSpPr/>
        <p:nvPr/>
      </p:nvGrpSpPr>
      <p:grpSpPr>
        <a:xfrm>
          <a:off x="0" y="0"/>
          <a:ext cx="0" cy="0"/>
          <a:chOff x="0" y="0"/>
          <a:chExt cx="0" cy="0"/>
        </a:xfrm>
      </p:grpSpPr>
      <p:sp>
        <p:nvSpPr>
          <p:cNvPr id="26" name="Google Shape;26;p6"/>
          <p:cNvSpPr txBox="1">
            <a:spLocks noGrp="1"/>
          </p:cNvSpPr>
          <p:nvPr>
            <p:ph type="title"/>
          </p:nvPr>
        </p:nvSpPr>
        <p:spPr>
          <a:xfrm>
            <a:off x="1530850" y="101600"/>
            <a:ext cx="9144000" cy="701964"/>
          </a:xfrm>
          <a:prstGeom prst="rect">
            <a:avLst/>
          </a:prstGeom>
          <a:noFill/>
          <a:ln>
            <a:noFill/>
          </a:ln>
        </p:spPr>
        <p:txBody>
          <a:bodyPr spcFirstLastPara="1" wrap="square" lIns="91425" tIns="45700" rIns="91425" bIns="45700" anchor="ctr" anchorCtr="0">
            <a:normAutofit/>
          </a:bodyPr>
          <a:lstStyle>
            <a:lvl1pPr marR="0" lvl="0" algn="ctr">
              <a:lnSpc>
                <a:spcPct val="100000"/>
              </a:lnSpc>
              <a:spcBef>
                <a:spcPts val="0"/>
              </a:spcBef>
              <a:spcAft>
                <a:spcPts val="0"/>
              </a:spcAft>
              <a:buClr>
                <a:schemeClr val="dk1"/>
              </a:buClr>
              <a:buSzPts val="3200"/>
              <a:buFont typeface="Times New Roman"/>
              <a:buNone/>
              <a:defRPr sz="4000" b="0" i="0" u="none" strike="noStrike" cap="none">
                <a:solidFill>
                  <a:schemeClr val="dk1"/>
                </a:solidFill>
                <a:latin typeface="Times New Roman"/>
                <a:ea typeface="Times New Roman"/>
                <a:cs typeface="Times New Roman"/>
                <a:sym typeface="Times New Roman"/>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7" name="Google Shape;14;p4">
            <a:extLst>
              <a:ext uri="{FF2B5EF4-FFF2-40B4-BE49-F238E27FC236}">
                <a16:creationId xmlns:a16="http://schemas.microsoft.com/office/drawing/2014/main" id="{FEB35BDB-AFFF-467D-9C5A-21A1C085B762}"/>
              </a:ext>
            </a:extLst>
          </p:cNvPr>
          <p:cNvSpPr txBox="1">
            <a:spLocks noGrp="1"/>
          </p:cNvSpPr>
          <p:nvPr>
            <p:ph type="dt" idx="10"/>
          </p:nvPr>
        </p:nvSpPr>
        <p:spPr>
          <a:xfrm>
            <a:off x="607219" y="6515100"/>
            <a:ext cx="923631" cy="220808"/>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fld id="{05B4C16D-03E0-4934-9AF5-D434F188E333}" type="datetime1">
              <a:rPr lang="en-US" smtClean="0"/>
              <a:t>12/21/2024</a:t>
            </a:fld>
            <a:endParaRPr dirty="0"/>
          </a:p>
        </p:txBody>
      </p:sp>
      <p:sp>
        <p:nvSpPr>
          <p:cNvPr id="8" name="Google Shape;15;p4">
            <a:extLst>
              <a:ext uri="{FF2B5EF4-FFF2-40B4-BE49-F238E27FC236}">
                <a16:creationId xmlns:a16="http://schemas.microsoft.com/office/drawing/2014/main" id="{74B09029-6BE8-4021-9A53-C3BF86D5CB8D}"/>
              </a:ext>
            </a:extLst>
          </p:cNvPr>
          <p:cNvSpPr txBox="1">
            <a:spLocks noGrp="1"/>
          </p:cNvSpPr>
          <p:nvPr>
            <p:ph type="sldNum" idx="12"/>
          </p:nvPr>
        </p:nvSpPr>
        <p:spPr>
          <a:xfrm>
            <a:off x="10674850" y="6515101"/>
            <a:ext cx="907549" cy="220808"/>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dirty="0"/>
          </a:p>
        </p:txBody>
      </p:sp>
      <p:sp>
        <p:nvSpPr>
          <p:cNvPr id="9" name="Google Shape;16;p4">
            <a:extLst>
              <a:ext uri="{FF2B5EF4-FFF2-40B4-BE49-F238E27FC236}">
                <a16:creationId xmlns:a16="http://schemas.microsoft.com/office/drawing/2014/main" id="{B44E9F8D-1826-4E70-83CA-D8572C0BC5C3}"/>
              </a:ext>
            </a:extLst>
          </p:cNvPr>
          <p:cNvSpPr txBox="1">
            <a:spLocks noGrp="1"/>
          </p:cNvSpPr>
          <p:nvPr>
            <p:ph type="ftr" idx="11"/>
          </p:nvPr>
        </p:nvSpPr>
        <p:spPr>
          <a:xfrm>
            <a:off x="2435553" y="6515101"/>
            <a:ext cx="7315198" cy="220808"/>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tx1">
                    <a:lumMod val="50000"/>
                    <a:lumOff val="50000"/>
                  </a:schemeClr>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r>
              <a:rPr lang="en-US" dirty="0"/>
              <a:t>PS-PVR for Provisional Maturity of GOES-19 ABI L1b and CMI Products</a:t>
            </a:r>
          </a:p>
        </p:txBody>
      </p:sp>
      <p:sp>
        <p:nvSpPr>
          <p:cNvPr id="12" name="Google Shape;11;p4">
            <a:extLst>
              <a:ext uri="{FF2B5EF4-FFF2-40B4-BE49-F238E27FC236}">
                <a16:creationId xmlns:a16="http://schemas.microsoft.com/office/drawing/2014/main" id="{CB14BF53-FDD5-48B5-B295-3C010FD5BF0E}"/>
              </a:ext>
            </a:extLst>
          </p:cNvPr>
          <p:cNvSpPr txBox="1">
            <a:spLocks noGrp="1"/>
          </p:cNvSpPr>
          <p:nvPr>
            <p:ph idx="1"/>
          </p:nvPr>
        </p:nvSpPr>
        <p:spPr>
          <a:xfrm>
            <a:off x="607219" y="1135861"/>
            <a:ext cx="10975181" cy="5260176"/>
          </a:xfrm>
          <a:prstGeom prst="rect">
            <a:avLst/>
          </a:prstGeom>
          <a:noFill/>
          <a:ln>
            <a:noFill/>
          </a:ln>
        </p:spPr>
        <p:txBody>
          <a:bodyPr spcFirstLastPara="1" wrap="square" lIns="91425" tIns="45700" rIns="91425" bIns="45700" anchor="t" anchorCtr="0">
            <a:normAutofit/>
          </a:bodyPr>
          <a:lstStyle>
            <a:lvl1pPr marL="457200" marR="0" lvl="0" indent="-4572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2pPr>
            <a:lvl3pPr marL="1371600" marR="0" lvl="2" indent="-342900" algn="l" rtl="0">
              <a:lnSpc>
                <a:spcPct val="100000"/>
              </a:lnSpc>
              <a:spcBef>
                <a:spcPts val="360"/>
              </a:spcBef>
              <a:spcAft>
                <a:spcPts val="0"/>
              </a:spcAft>
              <a:buClr>
                <a:schemeClr val="dk1"/>
              </a:buClr>
              <a:buSzPts val="1800"/>
              <a:buFont typeface="Courier New"/>
              <a:buChar char="o"/>
              <a:defRPr sz="1800" b="0" i="0" u="none" strike="noStrike" cap="none">
                <a:solidFill>
                  <a:schemeClr val="dk1"/>
                </a:solidFill>
                <a:latin typeface="Times New Roman"/>
                <a:ea typeface="Times New Roman"/>
                <a:cs typeface="Times New Roman"/>
                <a:sym typeface="Times New Roman"/>
              </a:defRPr>
            </a:lvl3pPr>
            <a:lvl4pPr marL="1828800" marR="0" lvl="3" indent="-330200" algn="l" rtl="0">
              <a:lnSpc>
                <a:spcPct val="100000"/>
              </a:lnSpc>
              <a:spcBef>
                <a:spcPts val="320"/>
              </a:spcBef>
              <a:spcAft>
                <a:spcPts val="0"/>
              </a:spcAft>
              <a:buClr>
                <a:schemeClr val="dk1"/>
              </a:buClr>
              <a:buSzPts val="1600"/>
              <a:buFont typeface="Noto Sans Symbols"/>
              <a:buChar char="▪"/>
              <a:defRPr sz="1600" b="0" i="0" u="none" strike="noStrike" cap="none">
                <a:solidFill>
                  <a:schemeClr val="dk1"/>
                </a:solidFill>
                <a:latin typeface="Times New Roman"/>
                <a:ea typeface="Times New Roman"/>
                <a:cs typeface="Times New Roman"/>
                <a:sym typeface="Times New Roman"/>
              </a:defRPr>
            </a:lvl4pPr>
            <a:lvl5pPr marL="2286000" marR="0" lvl="4" indent="-317500" algn="l" rtl="0">
              <a:lnSpc>
                <a:spcPct val="100000"/>
              </a:lnSpc>
              <a:spcBef>
                <a:spcPts val="280"/>
              </a:spcBef>
              <a:spcAft>
                <a:spcPts val="0"/>
              </a:spcAft>
              <a:buClr>
                <a:schemeClr val="dk1"/>
              </a:buClr>
              <a:buSzPts val="1400"/>
              <a:buFont typeface="Noto Sans Symbols"/>
              <a:buChar char="❖"/>
              <a:defRPr sz="1400" b="0" i="0" u="none" strike="noStrike" cap="none">
                <a:solidFill>
                  <a:schemeClr val="dk1"/>
                </a:solidFill>
                <a:latin typeface="Times New Roman"/>
                <a:ea typeface="Times New Roman"/>
                <a:cs typeface="Times New Roman"/>
                <a:sym typeface="Times New Roma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900296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1035FE-C4E8-442D-B94E-99A07C006811}"/>
              </a:ext>
            </a:extLst>
          </p:cNvPr>
          <p:cNvPicPr>
            <a:picLocks noChangeAspect="1"/>
          </p:cNvPicPr>
          <p:nvPr userDrawn="1"/>
        </p:nvPicPr>
        <p:blipFill>
          <a:blip r:embed="rId7"/>
          <a:stretch>
            <a:fillRect/>
          </a:stretch>
        </p:blipFill>
        <p:spPr>
          <a:xfrm>
            <a:off x="10781882" y="198060"/>
            <a:ext cx="719139" cy="566150"/>
          </a:xfrm>
          <a:prstGeom prst="rect">
            <a:avLst/>
          </a:prstGeom>
        </p:spPr>
      </p:pic>
      <p:sp>
        <p:nvSpPr>
          <p:cNvPr id="2" name="Title Placeholder 1">
            <a:extLst>
              <a:ext uri="{FF2B5EF4-FFF2-40B4-BE49-F238E27FC236}">
                <a16:creationId xmlns:a16="http://schemas.microsoft.com/office/drawing/2014/main" id="{CD573480-1742-460D-AD23-897E0B81E15E}"/>
              </a:ext>
            </a:extLst>
          </p:cNvPr>
          <p:cNvSpPr>
            <a:spLocks noGrp="1"/>
          </p:cNvSpPr>
          <p:nvPr>
            <p:ph type="title"/>
          </p:nvPr>
        </p:nvSpPr>
        <p:spPr>
          <a:xfrm>
            <a:off x="1524001" y="128187"/>
            <a:ext cx="9149696" cy="70589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77A42CA-E348-4FEF-925A-4A0B6741D116}"/>
              </a:ext>
            </a:extLst>
          </p:cNvPr>
          <p:cNvSpPr>
            <a:spLocks noGrp="1"/>
          </p:cNvSpPr>
          <p:nvPr>
            <p:ph type="body" idx="1"/>
          </p:nvPr>
        </p:nvSpPr>
        <p:spPr>
          <a:xfrm>
            <a:off x="609600" y="1131262"/>
            <a:ext cx="10960510" cy="513280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35D855C-EE32-4A3E-8AB8-01E5151247DF}"/>
              </a:ext>
            </a:extLst>
          </p:cNvPr>
          <p:cNvSpPr>
            <a:spLocks noGrp="1"/>
          </p:cNvSpPr>
          <p:nvPr>
            <p:ph type="dt" sz="half" idx="2"/>
          </p:nvPr>
        </p:nvSpPr>
        <p:spPr>
          <a:xfrm>
            <a:off x="621890" y="6409346"/>
            <a:ext cx="2278626" cy="33328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cs typeface="Times New Roman" panose="02020603050405020304" pitchFamily="18" charset="0"/>
              </a:defRPr>
            </a:lvl1pPr>
          </a:lstStyle>
          <a:p>
            <a:fld id="{3BFC2A9A-5B7C-4B19-A000-E9C15742AA27}" type="datetime1">
              <a:rPr lang="en-US" smtClean="0"/>
              <a:t>12/21/2024</a:t>
            </a:fld>
            <a:endParaRPr lang="en-US" dirty="0"/>
          </a:p>
        </p:txBody>
      </p:sp>
      <p:sp>
        <p:nvSpPr>
          <p:cNvPr id="5" name="Footer Placeholder 4">
            <a:extLst>
              <a:ext uri="{FF2B5EF4-FFF2-40B4-BE49-F238E27FC236}">
                <a16:creationId xmlns:a16="http://schemas.microsoft.com/office/drawing/2014/main" id="{DCBE8194-5F74-4391-A19E-4F849C34655D}"/>
              </a:ext>
            </a:extLst>
          </p:cNvPr>
          <p:cNvSpPr>
            <a:spLocks noGrp="1"/>
          </p:cNvSpPr>
          <p:nvPr>
            <p:ph type="ftr" sz="quarter" idx="3"/>
          </p:nvPr>
        </p:nvSpPr>
        <p:spPr>
          <a:xfrm>
            <a:off x="3365090" y="6409347"/>
            <a:ext cx="5461822" cy="333284"/>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cs typeface="Times New Roman" panose="02020603050405020304" pitchFamily="18" charset="0"/>
              </a:defRPr>
            </a:lvl1pPr>
          </a:lstStyle>
          <a:p>
            <a:r>
              <a:rPr lang="en-US" dirty="0"/>
              <a:t>PS-PVR for Provisional Maturity of GOES-19 ABI L1b and CMI Products</a:t>
            </a:r>
          </a:p>
        </p:txBody>
      </p:sp>
      <p:sp>
        <p:nvSpPr>
          <p:cNvPr id="6" name="Slide Number Placeholder 5">
            <a:extLst>
              <a:ext uri="{FF2B5EF4-FFF2-40B4-BE49-F238E27FC236}">
                <a16:creationId xmlns:a16="http://schemas.microsoft.com/office/drawing/2014/main" id="{2B2E0AAE-F3A7-4752-BD8D-B5373BA0589B}"/>
              </a:ext>
            </a:extLst>
          </p:cNvPr>
          <p:cNvSpPr>
            <a:spLocks noGrp="1"/>
          </p:cNvSpPr>
          <p:nvPr>
            <p:ph type="sldNum" sz="quarter" idx="4"/>
          </p:nvPr>
        </p:nvSpPr>
        <p:spPr>
          <a:xfrm>
            <a:off x="9302097" y="6409347"/>
            <a:ext cx="2268013" cy="333284"/>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cs typeface="Times New Roman" panose="02020603050405020304" pitchFamily="18" charset="0"/>
              </a:defRPr>
            </a:lvl1pPr>
          </a:lstStyle>
          <a:p>
            <a:fld id="{24AD0344-B142-42FF-A24F-67F68BAAC27D}" type="slidenum">
              <a:rPr lang="en-US" smtClean="0"/>
              <a:pPr/>
              <a:t>‹#›</a:t>
            </a:fld>
            <a:endParaRPr lang="en-US" dirty="0"/>
          </a:p>
        </p:txBody>
      </p:sp>
      <p:cxnSp>
        <p:nvCxnSpPr>
          <p:cNvPr id="9" name="Google Shape;16;p4">
            <a:extLst>
              <a:ext uri="{FF2B5EF4-FFF2-40B4-BE49-F238E27FC236}">
                <a16:creationId xmlns:a16="http://schemas.microsoft.com/office/drawing/2014/main" id="{F6BFDE2C-9BE3-4068-BFF8-EC39568EF13F}"/>
              </a:ext>
            </a:extLst>
          </p:cNvPr>
          <p:cNvCxnSpPr>
            <a:cxnSpLocks/>
          </p:cNvCxnSpPr>
          <p:nvPr userDrawn="1"/>
        </p:nvCxnSpPr>
        <p:spPr>
          <a:xfrm>
            <a:off x="383458" y="982674"/>
            <a:ext cx="11425084" cy="0"/>
          </a:xfrm>
          <a:prstGeom prst="straightConnector1">
            <a:avLst/>
          </a:prstGeom>
          <a:noFill/>
          <a:ln w="76200" cap="flat" cmpd="sng">
            <a:solidFill>
              <a:schemeClr val="accent1"/>
            </a:solidFill>
            <a:prstDash val="solid"/>
            <a:round/>
            <a:headEnd type="none" w="sm" len="sm"/>
            <a:tailEnd type="none" w="sm" len="sm"/>
          </a:ln>
          <a:effectLst>
            <a:outerShdw blurRad="40000" dist="20000" dir="5400000" rotWithShape="0">
              <a:srgbClr val="000000">
                <a:alpha val="31372"/>
              </a:srgbClr>
            </a:outerShdw>
          </a:effectLst>
        </p:spPr>
      </p:cxnSp>
      <p:pic>
        <p:nvPicPr>
          <p:cNvPr id="11" name="Picture 10">
            <a:extLst>
              <a:ext uri="{FF2B5EF4-FFF2-40B4-BE49-F238E27FC236}">
                <a16:creationId xmlns:a16="http://schemas.microsoft.com/office/drawing/2014/main" id="{4DED7121-7B9E-4FE4-97B8-BB599109835E}"/>
              </a:ext>
            </a:extLst>
          </p:cNvPr>
          <p:cNvPicPr>
            <a:picLocks noChangeAspect="1"/>
          </p:cNvPicPr>
          <p:nvPr userDrawn="1"/>
        </p:nvPicPr>
        <p:blipFill>
          <a:blip r:embed="rId8"/>
          <a:stretch>
            <a:fillRect/>
          </a:stretch>
        </p:blipFill>
        <p:spPr>
          <a:xfrm>
            <a:off x="11434763" y="198069"/>
            <a:ext cx="652462" cy="566141"/>
          </a:xfrm>
          <a:prstGeom prst="rect">
            <a:avLst/>
          </a:prstGeom>
        </p:spPr>
      </p:pic>
      <p:pic>
        <p:nvPicPr>
          <p:cNvPr id="12" name="Picture 11">
            <a:extLst>
              <a:ext uri="{FF2B5EF4-FFF2-40B4-BE49-F238E27FC236}">
                <a16:creationId xmlns:a16="http://schemas.microsoft.com/office/drawing/2014/main" id="{4F7A8904-C33C-441B-A562-E0FA28A70DA8}"/>
              </a:ext>
            </a:extLst>
          </p:cNvPr>
          <p:cNvPicPr>
            <a:picLocks noChangeAspect="1"/>
          </p:cNvPicPr>
          <p:nvPr userDrawn="1"/>
        </p:nvPicPr>
        <p:blipFill>
          <a:blip r:embed="rId9"/>
          <a:stretch>
            <a:fillRect/>
          </a:stretch>
        </p:blipFill>
        <p:spPr>
          <a:xfrm>
            <a:off x="104775" y="47673"/>
            <a:ext cx="1187100" cy="860706"/>
          </a:xfrm>
          <a:prstGeom prst="rect">
            <a:avLst/>
          </a:prstGeom>
        </p:spPr>
      </p:pic>
    </p:spTree>
    <p:extLst>
      <p:ext uri="{BB962C8B-B14F-4D97-AF65-F5344CB8AC3E}">
        <p14:creationId xmlns:p14="http://schemas.microsoft.com/office/powerpoint/2010/main" val="24972583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Lst>
  <p:hf hdr="0"/>
  <p:txStyles>
    <p:titleStyle>
      <a:lvl1pPr algn="ctr" defTabSz="914400" rtl="0" eaLnBrk="1" latinLnBrk="0" hangingPunct="1">
        <a:lnSpc>
          <a:spcPct val="90000"/>
        </a:lnSpc>
        <a:spcBef>
          <a:spcPct val="0"/>
        </a:spcBef>
        <a:buNone/>
        <a:defRPr sz="40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Wingdings" panose="05000000000000000000" pitchFamily="2" charset="2"/>
        <a:buChar char="q"/>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Wingdings" panose="05000000000000000000" pitchFamily="2" charset="2"/>
        <a:buChar char="v"/>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6.jpg"/><Relationship Id="rId4" Type="http://schemas.openxmlformats.org/officeDocument/2006/relationships/image" Target="../media/image5.jpg"/></Relationships>
</file>

<file path=ppt/slides/_rels/slide2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2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1.jpg"/><Relationship Id="rId1" Type="http://schemas.openxmlformats.org/officeDocument/2006/relationships/slideLayout" Target="../slideLayouts/slideLayout3.xml"/><Relationship Id="rId5" Type="http://schemas.openxmlformats.org/officeDocument/2006/relationships/image" Target="../media/image13.jpg"/><Relationship Id="rId4" Type="http://schemas.openxmlformats.org/officeDocument/2006/relationships/image" Target="../media/image12.jp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gif"/><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3.png"/><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png"/><Relationship Id="rId1" Type="http://schemas.openxmlformats.org/officeDocument/2006/relationships/slideLayout" Target="../slideLayouts/slideLayout3.xml"/><Relationship Id="rId4" Type="http://schemas.openxmlformats.org/officeDocument/2006/relationships/image" Target="../media/image57.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3.emf"/><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062872" y="1587910"/>
            <a:ext cx="10066256" cy="1485899"/>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Times New Roman" panose="02020603050405020304" pitchFamily="18" charset="0"/>
                <a:ea typeface="+mj-ea"/>
                <a:cs typeface="Times New Roman" panose="02020603050405020304" pitchFamily="18" charset="0"/>
              </a:defRPr>
            </a:lvl1pPr>
          </a:lstStyle>
          <a:p>
            <a:pPr>
              <a:lnSpc>
                <a:spcPct val="100000"/>
              </a:lnSpc>
            </a:pPr>
            <a:r>
              <a:rPr lang="en-US" sz="2700" dirty="0"/>
              <a:t>Peer and Stakeholder Product Validation Review (PS-PVR) for the</a:t>
            </a:r>
          </a:p>
          <a:p>
            <a:pPr>
              <a:lnSpc>
                <a:spcPct val="100000"/>
              </a:lnSpc>
            </a:pPr>
            <a:br>
              <a:rPr lang="en-US" sz="2700" dirty="0"/>
            </a:br>
            <a:r>
              <a:rPr lang="en-US" sz="3700" b="1" dirty="0"/>
              <a:t>Provisional Maturity of GOES-19 ABI L1b Products</a:t>
            </a:r>
            <a:endParaRPr lang="en-US" sz="8200" b="1" dirty="0"/>
          </a:p>
        </p:txBody>
      </p:sp>
      <p:sp>
        <p:nvSpPr>
          <p:cNvPr id="3" name="Subtitle 2">
            <a:extLst>
              <a:ext uri="{FF2B5EF4-FFF2-40B4-BE49-F238E27FC236}">
                <a16:creationId xmlns:a16="http://schemas.microsoft.com/office/drawing/2014/main" id="{0F73B5C3-2E6F-4CDF-9180-E8C7098A8583}"/>
              </a:ext>
            </a:extLst>
          </p:cNvPr>
          <p:cNvSpPr>
            <a:spLocks noGrp="1"/>
          </p:cNvSpPr>
          <p:nvPr>
            <p:ph type="subTitle" idx="1"/>
          </p:nvPr>
        </p:nvSpPr>
        <p:spPr>
          <a:xfrm>
            <a:off x="1524000" y="4355487"/>
            <a:ext cx="9144000" cy="1376516"/>
          </a:xfrm>
        </p:spPr>
        <p:txBody>
          <a:bodyPr/>
          <a:lstStyle/>
          <a:p>
            <a:r>
              <a:rPr lang="en-US" dirty="0"/>
              <a:t>GOES-R Calibration Working Group</a:t>
            </a:r>
          </a:p>
          <a:p>
            <a:endParaRPr lang="en-US" dirty="0"/>
          </a:p>
          <a:p>
            <a:r>
              <a:rPr lang="en-US" dirty="0"/>
              <a:t>20 December 2024</a:t>
            </a:r>
          </a:p>
          <a:p>
            <a:endParaRPr lang="en-US" dirty="0"/>
          </a:p>
        </p:txBody>
      </p:sp>
    </p:spTree>
    <p:extLst>
      <p:ext uri="{BB962C8B-B14F-4D97-AF65-F5344CB8AC3E}">
        <p14:creationId xmlns:p14="http://schemas.microsoft.com/office/powerpoint/2010/main" val="3775435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ABI VNIR Accuracy at Provisional</a:t>
            </a:r>
          </a:p>
        </p:txBody>
      </p:sp>
      <p:sp>
        <p:nvSpPr>
          <p:cNvPr id="4" name="Date Placeholder 3"/>
          <p:cNvSpPr>
            <a:spLocks noGrp="1"/>
          </p:cNvSpPr>
          <p:nvPr>
            <p:ph type="dt" sz="half" idx="2"/>
          </p:nvPr>
        </p:nvSpPr>
        <p:spPr/>
        <p:txBody>
          <a:bodyPr/>
          <a:lstStyle/>
          <a:p>
            <a:fld id="{D7E516F4-CA9C-419D-A69F-B94D716B89BD}" type="datetime1">
              <a:rPr lang="en-US" smtClean="0"/>
              <a:t>12/21/2024</a:t>
            </a:fld>
            <a:endParaRPr lang="en-US" dirty="0"/>
          </a:p>
        </p:txBody>
      </p:sp>
      <p:sp>
        <p:nvSpPr>
          <p:cNvPr id="5" name="Footer Placeholder 4"/>
          <p:cNvSpPr>
            <a:spLocks noGrp="1"/>
          </p:cNvSpPr>
          <p:nvPr>
            <p:ph type="ftr" sz="quarter" idx="3"/>
          </p:nvPr>
        </p:nvSpPr>
        <p:spPr/>
        <p:txBody>
          <a:bodyPr/>
          <a:lstStyle/>
          <a:p>
            <a:r>
              <a:rPr lang="en-US" dirty="0"/>
              <a:t>PS-PVR for Provisional Maturity of GOES-19 ABI L1b and CMI Products</a:t>
            </a:r>
          </a:p>
        </p:txBody>
      </p:sp>
      <p:sp>
        <p:nvSpPr>
          <p:cNvPr id="6" name="Slide Number Placeholder 5"/>
          <p:cNvSpPr>
            <a:spLocks noGrp="1"/>
          </p:cNvSpPr>
          <p:nvPr>
            <p:ph type="sldNum" sz="quarter" idx="4"/>
          </p:nvPr>
        </p:nvSpPr>
        <p:spPr/>
        <p:txBody>
          <a:bodyPr/>
          <a:lstStyle/>
          <a:p>
            <a:fld id="{F4187418-5481-4E5B-A2F4-9A93734A0716}" type="slidenum">
              <a:rPr lang="en-US" smtClean="0"/>
              <a:t>10</a:t>
            </a:fld>
            <a:endParaRPr lang="en-US" dirty="0"/>
          </a:p>
        </p:txBody>
      </p:sp>
      <p:sp>
        <p:nvSpPr>
          <p:cNvPr id="12" name="TextBox 11">
            <a:extLst>
              <a:ext uri="{FF2B5EF4-FFF2-40B4-BE49-F238E27FC236}">
                <a16:creationId xmlns:a16="http://schemas.microsoft.com/office/drawing/2014/main" id="{3A9CA930-2B94-4FE6-B3D2-B42F6A764E34}"/>
              </a:ext>
            </a:extLst>
          </p:cNvPr>
          <p:cNvSpPr txBox="1"/>
          <p:nvPr/>
        </p:nvSpPr>
        <p:spPr>
          <a:xfrm>
            <a:off x="621890" y="5578349"/>
            <a:ext cx="10948220" cy="830997"/>
          </a:xfrm>
          <a:prstGeom prst="rect">
            <a:avLst/>
          </a:prstGeom>
          <a:noFill/>
        </p:spPr>
        <p:txBody>
          <a:bodyPr wrap="square" rtlCol="0">
            <a:spAutoFit/>
          </a:bodyPr>
          <a:lstStyle/>
          <a:p>
            <a:pPr algn="ctr"/>
            <a:r>
              <a:rPr lang="en-US" sz="2400" dirty="0"/>
              <a:t>GOES-19 ABI VNIR accuracy is comparable to those on GOES-16/17/18 at Provisional.</a:t>
            </a:r>
          </a:p>
          <a:p>
            <a:pPr algn="ctr"/>
            <a:r>
              <a:rPr lang="en-US" sz="2400" dirty="0"/>
              <a:t>(Before Channel 2 calibration was adjusted to reduce the difference).</a:t>
            </a:r>
          </a:p>
        </p:txBody>
      </p:sp>
      <p:graphicFrame>
        <p:nvGraphicFramePr>
          <p:cNvPr id="11" name="Chart 10">
            <a:extLst>
              <a:ext uri="{FF2B5EF4-FFF2-40B4-BE49-F238E27FC236}">
                <a16:creationId xmlns:a16="http://schemas.microsoft.com/office/drawing/2014/main" id="{3E637E00-DAC9-4388-B402-4C2B49218625}"/>
              </a:ext>
            </a:extLst>
          </p:cNvPr>
          <p:cNvGraphicFramePr>
            <a:graphicFrameLocks/>
          </p:cNvGraphicFramePr>
          <p:nvPr>
            <p:extLst>
              <p:ext uri="{D42A27DB-BD31-4B8C-83A1-F6EECF244321}">
                <p14:modId xmlns:p14="http://schemas.microsoft.com/office/powerpoint/2010/main" val="3038689222"/>
              </p:ext>
            </p:extLst>
          </p:nvPr>
        </p:nvGraphicFramePr>
        <p:xfrm>
          <a:off x="621890" y="1114458"/>
          <a:ext cx="10948220" cy="4587095"/>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6D82B8A4-AA3D-4B40-889D-42E13B631CD2}"/>
              </a:ext>
            </a:extLst>
          </p:cNvPr>
          <p:cNvSpPr txBox="1"/>
          <p:nvPr/>
        </p:nvSpPr>
        <p:spPr>
          <a:xfrm rot="16200000">
            <a:off x="10953938" y="5423842"/>
            <a:ext cx="1601676" cy="369332"/>
          </a:xfrm>
          <a:prstGeom prst="rect">
            <a:avLst/>
          </a:prstGeom>
          <a:noFill/>
        </p:spPr>
        <p:txBody>
          <a:bodyPr wrap="square" rtlCol="0">
            <a:spAutoFit/>
          </a:bodyPr>
          <a:lstStyle/>
          <a:p>
            <a:r>
              <a:rPr lang="en-US" dirty="0"/>
              <a:t>PLPT-04</a:t>
            </a:r>
          </a:p>
        </p:txBody>
      </p:sp>
      <p:cxnSp>
        <p:nvCxnSpPr>
          <p:cNvPr id="9" name="Straight Connector 8">
            <a:extLst>
              <a:ext uri="{FF2B5EF4-FFF2-40B4-BE49-F238E27FC236}">
                <a16:creationId xmlns:a16="http://schemas.microsoft.com/office/drawing/2014/main" id="{D69603B3-B490-41BD-8A28-EB9E070BBF38}"/>
              </a:ext>
            </a:extLst>
          </p:cNvPr>
          <p:cNvCxnSpPr>
            <a:cxnSpLocks/>
          </p:cNvCxnSpPr>
          <p:nvPr/>
        </p:nvCxnSpPr>
        <p:spPr>
          <a:xfrm>
            <a:off x="1366608" y="4207882"/>
            <a:ext cx="9954984" cy="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0392ABC-56EE-4C4D-803D-0B54432A721A}"/>
              </a:ext>
            </a:extLst>
          </p:cNvPr>
          <p:cNvCxnSpPr>
            <a:cxnSpLocks/>
          </p:cNvCxnSpPr>
          <p:nvPr/>
        </p:nvCxnSpPr>
        <p:spPr>
          <a:xfrm>
            <a:off x="1366608" y="2241731"/>
            <a:ext cx="9954984" cy="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706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ABI Noise Requirement and Performance</a:t>
            </a:r>
          </a:p>
        </p:txBody>
      </p:sp>
      <p:sp>
        <p:nvSpPr>
          <p:cNvPr id="4" name="Date Placeholder 3"/>
          <p:cNvSpPr>
            <a:spLocks noGrp="1"/>
          </p:cNvSpPr>
          <p:nvPr>
            <p:ph type="dt" sz="half" idx="2"/>
          </p:nvPr>
        </p:nvSpPr>
        <p:spPr/>
        <p:txBody>
          <a:bodyPr/>
          <a:lstStyle/>
          <a:p>
            <a:fld id="{581CFB1B-4CCA-4093-853C-321937080C32}" type="datetime1">
              <a:rPr lang="en-US" smtClean="0"/>
              <a:t>12/21/2024</a:t>
            </a:fld>
            <a:endParaRPr lang="en-US" dirty="0"/>
          </a:p>
        </p:txBody>
      </p:sp>
      <p:sp>
        <p:nvSpPr>
          <p:cNvPr id="5" name="Footer Placeholder 4"/>
          <p:cNvSpPr>
            <a:spLocks noGrp="1"/>
          </p:cNvSpPr>
          <p:nvPr>
            <p:ph type="ftr" sz="quarter" idx="3"/>
          </p:nvPr>
        </p:nvSpPr>
        <p:spPr/>
        <p:txBody>
          <a:bodyPr/>
          <a:lstStyle/>
          <a:p>
            <a:r>
              <a:rPr lang="en-US" dirty="0"/>
              <a:t>PS-PVR for Provisional Maturity of GOES-19 ABI L1b and CMI Products</a:t>
            </a:r>
          </a:p>
        </p:txBody>
      </p:sp>
      <p:sp>
        <p:nvSpPr>
          <p:cNvPr id="6" name="Slide Number Placeholder 5"/>
          <p:cNvSpPr>
            <a:spLocks noGrp="1"/>
          </p:cNvSpPr>
          <p:nvPr>
            <p:ph type="sldNum" sz="quarter" idx="4"/>
          </p:nvPr>
        </p:nvSpPr>
        <p:spPr/>
        <p:txBody>
          <a:bodyPr/>
          <a:lstStyle/>
          <a:p>
            <a:fld id="{F4187418-5481-4E5B-A2F4-9A93734A0716}" type="slidenum">
              <a:rPr lang="en-US" smtClean="0"/>
              <a:t>11</a:t>
            </a:fld>
            <a:endParaRPr lang="en-US" dirty="0"/>
          </a:p>
        </p:txBody>
      </p:sp>
      <p:sp>
        <p:nvSpPr>
          <p:cNvPr id="12" name="TextBox 11">
            <a:extLst>
              <a:ext uri="{FF2B5EF4-FFF2-40B4-BE49-F238E27FC236}">
                <a16:creationId xmlns:a16="http://schemas.microsoft.com/office/drawing/2014/main" id="{3A9CA930-2B94-4FE6-B3D2-B42F6A764E34}"/>
              </a:ext>
            </a:extLst>
          </p:cNvPr>
          <p:cNvSpPr txBox="1"/>
          <p:nvPr/>
        </p:nvSpPr>
        <p:spPr>
          <a:xfrm>
            <a:off x="621890" y="5728862"/>
            <a:ext cx="10948220" cy="523220"/>
          </a:xfrm>
          <a:prstGeom prst="rect">
            <a:avLst/>
          </a:prstGeom>
          <a:noFill/>
        </p:spPr>
        <p:txBody>
          <a:bodyPr wrap="square" rtlCol="0">
            <a:spAutoFit/>
          </a:bodyPr>
          <a:lstStyle/>
          <a:p>
            <a:pPr algn="ctr"/>
            <a:r>
              <a:rPr lang="en-US" sz="2800" dirty="0"/>
              <a:t>GOES-19 ABI NEdT is comparable to those for GOES-16/18.</a:t>
            </a:r>
          </a:p>
        </p:txBody>
      </p:sp>
      <p:graphicFrame>
        <p:nvGraphicFramePr>
          <p:cNvPr id="9" name="Chart 8">
            <a:extLst>
              <a:ext uri="{FF2B5EF4-FFF2-40B4-BE49-F238E27FC236}">
                <a16:creationId xmlns:a16="http://schemas.microsoft.com/office/drawing/2014/main" id="{B2913937-ED42-4D0D-9825-EBD19A58531D}"/>
              </a:ext>
            </a:extLst>
          </p:cNvPr>
          <p:cNvGraphicFramePr>
            <a:graphicFrameLocks/>
          </p:cNvGraphicFramePr>
          <p:nvPr>
            <p:extLst>
              <p:ext uri="{D42A27DB-BD31-4B8C-83A1-F6EECF244321}">
                <p14:modId xmlns:p14="http://schemas.microsoft.com/office/powerpoint/2010/main" val="4184982403"/>
              </p:ext>
            </p:extLst>
          </p:nvPr>
        </p:nvGraphicFramePr>
        <p:xfrm>
          <a:off x="621890" y="1140644"/>
          <a:ext cx="10948219" cy="4588218"/>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A9459291-C340-482D-915F-FC1D8345EEEF}"/>
              </a:ext>
            </a:extLst>
          </p:cNvPr>
          <p:cNvSpPr txBox="1"/>
          <p:nvPr/>
        </p:nvSpPr>
        <p:spPr>
          <a:xfrm rot="16200000">
            <a:off x="10953938" y="5423842"/>
            <a:ext cx="1601676" cy="369332"/>
          </a:xfrm>
          <a:prstGeom prst="rect">
            <a:avLst/>
          </a:prstGeom>
          <a:noFill/>
        </p:spPr>
        <p:txBody>
          <a:bodyPr wrap="square" rtlCol="0">
            <a:spAutoFit/>
          </a:bodyPr>
          <a:lstStyle/>
          <a:p>
            <a:r>
              <a:rPr lang="en-US" dirty="0"/>
              <a:t>PLPT-36/01</a:t>
            </a:r>
          </a:p>
        </p:txBody>
      </p:sp>
    </p:spTree>
    <p:extLst>
      <p:ext uri="{BB962C8B-B14F-4D97-AF65-F5344CB8AC3E}">
        <p14:creationId xmlns:p14="http://schemas.microsoft.com/office/powerpoint/2010/main" val="159791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A1FFD-FC4B-4D58-928A-67EA9374E4AF}"/>
              </a:ext>
            </a:extLst>
          </p:cNvPr>
          <p:cNvSpPr>
            <a:spLocks noGrp="1"/>
          </p:cNvSpPr>
          <p:nvPr>
            <p:ph type="title"/>
          </p:nvPr>
        </p:nvSpPr>
        <p:spPr/>
        <p:txBody>
          <a:bodyPr/>
          <a:lstStyle/>
          <a:p>
            <a:r>
              <a:rPr lang="en-US" dirty="0"/>
              <a:t>GOES-19 ABI Infrared Channel Accuracy</a:t>
            </a:r>
          </a:p>
        </p:txBody>
      </p:sp>
      <p:sp>
        <p:nvSpPr>
          <p:cNvPr id="3" name="Content Placeholder 2">
            <a:extLst>
              <a:ext uri="{FF2B5EF4-FFF2-40B4-BE49-F238E27FC236}">
                <a16:creationId xmlns:a16="http://schemas.microsoft.com/office/drawing/2014/main" id="{A5FA3193-3706-428F-8C07-FEBFBB732608}"/>
              </a:ext>
            </a:extLst>
          </p:cNvPr>
          <p:cNvSpPr>
            <a:spLocks noGrp="1"/>
          </p:cNvSpPr>
          <p:nvPr>
            <p:ph idx="1"/>
          </p:nvPr>
        </p:nvSpPr>
        <p:spPr>
          <a:xfrm>
            <a:off x="609600" y="5583677"/>
            <a:ext cx="10960510" cy="739302"/>
          </a:xfrm>
        </p:spPr>
        <p:txBody>
          <a:bodyPr>
            <a:normAutofit lnSpcReduction="10000"/>
          </a:bodyPr>
          <a:lstStyle/>
          <a:p>
            <a:pPr marL="0" indent="0" algn="ctr">
              <a:buNone/>
            </a:pPr>
            <a:r>
              <a:rPr lang="en-US" sz="2400" dirty="0">
                <a:solidFill>
                  <a:srgbClr val="000000"/>
                </a:solidFill>
                <a:ea typeface="Calibri"/>
                <a:sym typeface="Calibri"/>
              </a:rPr>
              <a:t>All biases are well within the requirement (&lt; 1000 mK), in most cases &lt; 150 mK that is comparable to the accuracy of references, and statistically not different from zero</a:t>
            </a:r>
            <a:r>
              <a:rPr lang="en-US" sz="2400" dirty="0"/>
              <a:t>.</a:t>
            </a:r>
            <a:endParaRPr lang="en-US" sz="2400" dirty="0">
              <a:solidFill>
                <a:srgbClr val="000000"/>
              </a:solidFill>
              <a:ea typeface="Calibri"/>
              <a:sym typeface="Calibri"/>
            </a:endParaRPr>
          </a:p>
        </p:txBody>
      </p:sp>
      <p:sp>
        <p:nvSpPr>
          <p:cNvPr id="4" name="Date Placeholder 3">
            <a:extLst>
              <a:ext uri="{FF2B5EF4-FFF2-40B4-BE49-F238E27FC236}">
                <a16:creationId xmlns:a16="http://schemas.microsoft.com/office/drawing/2014/main" id="{EFD35D32-6841-461C-9BDC-766A18E25EA4}"/>
              </a:ext>
            </a:extLst>
          </p:cNvPr>
          <p:cNvSpPr>
            <a:spLocks noGrp="1"/>
          </p:cNvSpPr>
          <p:nvPr>
            <p:ph type="dt" sz="half" idx="2"/>
          </p:nvPr>
        </p:nvSpPr>
        <p:spPr/>
        <p:txBody>
          <a:bodyPr/>
          <a:lstStyle/>
          <a:p>
            <a:fld id="{3FBFB3D4-C63C-414C-BDFE-D760ECAF5093}" type="datetime1">
              <a:rPr lang="en-US" smtClean="0"/>
              <a:t>12/21/2024</a:t>
            </a:fld>
            <a:endParaRPr lang="en-US" dirty="0"/>
          </a:p>
        </p:txBody>
      </p:sp>
      <p:sp>
        <p:nvSpPr>
          <p:cNvPr id="5" name="Footer Placeholder 4">
            <a:extLst>
              <a:ext uri="{FF2B5EF4-FFF2-40B4-BE49-F238E27FC236}">
                <a16:creationId xmlns:a16="http://schemas.microsoft.com/office/drawing/2014/main" id="{1A6DE0BB-74AA-4101-A515-028F1187EBD7}"/>
              </a:ext>
            </a:extLst>
          </p:cNvPr>
          <p:cNvSpPr>
            <a:spLocks noGrp="1"/>
          </p:cNvSpPr>
          <p:nvPr>
            <p:ph type="ftr" sz="quarter" idx="3"/>
          </p:nvPr>
        </p:nvSpPr>
        <p:spPr/>
        <p:txBody>
          <a:bodyPr/>
          <a:lstStyle/>
          <a:p>
            <a:r>
              <a:rPr lang="en-US" dirty="0"/>
              <a:t>PS-PVR for Provisional Maturity of GOES-19 ABI L1b and CMI Products</a:t>
            </a:r>
          </a:p>
        </p:txBody>
      </p:sp>
      <p:sp>
        <p:nvSpPr>
          <p:cNvPr id="6" name="Slide Number Placeholder 5">
            <a:extLst>
              <a:ext uri="{FF2B5EF4-FFF2-40B4-BE49-F238E27FC236}">
                <a16:creationId xmlns:a16="http://schemas.microsoft.com/office/drawing/2014/main" id="{399E5FA7-B702-4CEC-98BD-B5256436A160}"/>
              </a:ext>
            </a:extLst>
          </p:cNvPr>
          <p:cNvSpPr>
            <a:spLocks noGrp="1"/>
          </p:cNvSpPr>
          <p:nvPr>
            <p:ph type="sldNum" sz="quarter" idx="4"/>
          </p:nvPr>
        </p:nvSpPr>
        <p:spPr/>
        <p:txBody>
          <a:bodyPr/>
          <a:lstStyle/>
          <a:p>
            <a:fld id="{24AD0344-B142-42FF-A24F-67F68BAAC27D}" type="slidenum">
              <a:rPr lang="en-US" smtClean="0"/>
              <a:pPr/>
              <a:t>12</a:t>
            </a:fld>
            <a:endParaRPr lang="en-US" dirty="0"/>
          </a:p>
        </p:txBody>
      </p:sp>
      <p:graphicFrame>
        <p:nvGraphicFramePr>
          <p:cNvPr id="9" name="Chart 8">
            <a:extLst>
              <a:ext uri="{FF2B5EF4-FFF2-40B4-BE49-F238E27FC236}">
                <a16:creationId xmlns:a16="http://schemas.microsoft.com/office/drawing/2014/main" id="{083DD860-A0B9-4BD4-B56A-34918491EE1F}"/>
              </a:ext>
            </a:extLst>
          </p:cNvPr>
          <p:cNvGraphicFramePr>
            <a:graphicFrameLocks/>
          </p:cNvGraphicFramePr>
          <p:nvPr>
            <p:extLst>
              <p:ext uri="{D42A27DB-BD31-4B8C-83A1-F6EECF244321}">
                <p14:modId xmlns:p14="http://schemas.microsoft.com/office/powerpoint/2010/main" val="1670705391"/>
              </p:ext>
            </p:extLst>
          </p:nvPr>
        </p:nvGraphicFramePr>
        <p:xfrm>
          <a:off x="621890" y="1128409"/>
          <a:ext cx="10948220" cy="412452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FE64C562-9ED6-45F1-A2C8-582C7558A5B5}"/>
              </a:ext>
            </a:extLst>
          </p:cNvPr>
          <p:cNvSpPr txBox="1"/>
          <p:nvPr/>
        </p:nvSpPr>
        <p:spPr>
          <a:xfrm rot="16200000">
            <a:off x="10953938" y="5423842"/>
            <a:ext cx="1601676" cy="369332"/>
          </a:xfrm>
          <a:prstGeom prst="rect">
            <a:avLst/>
          </a:prstGeom>
          <a:noFill/>
        </p:spPr>
        <p:txBody>
          <a:bodyPr wrap="square" rtlCol="0">
            <a:spAutoFit/>
          </a:bodyPr>
          <a:lstStyle/>
          <a:p>
            <a:r>
              <a:rPr lang="en-US" dirty="0"/>
              <a:t>PLPT-01</a:t>
            </a:r>
          </a:p>
        </p:txBody>
      </p:sp>
      <p:cxnSp>
        <p:nvCxnSpPr>
          <p:cNvPr id="10" name="Straight Connector 9">
            <a:extLst>
              <a:ext uri="{FF2B5EF4-FFF2-40B4-BE49-F238E27FC236}">
                <a16:creationId xmlns:a16="http://schemas.microsoft.com/office/drawing/2014/main" id="{040792BF-DA40-473D-A5F5-FFAF4B1BFDB1}"/>
              </a:ext>
            </a:extLst>
          </p:cNvPr>
          <p:cNvCxnSpPr>
            <a:cxnSpLocks/>
          </p:cNvCxnSpPr>
          <p:nvPr/>
        </p:nvCxnSpPr>
        <p:spPr>
          <a:xfrm>
            <a:off x="1438326" y="1679835"/>
            <a:ext cx="9954984" cy="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67975D2-2852-4AD4-8760-F4A9EE99F2D5}"/>
              </a:ext>
            </a:extLst>
          </p:cNvPr>
          <p:cNvCxnSpPr>
            <a:cxnSpLocks/>
          </p:cNvCxnSpPr>
          <p:nvPr/>
        </p:nvCxnSpPr>
        <p:spPr>
          <a:xfrm>
            <a:off x="1438326" y="4718870"/>
            <a:ext cx="9954984" cy="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3251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A1E1F-E4F2-40B8-BD93-1BB15B8F1845}"/>
              </a:ext>
            </a:extLst>
          </p:cNvPr>
          <p:cNvSpPr>
            <a:spLocks noGrp="1"/>
          </p:cNvSpPr>
          <p:nvPr>
            <p:ph type="title"/>
          </p:nvPr>
        </p:nvSpPr>
        <p:spPr/>
        <p:txBody>
          <a:bodyPr>
            <a:normAutofit/>
          </a:bodyPr>
          <a:lstStyle/>
          <a:p>
            <a:r>
              <a:rPr lang="en-US" dirty="0"/>
              <a:t>Accuracy Comparison to Other ABI</a:t>
            </a:r>
          </a:p>
        </p:txBody>
      </p:sp>
      <p:sp>
        <p:nvSpPr>
          <p:cNvPr id="3" name="Date Placeholder 2">
            <a:extLst>
              <a:ext uri="{FF2B5EF4-FFF2-40B4-BE49-F238E27FC236}">
                <a16:creationId xmlns:a16="http://schemas.microsoft.com/office/drawing/2014/main" id="{80127F78-3A4E-4A2D-A21E-7A2237E7048E}"/>
              </a:ext>
            </a:extLst>
          </p:cNvPr>
          <p:cNvSpPr>
            <a:spLocks noGrp="1"/>
          </p:cNvSpPr>
          <p:nvPr>
            <p:ph type="dt" sz="half" idx="10"/>
          </p:nvPr>
        </p:nvSpPr>
        <p:spPr/>
        <p:txBody>
          <a:bodyPr/>
          <a:lstStyle/>
          <a:p>
            <a:fld id="{FC12AECD-1EAF-4A9C-8819-D1582398C7C7}" type="datetime1">
              <a:rPr lang="en-US" smtClean="0"/>
              <a:t>12/21/2024</a:t>
            </a:fld>
            <a:endParaRPr lang="en-US" dirty="0"/>
          </a:p>
        </p:txBody>
      </p:sp>
      <p:sp>
        <p:nvSpPr>
          <p:cNvPr id="4" name="Footer Placeholder 3">
            <a:extLst>
              <a:ext uri="{FF2B5EF4-FFF2-40B4-BE49-F238E27FC236}">
                <a16:creationId xmlns:a16="http://schemas.microsoft.com/office/drawing/2014/main" id="{4BD6B54C-09A2-45AE-854E-A0FA1154A7A7}"/>
              </a:ext>
            </a:extLst>
          </p:cNvPr>
          <p:cNvSpPr>
            <a:spLocks noGrp="1"/>
          </p:cNvSpPr>
          <p:nvPr>
            <p:ph type="ftr" sz="quarter" idx="11"/>
          </p:nvPr>
        </p:nvSpPr>
        <p:spPr/>
        <p:txBody>
          <a:bodyPr/>
          <a:lstStyle/>
          <a:p>
            <a:r>
              <a:rPr lang="en-US" dirty="0"/>
              <a:t>PS-PVR for Provisional Maturity of GOES-19 ABI L1b and CMI Products</a:t>
            </a:r>
          </a:p>
        </p:txBody>
      </p:sp>
      <p:sp>
        <p:nvSpPr>
          <p:cNvPr id="5" name="Slide Number Placeholder 4">
            <a:extLst>
              <a:ext uri="{FF2B5EF4-FFF2-40B4-BE49-F238E27FC236}">
                <a16:creationId xmlns:a16="http://schemas.microsoft.com/office/drawing/2014/main" id="{5C46E21E-1B41-4F90-A942-8C255BC4F665}"/>
              </a:ext>
            </a:extLst>
          </p:cNvPr>
          <p:cNvSpPr>
            <a:spLocks noGrp="1"/>
          </p:cNvSpPr>
          <p:nvPr>
            <p:ph type="sldNum" sz="quarter" idx="12"/>
          </p:nvPr>
        </p:nvSpPr>
        <p:spPr/>
        <p:txBody>
          <a:bodyPr/>
          <a:lstStyle/>
          <a:p>
            <a:fld id="{24AD0344-B142-42FF-A24F-67F68BAAC27D}" type="slidenum">
              <a:rPr lang="en-US" smtClean="0"/>
              <a:t>13</a:t>
            </a:fld>
            <a:endParaRPr lang="en-US" dirty="0"/>
          </a:p>
        </p:txBody>
      </p:sp>
      <p:graphicFrame>
        <p:nvGraphicFramePr>
          <p:cNvPr id="9" name="Chart 8">
            <a:extLst>
              <a:ext uri="{FF2B5EF4-FFF2-40B4-BE49-F238E27FC236}">
                <a16:creationId xmlns:a16="http://schemas.microsoft.com/office/drawing/2014/main" id="{05301A35-5516-4F66-84FE-42561D2FF382}"/>
              </a:ext>
            </a:extLst>
          </p:cNvPr>
          <p:cNvGraphicFramePr>
            <a:graphicFrameLocks/>
          </p:cNvGraphicFramePr>
          <p:nvPr>
            <p:extLst>
              <p:ext uri="{D42A27DB-BD31-4B8C-83A1-F6EECF244321}">
                <p14:modId xmlns:p14="http://schemas.microsoft.com/office/powerpoint/2010/main" val="166275534"/>
              </p:ext>
            </p:extLst>
          </p:nvPr>
        </p:nvGraphicFramePr>
        <p:xfrm>
          <a:off x="621889" y="1082918"/>
          <a:ext cx="10948220" cy="4160291"/>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a:extLst>
              <a:ext uri="{FF2B5EF4-FFF2-40B4-BE49-F238E27FC236}">
                <a16:creationId xmlns:a16="http://schemas.microsoft.com/office/drawing/2014/main" id="{ED901CD7-FFE2-4F85-B657-7DD09647B383}"/>
              </a:ext>
            </a:extLst>
          </p:cNvPr>
          <p:cNvSpPr txBox="1"/>
          <p:nvPr/>
        </p:nvSpPr>
        <p:spPr>
          <a:xfrm>
            <a:off x="621890" y="5728862"/>
            <a:ext cx="10948220" cy="523220"/>
          </a:xfrm>
          <a:prstGeom prst="rect">
            <a:avLst/>
          </a:prstGeom>
          <a:noFill/>
        </p:spPr>
        <p:txBody>
          <a:bodyPr wrap="square" rtlCol="0">
            <a:spAutoFit/>
          </a:bodyPr>
          <a:lstStyle/>
          <a:p>
            <a:pPr algn="ctr"/>
            <a:r>
              <a:rPr lang="en-US" sz="2800" dirty="0"/>
              <a:t>GOES-19 ABI IR Accuracy is comparable to those for GOES-16/17/18.</a:t>
            </a:r>
          </a:p>
        </p:txBody>
      </p:sp>
      <p:sp>
        <p:nvSpPr>
          <p:cNvPr id="8" name="TextBox 7">
            <a:extLst>
              <a:ext uri="{FF2B5EF4-FFF2-40B4-BE49-F238E27FC236}">
                <a16:creationId xmlns:a16="http://schemas.microsoft.com/office/drawing/2014/main" id="{4410C625-7E0A-4204-836C-404689C89D34}"/>
              </a:ext>
            </a:extLst>
          </p:cNvPr>
          <p:cNvSpPr txBox="1"/>
          <p:nvPr/>
        </p:nvSpPr>
        <p:spPr>
          <a:xfrm rot="16200000">
            <a:off x="10953938" y="5423842"/>
            <a:ext cx="1601676" cy="369332"/>
          </a:xfrm>
          <a:prstGeom prst="rect">
            <a:avLst/>
          </a:prstGeom>
          <a:noFill/>
        </p:spPr>
        <p:txBody>
          <a:bodyPr wrap="square" rtlCol="0">
            <a:spAutoFit/>
          </a:bodyPr>
          <a:lstStyle/>
          <a:p>
            <a:r>
              <a:rPr lang="en-US" dirty="0"/>
              <a:t>PLPT-01</a:t>
            </a:r>
          </a:p>
        </p:txBody>
      </p:sp>
    </p:spTree>
    <p:extLst>
      <p:ext uri="{BB962C8B-B14F-4D97-AF65-F5344CB8AC3E}">
        <p14:creationId xmlns:p14="http://schemas.microsoft.com/office/powerpoint/2010/main" val="358234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25EB8-EFFF-467D-B4E5-E587C4551567}"/>
              </a:ext>
            </a:extLst>
          </p:cNvPr>
          <p:cNvSpPr>
            <a:spLocks noGrp="1"/>
          </p:cNvSpPr>
          <p:nvPr>
            <p:ph type="title"/>
          </p:nvPr>
        </p:nvSpPr>
        <p:spPr/>
        <p:txBody>
          <a:bodyPr>
            <a:normAutofit/>
          </a:bodyPr>
          <a:lstStyle/>
          <a:p>
            <a:r>
              <a:rPr lang="en-US" dirty="0"/>
              <a:t>Total Navigation Error (NAV)</a:t>
            </a:r>
          </a:p>
        </p:txBody>
      </p:sp>
      <p:sp>
        <p:nvSpPr>
          <p:cNvPr id="3" name="Date Placeholder 2">
            <a:extLst>
              <a:ext uri="{FF2B5EF4-FFF2-40B4-BE49-F238E27FC236}">
                <a16:creationId xmlns:a16="http://schemas.microsoft.com/office/drawing/2014/main" id="{70A2EBE8-9E55-429E-99E6-A7868C87684C}"/>
              </a:ext>
            </a:extLst>
          </p:cNvPr>
          <p:cNvSpPr>
            <a:spLocks noGrp="1"/>
          </p:cNvSpPr>
          <p:nvPr>
            <p:ph type="dt" sz="half" idx="10"/>
          </p:nvPr>
        </p:nvSpPr>
        <p:spPr/>
        <p:txBody>
          <a:bodyPr/>
          <a:lstStyle/>
          <a:p>
            <a:fld id="{1E2FA5EB-BB4B-49BF-9658-C3B27C9C63E1}" type="datetime1">
              <a:rPr lang="en-US" smtClean="0"/>
              <a:t>12/21/2024</a:t>
            </a:fld>
            <a:endParaRPr lang="en-US" dirty="0"/>
          </a:p>
        </p:txBody>
      </p:sp>
      <p:sp>
        <p:nvSpPr>
          <p:cNvPr id="4" name="Footer Placeholder 3">
            <a:extLst>
              <a:ext uri="{FF2B5EF4-FFF2-40B4-BE49-F238E27FC236}">
                <a16:creationId xmlns:a16="http://schemas.microsoft.com/office/drawing/2014/main" id="{66D29A71-5E33-4911-8E8E-84C3E70FAE57}"/>
              </a:ext>
            </a:extLst>
          </p:cNvPr>
          <p:cNvSpPr>
            <a:spLocks noGrp="1"/>
          </p:cNvSpPr>
          <p:nvPr>
            <p:ph type="ftr" sz="quarter" idx="11"/>
          </p:nvPr>
        </p:nvSpPr>
        <p:spPr/>
        <p:txBody>
          <a:bodyPr/>
          <a:lstStyle/>
          <a:p>
            <a:r>
              <a:rPr lang="en-US" dirty="0"/>
              <a:t>PS-PVR for Provisional Maturity of GOES-19 ABI L1b and CMI Products</a:t>
            </a:r>
          </a:p>
        </p:txBody>
      </p:sp>
      <p:sp>
        <p:nvSpPr>
          <p:cNvPr id="5" name="Slide Number Placeholder 4">
            <a:extLst>
              <a:ext uri="{FF2B5EF4-FFF2-40B4-BE49-F238E27FC236}">
                <a16:creationId xmlns:a16="http://schemas.microsoft.com/office/drawing/2014/main" id="{ADD690AD-6567-4669-B12F-B9ACD1F8B157}"/>
              </a:ext>
            </a:extLst>
          </p:cNvPr>
          <p:cNvSpPr>
            <a:spLocks noGrp="1"/>
          </p:cNvSpPr>
          <p:nvPr>
            <p:ph type="sldNum" sz="quarter" idx="12"/>
          </p:nvPr>
        </p:nvSpPr>
        <p:spPr/>
        <p:txBody>
          <a:bodyPr/>
          <a:lstStyle/>
          <a:p>
            <a:fld id="{24AD0344-B142-42FF-A24F-67F68BAAC27D}" type="slidenum">
              <a:rPr lang="en-US" smtClean="0"/>
              <a:t>14</a:t>
            </a:fld>
            <a:endParaRPr lang="en-US" dirty="0"/>
          </a:p>
        </p:txBody>
      </p:sp>
      <p:sp>
        <p:nvSpPr>
          <p:cNvPr id="11" name="TextBox 10">
            <a:extLst>
              <a:ext uri="{FF2B5EF4-FFF2-40B4-BE49-F238E27FC236}">
                <a16:creationId xmlns:a16="http://schemas.microsoft.com/office/drawing/2014/main" id="{68CBC8EC-D85E-4A46-BFD9-61E6685722D8}"/>
              </a:ext>
            </a:extLst>
          </p:cNvPr>
          <p:cNvSpPr txBox="1"/>
          <p:nvPr/>
        </p:nvSpPr>
        <p:spPr>
          <a:xfrm>
            <a:off x="621884" y="5728862"/>
            <a:ext cx="10948219" cy="400110"/>
          </a:xfrm>
          <a:prstGeom prst="rect">
            <a:avLst/>
          </a:prstGeom>
          <a:noFill/>
        </p:spPr>
        <p:txBody>
          <a:bodyPr wrap="square" rtlCol="0">
            <a:spAutoFit/>
          </a:bodyPr>
          <a:lstStyle/>
          <a:p>
            <a:pPr algn="ctr"/>
            <a:r>
              <a:rPr lang="en-US" sz="2000" dirty="0"/>
              <a:t>GOES-19 ABI NAV is better than the requirement and those for GOES-16/17/18.</a:t>
            </a:r>
          </a:p>
        </p:txBody>
      </p:sp>
      <p:graphicFrame>
        <p:nvGraphicFramePr>
          <p:cNvPr id="8" name="Chart 7">
            <a:extLst>
              <a:ext uri="{FF2B5EF4-FFF2-40B4-BE49-F238E27FC236}">
                <a16:creationId xmlns:a16="http://schemas.microsoft.com/office/drawing/2014/main" id="{6C1EC366-201D-4A78-A4E8-1997BD346D96}"/>
              </a:ext>
            </a:extLst>
          </p:cNvPr>
          <p:cNvGraphicFramePr>
            <a:graphicFrameLocks/>
          </p:cNvGraphicFramePr>
          <p:nvPr>
            <p:extLst>
              <p:ext uri="{D42A27DB-BD31-4B8C-83A1-F6EECF244321}">
                <p14:modId xmlns:p14="http://schemas.microsoft.com/office/powerpoint/2010/main" val="3325876881"/>
              </p:ext>
            </p:extLst>
          </p:nvPr>
        </p:nvGraphicFramePr>
        <p:xfrm>
          <a:off x="621884" y="1114458"/>
          <a:ext cx="10948219" cy="4614404"/>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3518927E-FB6A-4D41-B5DE-45C7DF218879}"/>
              </a:ext>
            </a:extLst>
          </p:cNvPr>
          <p:cNvSpPr txBox="1"/>
          <p:nvPr/>
        </p:nvSpPr>
        <p:spPr>
          <a:xfrm rot="16200000">
            <a:off x="10953938" y="5423842"/>
            <a:ext cx="1601676" cy="369332"/>
          </a:xfrm>
          <a:prstGeom prst="rect">
            <a:avLst/>
          </a:prstGeom>
          <a:noFill/>
        </p:spPr>
        <p:txBody>
          <a:bodyPr wrap="square" rtlCol="0">
            <a:spAutoFit/>
          </a:bodyPr>
          <a:lstStyle/>
          <a:p>
            <a:r>
              <a:rPr lang="en-US" dirty="0"/>
              <a:t>PLPT-10</a:t>
            </a:r>
          </a:p>
        </p:txBody>
      </p:sp>
    </p:spTree>
    <p:extLst>
      <p:ext uri="{BB962C8B-B14F-4D97-AF65-F5344CB8AC3E}">
        <p14:creationId xmlns:p14="http://schemas.microsoft.com/office/powerpoint/2010/main" val="260730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25EB8-EFFF-467D-B4E5-E587C4551567}"/>
              </a:ext>
            </a:extLst>
          </p:cNvPr>
          <p:cNvSpPr>
            <a:spLocks noGrp="1"/>
          </p:cNvSpPr>
          <p:nvPr>
            <p:ph type="title"/>
          </p:nvPr>
        </p:nvSpPr>
        <p:spPr/>
        <p:txBody>
          <a:bodyPr>
            <a:noAutofit/>
          </a:bodyPr>
          <a:lstStyle/>
          <a:p>
            <a:r>
              <a:rPr lang="en-US" dirty="0"/>
              <a:t>Frame-to-Frame Registration Error (FFR)</a:t>
            </a:r>
          </a:p>
        </p:txBody>
      </p:sp>
      <p:sp>
        <p:nvSpPr>
          <p:cNvPr id="3" name="Date Placeholder 2">
            <a:extLst>
              <a:ext uri="{FF2B5EF4-FFF2-40B4-BE49-F238E27FC236}">
                <a16:creationId xmlns:a16="http://schemas.microsoft.com/office/drawing/2014/main" id="{70A2EBE8-9E55-429E-99E6-A7868C87684C}"/>
              </a:ext>
            </a:extLst>
          </p:cNvPr>
          <p:cNvSpPr>
            <a:spLocks noGrp="1"/>
          </p:cNvSpPr>
          <p:nvPr>
            <p:ph type="dt" sz="half" idx="10"/>
          </p:nvPr>
        </p:nvSpPr>
        <p:spPr/>
        <p:txBody>
          <a:bodyPr/>
          <a:lstStyle/>
          <a:p>
            <a:fld id="{668AC7B9-BB7F-4FA5-B73F-081071432AF7}" type="datetime1">
              <a:rPr lang="en-US" smtClean="0"/>
              <a:t>12/21/2024</a:t>
            </a:fld>
            <a:endParaRPr lang="en-US" dirty="0"/>
          </a:p>
        </p:txBody>
      </p:sp>
      <p:sp>
        <p:nvSpPr>
          <p:cNvPr id="4" name="Footer Placeholder 3">
            <a:extLst>
              <a:ext uri="{FF2B5EF4-FFF2-40B4-BE49-F238E27FC236}">
                <a16:creationId xmlns:a16="http://schemas.microsoft.com/office/drawing/2014/main" id="{66D29A71-5E33-4911-8E8E-84C3E70FAE57}"/>
              </a:ext>
            </a:extLst>
          </p:cNvPr>
          <p:cNvSpPr>
            <a:spLocks noGrp="1"/>
          </p:cNvSpPr>
          <p:nvPr>
            <p:ph type="ftr" sz="quarter" idx="11"/>
          </p:nvPr>
        </p:nvSpPr>
        <p:spPr/>
        <p:txBody>
          <a:bodyPr/>
          <a:lstStyle/>
          <a:p>
            <a:r>
              <a:rPr lang="en-US" dirty="0"/>
              <a:t>PS-PVR for Provisional Maturity of GOES-19 ABI L1b and CMI Products</a:t>
            </a:r>
          </a:p>
        </p:txBody>
      </p:sp>
      <p:sp>
        <p:nvSpPr>
          <p:cNvPr id="5" name="Slide Number Placeholder 4">
            <a:extLst>
              <a:ext uri="{FF2B5EF4-FFF2-40B4-BE49-F238E27FC236}">
                <a16:creationId xmlns:a16="http://schemas.microsoft.com/office/drawing/2014/main" id="{ADD690AD-6567-4669-B12F-B9ACD1F8B157}"/>
              </a:ext>
            </a:extLst>
          </p:cNvPr>
          <p:cNvSpPr>
            <a:spLocks noGrp="1"/>
          </p:cNvSpPr>
          <p:nvPr>
            <p:ph type="sldNum" sz="quarter" idx="12"/>
          </p:nvPr>
        </p:nvSpPr>
        <p:spPr/>
        <p:txBody>
          <a:bodyPr/>
          <a:lstStyle/>
          <a:p>
            <a:fld id="{24AD0344-B142-42FF-A24F-67F68BAAC27D}" type="slidenum">
              <a:rPr lang="en-US" smtClean="0"/>
              <a:t>15</a:t>
            </a:fld>
            <a:endParaRPr lang="en-US" dirty="0"/>
          </a:p>
        </p:txBody>
      </p:sp>
      <p:sp>
        <p:nvSpPr>
          <p:cNvPr id="10" name="TextBox 9">
            <a:extLst>
              <a:ext uri="{FF2B5EF4-FFF2-40B4-BE49-F238E27FC236}">
                <a16:creationId xmlns:a16="http://schemas.microsoft.com/office/drawing/2014/main" id="{1738ABA4-2B5C-428B-9DB8-CD28362B139A}"/>
              </a:ext>
            </a:extLst>
          </p:cNvPr>
          <p:cNvSpPr txBox="1"/>
          <p:nvPr/>
        </p:nvSpPr>
        <p:spPr>
          <a:xfrm>
            <a:off x="621884" y="5728862"/>
            <a:ext cx="10948219" cy="400110"/>
          </a:xfrm>
          <a:prstGeom prst="rect">
            <a:avLst/>
          </a:prstGeom>
          <a:noFill/>
        </p:spPr>
        <p:txBody>
          <a:bodyPr wrap="square" rtlCol="0">
            <a:spAutoFit/>
          </a:bodyPr>
          <a:lstStyle/>
          <a:p>
            <a:pPr algn="ctr"/>
            <a:r>
              <a:rPr lang="en-US" sz="2000" dirty="0"/>
              <a:t>GOES-19 ABI FFR is better than the requirement and comparable with those for GOES-16/17/18.</a:t>
            </a:r>
          </a:p>
        </p:txBody>
      </p:sp>
      <p:graphicFrame>
        <p:nvGraphicFramePr>
          <p:cNvPr id="9" name="Chart 8">
            <a:extLst>
              <a:ext uri="{FF2B5EF4-FFF2-40B4-BE49-F238E27FC236}">
                <a16:creationId xmlns:a16="http://schemas.microsoft.com/office/drawing/2014/main" id="{A128F4D1-6013-4EE8-9690-3FE7B733BF46}"/>
              </a:ext>
            </a:extLst>
          </p:cNvPr>
          <p:cNvGraphicFramePr>
            <a:graphicFrameLocks/>
          </p:cNvGraphicFramePr>
          <p:nvPr>
            <p:extLst>
              <p:ext uri="{D42A27DB-BD31-4B8C-83A1-F6EECF244321}">
                <p14:modId xmlns:p14="http://schemas.microsoft.com/office/powerpoint/2010/main" val="510886435"/>
              </p:ext>
            </p:extLst>
          </p:nvPr>
        </p:nvGraphicFramePr>
        <p:xfrm>
          <a:off x="621883" y="1114458"/>
          <a:ext cx="10948219" cy="4614404"/>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a:extLst>
              <a:ext uri="{FF2B5EF4-FFF2-40B4-BE49-F238E27FC236}">
                <a16:creationId xmlns:a16="http://schemas.microsoft.com/office/drawing/2014/main" id="{724BF002-FD09-4876-A22B-0A0F54975427}"/>
              </a:ext>
            </a:extLst>
          </p:cNvPr>
          <p:cNvSpPr txBox="1"/>
          <p:nvPr/>
        </p:nvSpPr>
        <p:spPr>
          <a:xfrm rot="16200000">
            <a:off x="10953938" y="5423842"/>
            <a:ext cx="1601676" cy="369332"/>
          </a:xfrm>
          <a:prstGeom prst="rect">
            <a:avLst/>
          </a:prstGeom>
          <a:noFill/>
        </p:spPr>
        <p:txBody>
          <a:bodyPr wrap="square" rtlCol="0">
            <a:spAutoFit/>
          </a:bodyPr>
          <a:lstStyle/>
          <a:p>
            <a:r>
              <a:rPr lang="en-US" dirty="0"/>
              <a:t>PLPT-10</a:t>
            </a:r>
          </a:p>
        </p:txBody>
      </p:sp>
    </p:spTree>
    <p:extLst>
      <p:ext uri="{BB962C8B-B14F-4D97-AF65-F5344CB8AC3E}">
        <p14:creationId xmlns:p14="http://schemas.microsoft.com/office/powerpoint/2010/main" val="230434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25EB8-EFFF-467D-B4E5-E587C4551567}"/>
              </a:ext>
            </a:extLst>
          </p:cNvPr>
          <p:cNvSpPr>
            <a:spLocks noGrp="1"/>
          </p:cNvSpPr>
          <p:nvPr>
            <p:ph type="title"/>
          </p:nvPr>
        </p:nvSpPr>
        <p:spPr/>
        <p:txBody>
          <a:bodyPr>
            <a:noAutofit/>
          </a:bodyPr>
          <a:lstStyle/>
          <a:p>
            <a:r>
              <a:rPr lang="en-US" dirty="0"/>
              <a:t>Within Frame Registration Error (WIFR)</a:t>
            </a:r>
          </a:p>
        </p:txBody>
      </p:sp>
      <p:sp>
        <p:nvSpPr>
          <p:cNvPr id="3" name="Date Placeholder 2">
            <a:extLst>
              <a:ext uri="{FF2B5EF4-FFF2-40B4-BE49-F238E27FC236}">
                <a16:creationId xmlns:a16="http://schemas.microsoft.com/office/drawing/2014/main" id="{70A2EBE8-9E55-429E-99E6-A7868C87684C}"/>
              </a:ext>
            </a:extLst>
          </p:cNvPr>
          <p:cNvSpPr>
            <a:spLocks noGrp="1"/>
          </p:cNvSpPr>
          <p:nvPr>
            <p:ph type="dt" sz="half" idx="10"/>
          </p:nvPr>
        </p:nvSpPr>
        <p:spPr/>
        <p:txBody>
          <a:bodyPr/>
          <a:lstStyle/>
          <a:p>
            <a:fld id="{A46AF61D-06E4-4F7B-B729-00C4D2BE484B}" type="datetime1">
              <a:rPr lang="en-US" smtClean="0"/>
              <a:t>12/21/2024</a:t>
            </a:fld>
            <a:endParaRPr lang="en-US" dirty="0"/>
          </a:p>
        </p:txBody>
      </p:sp>
      <p:sp>
        <p:nvSpPr>
          <p:cNvPr id="4" name="Footer Placeholder 3">
            <a:extLst>
              <a:ext uri="{FF2B5EF4-FFF2-40B4-BE49-F238E27FC236}">
                <a16:creationId xmlns:a16="http://schemas.microsoft.com/office/drawing/2014/main" id="{66D29A71-5E33-4911-8E8E-84C3E70FAE57}"/>
              </a:ext>
            </a:extLst>
          </p:cNvPr>
          <p:cNvSpPr>
            <a:spLocks noGrp="1"/>
          </p:cNvSpPr>
          <p:nvPr>
            <p:ph type="ftr" sz="quarter" idx="11"/>
          </p:nvPr>
        </p:nvSpPr>
        <p:spPr/>
        <p:txBody>
          <a:bodyPr/>
          <a:lstStyle/>
          <a:p>
            <a:r>
              <a:rPr lang="en-US" dirty="0"/>
              <a:t>PS-PVR for Provisional Maturity of GOES-19 ABI L1b and CMI Products</a:t>
            </a:r>
          </a:p>
        </p:txBody>
      </p:sp>
      <p:sp>
        <p:nvSpPr>
          <p:cNvPr id="5" name="Slide Number Placeholder 4">
            <a:extLst>
              <a:ext uri="{FF2B5EF4-FFF2-40B4-BE49-F238E27FC236}">
                <a16:creationId xmlns:a16="http://schemas.microsoft.com/office/drawing/2014/main" id="{ADD690AD-6567-4669-B12F-B9ACD1F8B157}"/>
              </a:ext>
            </a:extLst>
          </p:cNvPr>
          <p:cNvSpPr>
            <a:spLocks noGrp="1"/>
          </p:cNvSpPr>
          <p:nvPr>
            <p:ph type="sldNum" sz="quarter" idx="12"/>
          </p:nvPr>
        </p:nvSpPr>
        <p:spPr/>
        <p:txBody>
          <a:bodyPr/>
          <a:lstStyle/>
          <a:p>
            <a:fld id="{24AD0344-B142-42FF-A24F-67F68BAAC27D}" type="slidenum">
              <a:rPr lang="en-US" smtClean="0"/>
              <a:t>16</a:t>
            </a:fld>
            <a:endParaRPr lang="en-US" dirty="0"/>
          </a:p>
        </p:txBody>
      </p:sp>
      <p:sp>
        <p:nvSpPr>
          <p:cNvPr id="11" name="TextBox 10">
            <a:extLst>
              <a:ext uri="{FF2B5EF4-FFF2-40B4-BE49-F238E27FC236}">
                <a16:creationId xmlns:a16="http://schemas.microsoft.com/office/drawing/2014/main" id="{68CBC8EC-D85E-4A46-BFD9-61E6685722D8}"/>
              </a:ext>
            </a:extLst>
          </p:cNvPr>
          <p:cNvSpPr txBox="1"/>
          <p:nvPr/>
        </p:nvSpPr>
        <p:spPr>
          <a:xfrm>
            <a:off x="621890" y="5728862"/>
            <a:ext cx="10948220" cy="461665"/>
          </a:xfrm>
          <a:prstGeom prst="rect">
            <a:avLst/>
          </a:prstGeom>
          <a:noFill/>
        </p:spPr>
        <p:txBody>
          <a:bodyPr wrap="square" rtlCol="0">
            <a:spAutoFit/>
          </a:bodyPr>
          <a:lstStyle/>
          <a:p>
            <a:pPr algn="ctr"/>
            <a:r>
              <a:rPr lang="en-US" sz="2400" dirty="0"/>
              <a:t>GOES-19 ABI WIFR is better than requirement and those on GOES-16/17/18.</a:t>
            </a:r>
          </a:p>
        </p:txBody>
      </p:sp>
      <p:graphicFrame>
        <p:nvGraphicFramePr>
          <p:cNvPr id="10" name="Chart 9">
            <a:extLst>
              <a:ext uri="{FF2B5EF4-FFF2-40B4-BE49-F238E27FC236}">
                <a16:creationId xmlns:a16="http://schemas.microsoft.com/office/drawing/2014/main" id="{65A24BBF-B5EA-469D-96FD-1A81CD9D749B}"/>
              </a:ext>
            </a:extLst>
          </p:cNvPr>
          <p:cNvGraphicFramePr>
            <a:graphicFrameLocks/>
          </p:cNvGraphicFramePr>
          <p:nvPr>
            <p:extLst>
              <p:ext uri="{D42A27DB-BD31-4B8C-83A1-F6EECF244321}">
                <p14:modId xmlns:p14="http://schemas.microsoft.com/office/powerpoint/2010/main" val="3161559887"/>
              </p:ext>
            </p:extLst>
          </p:nvPr>
        </p:nvGraphicFramePr>
        <p:xfrm>
          <a:off x="621889" y="1140643"/>
          <a:ext cx="10948219" cy="4588219"/>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id="{311FC4FC-6486-4A4D-8E57-BFFA699EAC91}"/>
              </a:ext>
            </a:extLst>
          </p:cNvPr>
          <p:cNvSpPr txBox="1"/>
          <p:nvPr/>
        </p:nvSpPr>
        <p:spPr>
          <a:xfrm rot="16200000">
            <a:off x="10953938" y="5423842"/>
            <a:ext cx="1601676" cy="369332"/>
          </a:xfrm>
          <a:prstGeom prst="rect">
            <a:avLst/>
          </a:prstGeom>
          <a:noFill/>
        </p:spPr>
        <p:txBody>
          <a:bodyPr wrap="square" rtlCol="0">
            <a:spAutoFit/>
          </a:bodyPr>
          <a:lstStyle/>
          <a:p>
            <a:r>
              <a:rPr lang="en-US" dirty="0"/>
              <a:t>PLPT-10</a:t>
            </a:r>
          </a:p>
        </p:txBody>
      </p:sp>
    </p:spTree>
    <p:extLst>
      <p:ext uri="{BB962C8B-B14F-4D97-AF65-F5344CB8AC3E}">
        <p14:creationId xmlns:p14="http://schemas.microsoft.com/office/powerpoint/2010/main" val="222409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25EB8-EFFF-467D-B4E5-E587C4551567}"/>
              </a:ext>
            </a:extLst>
          </p:cNvPr>
          <p:cNvSpPr>
            <a:spLocks noGrp="1"/>
          </p:cNvSpPr>
          <p:nvPr>
            <p:ph type="title"/>
          </p:nvPr>
        </p:nvSpPr>
        <p:spPr/>
        <p:txBody>
          <a:bodyPr>
            <a:noAutofit/>
          </a:bodyPr>
          <a:lstStyle/>
          <a:p>
            <a:r>
              <a:rPr lang="en-US" dirty="0"/>
              <a:t>Channel-to-Channel Registration Error</a:t>
            </a:r>
          </a:p>
        </p:txBody>
      </p:sp>
      <p:sp>
        <p:nvSpPr>
          <p:cNvPr id="3" name="Date Placeholder 2">
            <a:extLst>
              <a:ext uri="{FF2B5EF4-FFF2-40B4-BE49-F238E27FC236}">
                <a16:creationId xmlns:a16="http://schemas.microsoft.com/office/drawing/2014/main" id="{70A2EBE8-9E55-429E-99E6-A7868C87684C}"/>
              </a:ext>
            </a:extLst>
          </p:cNvPr>
          <p:cNvSpPr>
            <a:spLocks noGrp="1"/>
          </p:cNvSpPr>
          <p:nvPr>
            <p:ph type="dt" sz="half" idx="10"/>
          </p:nvPr>
        </p:nvSpPr>
        <p:spPr/>
        <p:txBody>
          <a:bodyPr/>
          <a:lstStyle/>
          <a:p>
            <a:fld id="{CBED48D7-AD23-4284-99EC-0D45814BBFE4}" type="datetime1">
              <a:rPr lang="en-US" smtClean="0"/>
              <a:t>12/21/2024</a:t>
            </a:fld>
            <a:endParaRPr lang="en-US" dirty="0"/>
          </a:p>
        </p:txBody>
      </p:sp>
      <p:sp>
        <p:nvSpPr>
          <p:cNvPr id="4" name="Footer Placeholder 3">
            <a:extLst>
              <a:ext uri="{FF2B5EF4-FFF2-40B4-BE49-F238E27FC236}">
                <a16:creationId xmlns:a16="http://schemas.microsoft.com/office/drawing/2014/main" id="{66D29A71-5E33-4911-8E8E-84C3E70FAE57}"/>
              </a:ext>
            </a:extLst>
          </p:cNvPr>
          <p:cNvSpPr>
            <a:spLocks noGrp="1"/>
          </p:cNvSpPr>
          <p:nvPr>
            <p:ph type="ftr" sz="quarter" idx="11"/>
          </p:nvPr>
        </p:nvSpPr>
        <p:spPr/>
        <p:txBody>
          <a:bodyPr/>
          <a:lstStyle/>
          <a:p>
            <a:r>
              <a:rPr lang="en-US" dirty="0"/>
              <a:t>PS-PVR for Provisional Maturity of GOES-19 ABI L1b and CMI Products</a:t>
            </a:r>
          </a:p>
        </p:txBody>
      </p:sp>
      <p:sp>
        <p:nvSpPr>
          <p:cNvPr id="5" name="Slide Number Placeholder 4">
            <a:extLst>
              <a:ext uri="{FF2B5EF4-FFF2-40B4-BE49-F238E27FC236}">
                <a16:creationId xmlns:a16="http://schemas.microsoft.com/office/drawing/2014/main" id="{ADD690AD-6567-4669-B12F-B9ACD1F8B157}"/>
              </a:ext>
            </a:extLst>
          </p:cNvPr>
          <p:cNvSpPr>
            <a:spLocks noGrp="1"/>
          </p:cNvSpPr>
          <p:nvPr>
            <p:ph type="sldNum" sz="quarter" idx="12"/>
          </p:nvPr>
        </p:nvSpPr>
        <p:spPr/>
        <p:txBody>
          <a:bodyPr/>
          <a:lstStyle/>
          <a:p>
            <a:fld id="{24AD0344-B142-42FF-A24F-67F68BAAC27D}" type="slidenum">
              <a:rPr lang="en-US" smtClean="0"/>
              <a:t>17</a:t>
            </a:fld>
            <a:endParaRPr lang="en-US" dirty="0"/>
          </a:p>
        </p:txBody>
      </p:sp>
      <p:sp>
        <p:nvSpPr>
          <p:cNvPr id="11" name="TextBox 10">
            <a:extLst>
              <a:ext uri="{FF2B5EF4-FFF2-40B4-BE49-F238E27FC236}">
                <a16:creationId xmlns:a16="http://schemas.microsoft.com/office/drawing/2014/main" id="{68CBC8EC-D85E-4A46-BFD9-61E6685722D8}"/>
              </a:ext>
            </a:extLst>
          </p:cNvPr>
          <p:cNvSpPr txBox="1"/>
          <p:nvPr/>
        </p:nvSpPr>
        <p:spPr>
          <a:xfrm>
            <a:off x="621890" y="5728862"/>
            <a:ext cx="10948220" cy="400110"/>
          </a:xfrm>
          <a:prstGeom prst="rect">
            <a:avLst/>
          </a:prstGeom>
          <a:noFill/>
        </p:spPr>
        <p:txBody>
          <a:bodyPr wrap="square" rtlCol="0">
            <a:spAutoFit/>
          </a:bodyPr>
          <a:lstStyle/>
          <a:p>
            <a:pPr algn="ctr"/>
            <a:r>
              <a:rPr lang="en-US" sz="2000" dirty="0"/>
              <a:t>GOES-19 ABI CCR is better than requirement and comparable to those for GOES-16/17/18.</a:t>
            </a:r>
          </a:p>
        </p:txBody>
      </p:sp>
      <p:graphicFrame>
        <p:nvGraphicFramePr>
          <p:cNvPr id="8" name="Chart 7">
            <a:extLst>
              <a:ext uri="{FF2B5EF4-FFF2-40B4-BE49-F238E27FC236}">
                <a16:creationId xmlns:a16="http://schemas.microsoft.com/office/drawing/2014/main" id="{D1D25E85-76B9-4301-8AFE-7A6C34CCE85D}"/>
              </a:ext>
            </a:extLst>
          </p:cNvPr>
          <p:cNvGraphicFramePr>
            <a:graphicFrameLocks/>
          </p:cNvGraphicFramePr>
          <p:nvPr>
            <p:extLst>
              <p:ext uri="{D42A27DB-BD31-4B8C-83A1-F6EECF244321}">
                <p14:modId xmlns:p14="http://schemas.microsoft.com/office/powerpoint/2010/main" val="3180430719"/>
              </p:ext>
            </p:extLst>
          </p:nvPr>
        </p:nvGraphicFramePr>
        <p:xfrm>
          <a:off x="621890" y="1132522"/>
          <a:ext cx="10948220" cy="4592955"/>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263CFA62-4D4C-4CD0-9BB8-8C983AF01C47}"/>
              </a:ext>
            </a:extLst>
          </p:cNvPr>
          <p:cNvSpPr txBox="1"/>
          <p:nvPr/>
        </p:nvSpPr>
        <p:spPr>
          <a:xfrm rot="16200000">
            <a:off x="10953938" y="5423842"/>
            <a:ext cx="1601676" cy="369332"/>
          </a:xfrm>
          <a:prstGeom prst="rect">
            <a:avLst/>
          </a:prstGeom>
          <a:noFill/>
        </p:spPr>
        <p:txBody>
          <a:bodyPr wrap="square" rtlCol="0">
            <a:spAutoFit/>
          </a:bodyPr>
          <a:lstStyle/>
          <a:p>
            <a:r>
              <a:rPr lang="en-US" dirty="0"/>
              <a:t>PLPT-11</a:t>
            </a:r>
          </a:p>
        </p:txBody>
      </p:sp>
    </p:spTree>
    <p:extLst>
      <p:ext uri="{BB962C8B-B14F-4D97-AF65-F5344CB8AC3E}">
        <p14:creationId xmlns:p14="http://schemas.microsoft.com/office/powerpoint/2010/main" val="417183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25EB8-EFFF-467D-B4E5-E587C4551567}"/>
              </a:ext>
            </a:extLst>
          </p:cNvPr>
          <p:cNvSpPr>
            <a:spLocks noGrp="1"/>
          </p:cNvSpPr>
          <p:nvPr>
            <p:ph type="title"/>
          </p:nvPr>
        </p:nvSpPr>
        <p:spPr/>
        <p:txBody>
          <a:bodyPr>
            <a:noAutofit/>
          </a:bodyPr>
          <a:lstStyle/>
          <a:p>
            <a:r>
              <a:rPr lang="en-US" dirty="0"/>
              <a:t>Swath-to-Swath Registration Error (SSR)</a:t>
            </a:r>
          </a:p>
        </p:txBody>
      </p:sp>
      <p:sp>
        <p:nvSpPr>
          <p:cNvPr id="3" name="Date Placeholder 2">
            <a:extLst>
              <a:ext uri="{FF2B5EF4-FFF2-40B4-BE49-F238E27FC236}">
                <a16:creationId xmlns:a16="http://schemas.microsoft.com/office/drawing/2014/main" id="{70A2EBE8-9E55-429E-99E6-A7868C87684C}"/>
              </a:ext>
            </a:extLst>
          </p:cNvPr>
          <p:cNvSpPr>
            <a:spLocks noGrp="1"/>
          </p:cNvSpPr>
          <p:nvPr>
            <p:ph type="dt" sz="half" idx="10"/>
          </p:nvPr>
        </p:nvSpPr>
        <p:spPr/>
        <p:txBody>
          <a:bodyPr/>
          <a:lstStyle/>
          <a:p>
            <a:fld id="{432BC0C0-70A3-4803-B796-002A9DBF3497}" type="datetime1">
              <a:rPr lang="en-US" smtClean="0"/>
              <a:t>12/21/2024</a:t>
            </a:fld>
            <a:endParaRPr lang="en-US" dirty="0"/>
          </a:p>
        </p:txBody>
      </p:sp>
      <p:sp>
        <p:nvSpPr>
          <p:cNvPr id="4" name="Footer Placeholder 3">
            <a:extLst>
              <a:ext uri="{FF2B5EF4-FFF2-40B4-BE49-F238E27FC236}">
                <a16:creationId xmlns:a16="http://schemas.microsoft.com/office/drawing/2014/main" id="{66D29A71-5E33-4911-8E8E-84C3E70FAE57}"/>
              </a:ext>
            </a:extLst>
          </p:cNvPr>
          <p:cNvSpPr>
            <a:spLocks noGrp="1"/>
          </p:cNvSpPr>
          <p:nvPr>
            <p:ph type="ftr" sz="quarter" idx="11"/>
          </p:nvPr>
        </p:nvSpPr>
        <p:spPr/>
        <p:txBody>
          <a:bodyPr/>
          <a:lstStyle/>
          <a:p>
            <a:r>
              <a:rPr lang="en-US" dirty="0"/>
              <a:t>PS-PVR for Provisional Maturity of GOES-19 ABI L1b and CMI Products</a:t>
            </a:r>
          </a:p>
        </p:txBody>
      </p:sp>
      <p:sp>
        <p:nvSpPr>
          <p:cNvPr id="5" name="Slide Number Placeholder 4">
            <a:extLst>
              <a:ext uri="{FF2B5EF4-FFF2-40B4-BE49-F238E27FC236}">
                <a16:creationId xmlns:a16="http://schemas.microsoft.com/office/drawing/2014/main" id="{ADD690AD-6567-4669-B12F-B9ACD1F8B157}"/>
              </a:ext>
            </a:extLst>
          </p:cNvPr>
          <p:cNvSpPr>
            <a:spLocks noGrp="1"/>
          </p:cNvSpPr>
          <p:nvPr>
            <p:ph type="sldNum" sz="quarter" idx="12"/>
          </p:nvPr>
        </p:nvSpPr>
        <p:spPr/>
        <p:txBody>
          <a:bodyPr/>
          <a:lstStyle/>
          <a:p>
            <a:fld id="{24AD0344-B142-42FF-A24F-67F68BAAC27D}" type="slidenum">
              <a:rPr lang="en-US" smtClean="0"/>
              <a:t>18</a:t>
            </a:fld>
            <a:endParaRPr lang="en-US" dirty="0"/>
          </a:p>
        </p:txBody>
      </p:sp>
      <p:sp>
        <p:nvSpPr>
          <p:cNvPr id="11" name="TextBox 10">
            <a:extLst>
              <a:ext uri="{FF2B5EF4-FFF2-40B4-BE49-F238E27FC236}">
                <a16:creationId xmlns:a16="http://schemas.microsoft.com/office/drawing/2014/main" id="{68CBC8EC-D85E-4A46-BFD9-61E6685722D8}"/>
              </a:ext>
            </a:extLst>
          </p:cNvPr>
          <p:cNvSpPr txBox="1"/>
          <p:nvPr/>
        </p:nvSpPr>
        <p:spPr>
          <a:xfrm>
            <a:off x="621890" y="5728862"/>
            <a:ext cx="10948220" cy="400110"/>
          </a:xfrm>
          <a:prstGeom prst="rect">
            <a:avLst/>
          </a:prstGeom>
          <a:noFill/>
        </p:spPr>
        <p:txBody>
          <a:bodyPr wrap="square" rtlCol="0">
            <a:spAutoFit/>
          </a:bodyPr>
          <a:lstStyle/>
          <a:p>
            <a:pPr algn="ctr"/>
            <a:r>
              <a:rPr lang="en-US" sz="2000" dirty="0"/>
              <a:t>GOES-19 ABI CCR is better than requirement and comparable to those for GOES-16/17/18.</a:t>
            </a:r>
          </a:p>
        </p:txBody>
      </p:sp>
      <p:graphicFrame>
        <p:nvGraphicFramePr>
          <p:cNvPr id="8" name="Chart 7">
            <a:extLst>
              <a:ext uri="{FF2B5EF4-FFF2-40B4-BE49-F238E27FC236}">
                <a16:creationId xmlns:a16="http://schemas.microsoft.com/office/drawing/2014/main" id="{7DEA2B71-5C65-4B9E-B49B-83275CB8C831}"/>
              </a:ext>
            </a:extLst>
          </p:cNvPr>
          <p:cNvGraphicFramePr>
            <a:graphicFrameLocks/>
          </p:cNvGraphicFramePr>
          <p:nvPr>
            <p:extLst>
              <p:ext uri="{D42A27DB-BD31-4B8C-83A1-F6EECF244321}">
                <p14:modId xmlns:p14="http://schemas.microsoft.com/office/powerpoint/2010/main" val="558193817"/>
              </p:ext>
            </p:extLst>
          </p:nvPr>
        </p:nvGraphicFramePr>
        <p:xfrm>
          <a:off x="621889" y="1140643"/>
          <a:ext cx="10948219" cy="4588219"/>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0A60C467-8825-4134-AC1B-C9F5B55D9A26}"/>
              </a:ext>
            </a:extLst>
          </p:cNvPr>
          <p:cNvSpPr txBox="1"/>
          <p:nvPr/>
        </p:nvSpPr>
        <p:spPr>
          <a:xfrm rot="16200000">
            <a:off x="10953938" y="5423842"/>
            <a:ext cx="1601676" cy="369332"/>
          </a:xfrm>
          <a:prstGeom prst="rect">
            <a:avLst/>
          </a:prstGeom>
          <a:noFill/>
        </p:spPr>
        <p:txBody>
          <a:bodyPr wrap="square" rtlCol="0">
            <a:spAutoFit/>
          </a:bodyPr>
          <a:lstStyle/>
          <a:p>
            <a:r>
              <a:rPr lang="en-US" dirty="0"/>
              <a:t>PLPT-12</a:t>
            </a:r>
          </a:p>
        </p:txBody>
      </p:sp>
    </p:spTree>
    <p:extLst>
      <p:ext uri="{BB962C8B-B14F-4D97-AF65-F5344CB8AC3E}">
        <p14:creationId xmlns:p14="http://schemas.microsoft.com/office/powerpoint/2010/main" val="30076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E7AA5-E00C-4DF3-A554-EC71A88C6A99}"/>
              </a:ext>
            </a:extLst>
          </p:cNvPr>
          <p:cNvSpPr>
            <a:spLocks noGrp="1"/>
          </p:cNvSpPr>
          <p:nvPr>
            <p:ph type="title"/>
          </p:nvPr>
        </p:nvSpPr>
        <p:spPr/>
        <p:txBody>
          <a:bodyPr/>
          <a:lstStyle/>
          <a:p>
            <a:r>
              <a:rPr lang="en-US" dirty="0"/>
              <a:t>OTHER TESTS</a:t>
            </a:r>
          </a:p>
        </p:txBody>
      </p:sp>
      <p:sp>
        <p:nvSpPr>
          <p:cNvPr id="3" name="Text Placeholder 2">
            <a:extLst>
              <a:ext uri="{FF2B5EF4-FFF2-40B4-BE49-F238E27FC236}">
                <a16:creationId xmlns:a16="http://schemas.microsoft.com/office/drawing/2014/main" id="{E49BB8E3-FABD-42C1-B49C-BF485F70E1DE}"/>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DB6404D9-B5E6-480C-87F6-06E31CB3B706}"/>
              </a:ext>
            </a:extLst>
          </p:cNvPr>
          <p:cNvSpPr>
            <a:spLocks noGrp="1"/>
          </p:cNvSpPr>
          <p:nvPr>
            <p:ph type="dt" sz="half" idx="2"/>
          </p:nvPr>
        </p:nvSpPr>
        <p:spPr/>
        <p:txBody>
          <a:bodyPr/>
          <a:lstStyle/>
          <a:p>
            <a:fld id="{7ECAB34E-D57B-4976-A420-088AD66C48CE}" type="datetime1">
              <a:rPr lang="en-US" smtClean="0"/>
              <a:t>12/21/2024</a:t>
            </a:fld>
            <a:endParaRPr lang="en-US" dirty="0"/>
          </a:p>
        </p:txBody>
      </p:sp>
      <p:sp>
        <p:nvSpPr>
          <p:cNvPr id="5" name="Footer Placeholder 4">
            <a:extLst>
              <a:ext uri="{FF2B5EF4-FFF2-40B4-BE49-F238E27FC236}">
                <a16:creationId xmlns:a16="http://schemas.microsoft.com/office/drawing/2014/main" id="{7C2A6CF7-E500-4813-A456-859D85388031}"/>
              </a:ext>
            </a:extLst>
          </p:cNvPr>
          <p:cNvSpPr>
            <a:spLocks noGrp="1"/>
          </p:cNvSpPr>
          <p:nvPr>
            <p:ph type="ftr" sz="quarter" idx="3"/>
          </p:nvPr>
        </p:nvSpPr>
        <p:spPr/>
        <p:txBody>
          <a:bodyPr/>
          <a:lstStyle/>
          <a:p>
            <a:r>
              <a:rPr lang="en-US" dirty="0"/>
              <a:t>PS-PVR for Provisional Maturity of GOES-19 ABI L1b and CMI Products</a:t>
            </a:r>
          </a:p>
        </p:txBody>
      </p:sp>
      <p:sp>
        <p:nvSpPr>
          <p:cNvPr id="6" name="Slide Number Placeholder 5">
            <a:extLst>
              <a:ext uri="{FF2B5EF4-FFF2-40B4-BE49-F238E27FC236}">
                <a16:creationId xmlns:a16="http://schemas.microsoft.com/office/drawing/2014/main" id="{D9CFB75C-91B1-4B00-9B3D-5DCC22ECA1C1}"/>
              </a:ext>
            </a:extLst>
          </p:cNvPr>
          <p:cNvSpPr>
            <a:spLocks noGrp="1"/>
          </p:cNvSpPr>
          <p:nvPr>
            <p:ph type="sldNum" sz="quarter" idx="4"/>
          </p:nvPr>
        </p:nvSpPr>
        <p:spPr/>
        <p:txBody>
          <a:bodyPr/>
          <a:lstStyle/>
          <a:p>
            <a:fld id="{24AD0344-B142-42FF-A24F-67F68BAAC27D}" type="slidenum">
              <a:rPr lang="en-US" smtClean="0"/>
              <a:pPr/>
              <a:t>19</a:t>
            </a:fld>
            <a:endParaRPr lang="en-US" dirty="0"/>
          </a:p>
        </p:txBody>
      </p:sp>
    </p:spTree>
    <p:extLst>
      <p:ext uri="{BB962C8B-B14F-4D97-AF65-F5344CB8AC3E}">
        <p14:creationId xmlns:p14="http://schemas.microsoft.com/office/powerpoint/2010/main" val="1669540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00D9E2-AE07-413A-A848-D2BB6EC3FA02}"/>
              </a:ext>
            </a:extLst>
          </p:cNvPr>
          <p:cNvSpPr>
            <a:spLocks noGrp="1"/>
          </p:cNvSpPr>
          <p:nvPr>
            <p:ph idx="1"/>
          </p:nvPr>
        </p:nvSpPr>
        <p:spPr/>
        <p:txBody>
          <a:bodyPr>
            <a:normAutofit fontScale="92500" lnSpcReduction="10000"/>
          </a:bodyPr>
          <a:lstStyle/>
          <a:p>
            <a:pPr marL="346075" indent="-346075"/>
            <a:r>
              <a:rPr lang="en-US" dirty="0"/>
              <a:t>Introduction</a:t>
            </a:r>
          </a:p>
          <a:p>
            <a:pPr marL="803275" lvl="1" indent="-346075"/>
            <a:r>
              <a:rPr lang="en-US" dirty="0"/>
              <a:t>Background</a:t>
            </a:r>
          </a:p>
          <a:p>
            <a:pPr marL="803275" lvl="1" indent="-346075"/>
            <a:r>
              <a:rPr lang="en-US" dirty="0"/>
              <a:t>Scope and Organization</a:t>
            </a:r>
          </a:p>
          <a:p>
            <a:pPr marL="346075" indent="-346075"/>
            <a:r>
              <a:rPr lang="en-US" dirty="0"/>
              <a:t>Key Performance</a:t>
            </a:r>
          </a:p>
          <a:p>
            <a:pPr marL="803275" lvl="1" indent="-346075"/>
            <a:r>
              <a:rPr lang="en-US" dirty="0"/>
              <a:t>Radiometric Calibration (Solar &amp; IR)</a:t>
            </a:r>
          </a:p>
          <a:p>
            <a:pPr marL="803275" lvl="1" indent="-346075"/>
            <a:r>
              <a:rPr lang="en-US" dirty="0"/>
              <a:t>Geometric Calibration (INR)</a:t>
            </a:r>
          </a:p>
          <a:p>
            <a:pPr marL="803275" lvl="1" indent="-346075"/>
            <a:r>
              <a:rPr lang="en-US" dirty="0"/>
              <a:t>Other Tests</a:t>
            </a:r>
          </a:p>
          <a:p>
            <a:pPr marL="346075" indent="-346075"/>
            <a:r>
              <a:rPr lang="en-US" dirty="0"/>
              <a:t>Issues</a:t>
            </a:r>
          </a:p>
          <a:p>
            <a:pPr marL="803275" lvl="1" indent="-346075"/>
            <a:r>
              <a:rPr lang="en-US" dirty="0"/>
              <a:t>Description and Assessment</a:t>
            </a:r>
          </a:p>
          <a:p>
            <a:pPr marL="346075" indent="-346075"/>
            <a:r>
              <a:rPr lang="en-US" dirty="0"/>
              <a:t>Maturity Assessment</a:t>
            </a:r>
          </a:p>
          <a:p>
            <a:pPr marL="803275" lvl="1" indent="-346075"/>
            <a:r>
              <a:rPr lang="en-US" dirty="0"/>
              <a:t>Entrance &amp; Exit</a:t>
            </a:r>
          </a:p>
          <a:p>
            <a:pPr marL="803275" lvl="1" indent="-346075"/>
            <a:r>
              <a:rPr lang="en-US" dirty="0"/>
              <a:t>Path to Full Validation</a:t>
            </a:r>
          </a:p>
          <a:p>
            <a:pPr marL="346075" indent="-346075"/>
            <a:r>
              <a:rPr lang="en-US" dirty="0"/>
              <a:t>Summary and Recommendations</a:t>
            </a:r>
          </a:p>
        </p:txBody>
      </p:sp>
      <p:sp>
        <p:nvSpPr>
          <p:cNvPr id="4" name="Date Placeholder 3">
            <a:extLst>
              <a:ext uri="{FF2B5EF4-FFF2-40B4-BE49-F238E27FC236}">
                <a16:creationId xmlns:a16="http://schemas.microsoft.com/office/drawing/2014/main" id="{3813884F-F5E8-4AFD-87DF-3A4FB4AB17B4}"/>
              </a:ext>
            </a:extLst>
          </p:cNvPr>
          <p:cNvSpPr>
            <a:spLocks noGrp="1"/>
          </p:cNvSpPr>
          <p:nvPr>
            <p:ph type="dt" sz="half" idx="2"/>
          </p:nvPr>
        </p:nvSpPr>
        <p:spPr/>
        <p:txBody>
          <a:bodyPr/>
          <a:lstStyle/>
          <a:p>
            <a:fld id="{BFB59F92-8980-4B9E-A07E-0CDC50F42B27}" type="datetime1">
              <a:rPr lang="en-US" smtClean="0"/>
              <a:t>12/21/2024</a:t>
            </a:fld>
            <a:endParaRPr lang="en-US" dirty="0"/>
          </a:p>
        </p:txBody>
      </p:sp>
      <p:sp>
        <p:nvSpPr>
          <p:cNvPr id="5" name="Footer Placeholder 4">
            <a:extLst>
              <a:ext uri="{FF2B5EF4-FFF2-40B4-BE49-F238E27FC236}">
                <a16:creationId xmlns:a16="http://schemas.microsoft.com/office/drawing/2014/main" id="{53A7B1C3-A04A-4F85-A1A9-F4DC97897EFA}"/>
              </a:ext>
            </a:extLst>
          </p:cNvPr>
          <p:cNvSpPr>
            <a:spLocks noGrp="1"/>
          </p:cNvSpPr>
          <p:nvPr>
            <p:ph type="ftr" sz="quarter" idx="3"/>
          </p:nvPr>
        </p:nvSpPr>
        <p:spPr/>
        <p:txBody>
          <a:bodyPr/>
          <a:lstStyle/>
          <a:p>
            <a:r>
              <a:rPr lang="en-US" dirty="0"/>
              <a:t>PS-PVR for Provisional Maturity of GOES-19 ABI L1b and CMI Products</a:t>
            </a:r>
          </a:p>
        </p:txBody>
      </p:sp>
      <p:sp>
        <p:nvSpPr>
          <p:cNvPr id="6" name="Slide Number Placeholder 5">
            <a:extLst>
              <a:ext uri="{FF2B5EF4-FFF2-40B4-BE49-F238E27FC236}">
                <a16:creationId xmlns:a16="http://schemas.microsoft.com/office/drawing/2014/main" id="{D58AB5E1-3B96-4F9E-9D6E-015BCCDEBAC8}"/>
              </a:ext>
            </a:extLst>
          </p:cNvPr>
          <p:cNvSpPr>
            <a:spLocks noGrp="1"/>
          </p:cNvSpPr>
          <p:nvPr>
            <p:ph type="sldNum" sz="quarter" idx="4"/>
          </p:nvPr>
        </p:nvSpPr>
        <p:spPr/>
        <p:txBody>
          <a:bodyPr/>
          <a:lstStyle/>
          <a:p>
            <a:fld id="{24AD0344-B142-42FF-A24F-67F68BAAC27D}" type="slidenum">
              <a:rPr lang="en-US" smtClean="0"/>
              <a:pPr/>
              <a:t>2</a:t>
            </a:fld>
            <a:endParaRPr lang="en-US" dirty="0"/>
          </a:p>
        </p:txBody>
      </p:sp>
      <p:sp>
        <p:nvSpPr>
          <p:cNvPr id="8" name="Title 7">
            <a:extLst>
              <a:ext uri="{FF2B5EF4-FFF2-40B4-BE49-F238E27FC236}">
                <a16:creationId xmlns:a16="http://schemas.microsoft.com/office/drawing/2014/main" id="{7A884C56-A62E-4123-B2D5-FC942E9FC27C}"/>
              </a:ext>
            </a:extLst>
          </p:cNvPr>
          <p:cNvSpPr>
            <a:spLocks noGrp="1"/>
          </p:cNvSpPr>
          <p:nvPr>
            <p:ph type="title"/>
          </p:nvPr>
        </p:nvSpPr>
        <p:spPr/>
        <p:txBody>
          <a:bodyPr/>
          <a:lstStyle/>
          <a:p>
            <a:r>
              <a:rPr lang="en-US" dirty="0"/>
              <a:t>Contents</a:t>
            </a:r>
          </a:p>
        </p:txBody>
      </p:sp>
    </p:spTree>
    <p:extLst>
      <p:ext uri="{BB962C8B-B14F-4D97-AF65-F5344CB8AC3E}">
        <p14:creationId xmlns:p14="http://schemas.microsoft.com/office/powerpoint/2010/main" val="29075006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48525-F380-4DC1-8ECD-479200E81625}"/>
              </a:ext>
            </a:extLst>
          </p:cNvPr>
          <p:cNvSpPr>
            <a:spLocks noGrp="1"/>
          </p:cNvSpPr>
          <p:nvPr>
            <p:ph type="title"/>
          </p:nvPr>
        </p:nvSpPr>
        <p:spPr/>
        <p:txBody>
          <a:bodyPr>
            <a:normAutofit/>
          </a:bodyPr>
          <a:lstStyle/>
          <a:p>
            <a:r>
              <a:rPr lang="en-US" dirty="0"/>
              <a:t>Outline</a:t>
            </a:r>
          </a:p>
        </p:txBody>
      </p:sp>
      <p:sp>
        <p:nvSpPr>
          <p:cNvPr id="3" name="Content Placeholder 2">
            <a:extLst>
              <a:ext uri="{FF2B5EF4-FFF2-40B4-BE49-F238E27FC236}">
                <a16:creationId xmlns:a16="http://schemas.microsoft.com/office/drawing/2014/main" id="{4C6F1176-2672-4310-8A5E-4130E7DC8FDF}"/>
              </a:ext>
            </a:extLst>
          </p:cNvPr>
          <p:cNvSpPr>
            <a:spLocks noGrp="1"/>
          </p:cNvSpPr>
          <p:nvPr>
            <p:ph idx="1"/>
          </p:nvPr>
        </p:nvSpPr>
        <p:spPr/>
        <p:txBody>
          <a:bodyPr>
            <a:normAutofit/>
          </a:bodyPr>
          <a:lstStyle/>
          <a:p>
            <a:r>
              <a:rPr lang="en-US" dirty="0"/>
              <a:t>This section reports results of other tests that address specific aspects of ABI calibration.</a:t>
            </a:r>
          </a:p>
          <a:p>
            <a:pPr lvl="1"/>
            <a:r>
              <a:rPr lang="en-US" dirty="0"/>
              <a:t>Some have yielded preliminary results, including Straylight Rejection, Modulation Transfer Function, Barcode Anomaly.</a:t>
            </a:r>
          </a:p>
          <a:p>
            <a:pPr lvl="1"/>
            <a:r>
              <a:rPr lang="en-US" dirty="0"/>
              <a:t>Some are still in the stage of data collection, including Low light SNR, Ghosting, Spatial Uniformity (lunar chasing, space chasing and NSS), Spectral Uniformity (Lunar NSS).</a:t>
            </a:r>
          </a:p>
          <a:p>
            <a:r>
              <a:rPr lang="en-US" dirty="0"/>
              <a:t>Unless indicated, the results are based on data collected between September 1 to November 30, 2024, using the algorithm configuration at the time.</a:t>
            </a:r>
          </a:p>
          <a:p>
            <a:pPr lvl="1"/>
            <a:r>
              <a:rPr lang="en-US" dirty="0"/>
              <a:t>For example, </a:t>
            </a:r>
            <a:r>
              <a:rPr lang="en-US" dirty="0" err="1"/>
              <a:t>RevH</a:t>
            </a:r>
            <a:r>
              <a:rPr lang="en-US" dirty="0"/>
              <a:t> of RDP LUT.</a:t>
            </a:r>
          </a:p>
          <a:p>
            <a:pPr lvl="1"/>
            <a:r>
              <a:rPr lang="en-US" dirty="0"/>
              <a:t>Later data suggest little difference between </a:t>
            </a:r>
            <a:r>
              <a:rPr lang="en-US" dirty="0" err="1"/>
              <a:t>RevH</a:t>
            </a:r>
            <a:r>
              <a:rPr lang="en-US" dirty="0"/>
              <a:t> &amp; </a:t>
            </a:r>
            <a:r>
              <a:rPr lang="en-US" dirty="0" err="1"/>
              <a:t>RevJ</a:t>
            </a:r>
            <a:r>
              <a:rPr lang="en-US" dirty="0"/>
              <a:t> that is in operation at the time of Provisional Review.</a:t>
            </a:r>
          </a:p>
        </p:txBody>
      </p:sp>
      <p:sp>
        <p:nvSpPr>
          <p:cNvPr id="4" name="Date Placeholder 3">
            <a:extLst>
              <a:ext uri="{FF2B5EF4-FFF2-40B4-BE49-F238E27FC236}">
                <a16:creationId xmlns:a16="http://schemas.microsoft.com/office/drawing/2014/main" id="{EA45C144-7FCD-4FBF-A965-6479CAB2A28F}"/>
              </a:ext>
            </a:extLst>
          </p:cNvPr>
          <p:cNvSpPr>
            <a:spLocks noGrp="1"/>
          </p:cNvSpPr>
          <p:nvPr>
            <p:ph type="dt" sz="half" idx="2"/>
          </p:nvPr>
        </p:nvSpPr>
        <p:spPr/>
        <p:txBody>
          <a:bodyPr/>
          <a:lstStyle/>
          <a:p>
            <a:fld id="{DC184AEA-E4C2-4A8F-B113-31C6B0405D35}" type="datetime1">
              <a:rPr lang="en-US" smtClean="0"/>
              <a:t>12/21/2024</a:t>
            </a:fld>
            <a:endParaRPr lang="en-US" dirty="0"/>
          </a:p>
        </p:txBody>
      </p:sp>
      <p:sp>
        <p:nvSpPr>
          <p:cNvPr id="5" name="Footer Placeholder 4">
            <a:extLst>
              <a:ext uri="{FF2B5EF4-FFF2-40B4-BE49-F238E27FC236}">
                <a16:creationId xmlns:a16="http://schemas.microsoft.com/office/drawing/2014/main" id="{F8E03814-BE5A-4925-8579-7A8F62EE6D94}"/>
              </a:ext>
            </a:extLst>
          </p:cNvPr>
          <p:cNvSpPr>
            <a:spLocks noGrp="1"/>
          </p:cNvSpPr>
          <p:nvPr>
            <p:ph type="ftr" sz="quarter" idx="3"/>
          </p:nvPr>
        </p:nvSpPr>
        <p:spPr/>
        <p:txBody>
          <a:bodyPr/>
          <a:lstStyle/>
          <a:p>
            <a:r>
              <a:rPr lang="en-US" dirty="0"/>
              <a:t>PS-PVR for Provisional Maturity of GOES-19 ABI L1b and CMI Products</a:t>
            </a:r>
          </a:p>
        </p:txBody>
      </p:sp>
      <p:sp>
        <p:nvSpPr>
          <p:cNvPr id="6" name="Slide Number Placeholder 5">
            <a:extLst>
              <a:ext uri="{FF2B5EF4-FFF2-40B4-BE49-F238E27FC236}">
                <a16:creationId xmlns:a16="http://schemas.microsoft.com/office/drawing/2014/main" id="{C53560F3-1EC3-423C-A660-9ACC0B5D49FD}"/>
              </a:ext>
            </a:extLst>
          </p:cNvPr>
          <p:cNvSpPr>
            <a:spLocks noGrp="1"/>
          </p:cNvSpPr>
          <p:nvPr>
            <p:ph type="sldNum" sz="quarter" idx="4"/>
          </p:nvPr>
        </p:nvSpPr>
        <p:spPr/>
        <p:txBody>
          <a:bodyPr/>
          <a:lstStyle/>
          <a:p>
            <a:fld id="{24AD0344-B142-42FF-A24F-67F68BAAC27D}" type="slidenum">
              <a:rPr lang="en-US" smtClean="0"/>
              <a:pPr/>
              <a:t>20</a:t>
            </a:fld>
            <a:endParaRPr lang="en-US" dirty="0"/>
          </a:p>
        </p:txBody>
      </p:sp>
    </p:spTree>
    <p:extLst>
      <p:ext uri="{BB962C8B-B14F-4D97-AF65-F5344CB8AC3E}">
        <p14:creationId xmlns:p14="http://schemas.microsoft.com/office/powerpoint/2010/main" val="1045225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0B8D2-368E-4AD4-A9DC-D08318395E58}"/>
              </a:ext>
            </a:extLst>
          </p:cNvPr>
          <p:cNvSpPr>
            <a:spLocks noGrp="1"/>
          </p:cNvSpPr>
          <p:nvPr>
            <p:ph type="title"/>
          </p:nvPr>
        </p:nvSpPr>
        <p:spPr/>
        <p:txBody>
          <a:bodyPr/>
          <a:lstStyle/>
          <a:p>
            <a:r>
              <a:rPr lang="en-US" dirty="0"/>
              <a:t>PLPT-03: Straylight Rejection</a:t>
            </a:r>
          </a:p>
        </p:txBody>
      </p:sp>
      <p:sp>
        <p:nvSpPr>
          <p:cNvPr id="3" name="Content Placeholder 2">
            <a:extLst>
              <a:ext uri="{FF2B5EF4-FFF2-40B4-BE49-F238E27FC236}">
                <a16:creationId xmlns:a16="http://schemas.microsoft.com/office/drawing/2014/main" id="{7A179F28-E1AE-41FA-932F-191B2342560E}"/>
              </a:ext>
            </a:extLst>
          </p:cNvPr>
          <p:cNvSpPr>
            <a:spLocks noGrp="1"/>
          </p:cNvSpPr>
          <p:nvPr>
            <p:ph idx="1"/>
          </p:nvPr>
        </p:nvSpPr>
        <p:spPr/>
        <p:txBody>
          <a:bodyPr>
            <a:normAutofit/>
          </a:bodyPr>
          <a:lstStyle/>
          <a:p>
            <a:r>
              <a:rPr lang="en-US" dirty="0"/>
              <a:t>Twice a year during the eclipse season, the Sun is very close to ABI’s Line-Of-Sight (LOS) at the satellite’s local midnight, which presents a tremendous challenge to reject the straylight from it. </a:t>
            </a:r>
          </a:p>
          <a:p>
            <a:r>
              <a:rPr lang="en-US" dirty="0"/>
              <a:t>ABI is required to be free of straylight when its LOS is more than 7.5º from the Sun, and is moderately affected by the straylight when its LOS is more than 5º from the Sun.</a:t>
            </a:r>
          </a:p>
          <a:p>
            <a:r>
              <a:rPr lang="en-US" dirty="0"/>
              <a:t>While this requirement applies to all IR channels, straylight at Channel 7 (3.9 µm) is many times stronger than those at other channels. it suffices to verify for Channel 7 only.</a:t>
            </a:r>
          </a:p>
          <a:p>
            <a:r>
              <a:rPr lang="en-US" dirty="0"/>
              <a:t>Preliminary results indicate that GOES-19 performs better than requirement and is comparable with GOES-16/18 for straylight rejection.</a:t>
            </a:r>
          </a:p>
        </p:txBody>
      </p:sp>
      <p:sp>
        <p:nvSpPr>
          <p:cNvPr id="4" name="Date Placeholder 3">
            <a:extLst>
              <a:ext uri="{FF2B5EF4-FFF2-40B4-BE49-F238E27FC236}">
                <a16:creationId xmlns:a16="http://schemas.microsoft.com/office/drawing/2014/main" id="{D6AAD8C3-6395-42AA-BD68-BF5A22EE5D08}"/>
              </a:ext>
            </a:extLst>
          </p:cNvPr>
          <p:cNvSpPr>
            <a:spLocks noGrp="1"/>
          </p:cNvSpPr>
          <p:nvPr>
            <p:ph type="dt" sz="half" idx="2"/>
          </p:nvPr>
        </p:nvSpPr>
        <p:spPr/>
        <p:txBody>
          <a:bodyPr/>
          <a:lstStyle/>
          <a:p>
            <a:fld id="{B97E775A-0CD7-4FD0-A440-975B6CB90FBA}" type="datetime1">
              <a:rPr lang="en-US" smtClean="0"/>
              <a:t>12/21/2024</a:t>
            </a:fld>
            <a:endParaRPr lang="en-US" dirty="0"/>
          </a:p>
        </p:txBody>
      </p:sp>
      <p:sp>
        <p:nvSpPr>
          <p:cNvPr id="5" name="Footer Placeholder 4">
            <a:extLst>
              <a:ext uri="{FF2B5EF4-FFF2-40B4-BE49-F238E27FC236}">
                <a16:creationId xmlns:a16="http://schemas.microsoft.com/office/drawing/2014/main" id="{2ED8E0D0-1B1C-4DE9-BFE6-C3003B9058E3}"/>
              </a:ext>
            </a:extLst>
          </p:cNvPr>
          <p:cNvSpPr>
            <a:spLocks noGrp="1"/>
          </p:cNvSpPr>
          <p:nvPr>
            <p:ph type="ftr" sz="quarter" idx="3"/>
          </p:nvPr>
        </p:nvSpPr>
        <p:spPr/>
        <p:txBody>
          <a:bodyPr/>
          <a:lstStyle/>
          <a:p>
            <a:r>
              <a:rPr lang="en-US" dirty="0"/>
              <a:t>PS-PVR for Provisional Maturity of GOES-19 ABI L1b and CMI Products</a:t>
            </a:r>
          </a:p>
        </p:txBody>
      </p:sp>
      <p:sp>
        <p:nvSpPr>
          <p:cNvPr id="6" name="Slide Number Placeholder 5">
            <a:extLst>
              <a:ext uri="{FF2B5EF4-FFF2-40B4-BE49-F238E27FC236}">
                <a16:creationId xmlns:a16="http://schemas.microsoft.com/office/drawing/2014/main" id="{8125F3AD-28A4-43B0-8C50-4C29FB71B28A}"/>
              </a:ext>
            </a:extLst>
          </p:cNvPr>
          <p:cNvSpPr>
            <a:spLocks noGrp="1"/>
          </p:cNvSpPr>
          <p:nvPr>
            <p:ph type="sldNum" sz="quarter" idx="4"/>
          </p:nvPr>
        </p:nvSpPr>
        <p:spPr/>
        <p:txBody>
          <a:bodyPr/>
          <a:lstStyle/>
          <a:p>
            <a:fld id="{24AD0344-B142-42FF-A24F-67F68BAAC27D}" type="slidenum">
              <a:rPr lang="en-US" smtClean="0"/>
              <a:pPr/>
              <a:t>21</a:t>
            </a:fld>
            <a:endParaRPr lang="en-US" dirty="0"/>
          </a:p>
        </p:txBody>
      </p:sp>
    </p:spTree>
    <p:extLst>
      <p:ext uri="{BB962C8B-B14F-4D97-AF65-F5344CB8AC3E}">
        <p14:creationId xmlns:p14="http://schemas.microsoft.com/office/powerpoint/2010/main" val="22419120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624CA-D14D-40FF-AB1F-CDC105788046}"/>
              </a:ext>
            </a:extLst>
          </p:cNvPr>
          <p:cNvSpPr>
            <a:spLocks noGrp="1"/>
          </p:cNvSpPr>
          <p:nvPr>
            <p:ph type="title"/>
          </p:nvPr>
        </p:nvSpPr>
        <p:spPr/>
        <p:txBody>
          <a:bodyPr>
            <a:normAutofit/>
          </a:bodyPr>
          <a:lstStyle/>
          <a:p>
            <a:r>
              <a:rPr lang="en-US" dirty="0">
                <a:sym typeface="Calibri"/>
              </a:rPr>
              <a:t>Results with the Sun to the North, …</a:t>
            </a:r>
            <a:endParaRPr lang="en-US" dirty="0"/>
          </a:p>
        </p:txBody>
      </p:sp>
      <p:sp>
        <p:nvSpPr>
          <p:cNvPr id="4" name="Date Placeholder 3">
            <a:extLst>
              <a:ext uri="{FF2B5EF4-FFF2-40B4-BE49-F238E27FC236}">
                <a16:creationId xmlns:a16="http://schemas.microsoft.com/office/drawing/2014/main" id="{334E38C3-B691-4015-814B-5ACDAF41200D}"/>
              </a:ext>
            </a:extLst>
          </p:cNvPr>
          <p:cNvSpPr>
            <a:spLocks noGrp="1"/>
          </p:cNvSpPr>
          <p:nvPr>
            <p:ph type="dt" sz="half" idx="2"/>
          </p:nvPr>
        </p:nvSpPr>
        <p:spPr/>
        <p:txBody>
          <a:bodyPr/>
          <a:lstStyle/>
          <a:p>
            <a:fld id="{D848213B-F2C9-4A0A-980E-A93D548554FF}" type="datetime1">
              <a:rPr lang="en-US" smtClean="0"/>
              <a:t>12/21/2024</a:t>
            </a:fld>
            <a:endParaRPr lang="en-US" dirty="0"/>
          </a:p>
        </p:txBody>
      </p:sp>
      <p:sp>
        <p:nvSpPr>
          <p:cNvPr id="5" name="Footer Placeholder 4">
            <a:extLst>
              <a:ext uri="{FF2B5EF4-FFF2-40B4-BE49-F238E27FC236}">
                <a16:creationId xmlns:a16="http://schemas.microsoft.com/office/drawing/2014/main" id="{583734B9-65BB-4458-B284-D7C897AA43BA}"/>
              </a:ext>
            </a:extLst>
          </p:cNvPr>
          <p:cNvSpPr>
            <a:spLocks noGrp="1"/>
          </p:cNvSpPr>
          <p:nvPr>
            <p:ph type="ftr" sz="quarter" idx="3"/>
          </p:nvPr>
        </p:nvSpPr>
        <p:spPr/>
        <p:txBody>
          <a:bodyPr/>
          <a:lstStyle/>
          <a:p>
            <a:r>
              <a:rPr lang="en-US" dirty="0"/>
              <a:t>PS-PVR for Provisional Maturity of GOES-19 ABI L1b and CMI Products</a:t>
            </a:r>
          </a:p>
        </p:txBody>
      </p:sp>
      <p:sp>
        <p:nvSpPr>
          <p:cNvPr id="6" name="Slide Number Placeholder 5">
            <a:extLst>
              <a:ext uri="{FF2B5EF4-FFF2-40B4-BE49-F238E27FC236}">
                <a16:creationId xmlns:a16="http://schemas.microsoft.com/office/drawing/2014/main" id="{3F0CD97F-7173-4D52-80F7-FCE82403B1E6}"/>
              </a:ext>
            </a:extLst>
          </p:cNvPr>
          <p:cNvSpPr>
            <a:spLocks noGrp="1"/>
          </p:cNvSpPr>
          <p:nvPr>
            <p:ph type="sldNum" sz="quarter" idx="4"/>
          </p:nvPr>
        </p:nvSpPr>
        <p:spPr/>
        <p:txBody>
          <a:bodyPr/>
          <a:lstStyle/>
          <a:p>
            <a:fld id="{24AD0344-B142-42FF-A24F-67F68BAAC27D}" type="slidenum">
              <a:rPr lang="en-US" smtClean="0"/>
              <a:pPr/>
              <a:t>22</a:t>
            </a:fld>
            <a:endParaRPr lang="en-US" dirty="0"/>
          </a:p>
        </p:txBody>
      </p:sp>
      <p:pic>
        <p:nvPicPr>
          <p:cNvPr id="7" name="Picture 6">
            <a:extLst>
              <a:ext uri="{FF2B5EF4-FFF2-40B4-BE49-F238E27FC236}">
                <a16:creationId xmlns:a16="http://schemas.microsoft.com/office/drawing/2014/main" id="{D311093D-1F47-48B3-BBCE-A83CF7357DF2}"/>
              </a:ext>
            </a:extLst>
          </p:cNvPr>
          <p:cNvPicPr>
            <a:picLocks noChangeAspect="1"/>
          </p:cNvPicPr>
          <p:nvPr/>
        </p:nvPicPr>
        <p:blipFill>
          <a:blip r:embed="rId3"/>
          <a:stretch>
            <a:fillRect/>
          </a:stretch>
        </p:blipFill>
        <p:spPr>
          <a:xfrm>
            <a:off x="621782" y="1179008"/>
            <a:ext cx="5703802" cy="4535149"/>
          </a:xfrm>
          <a:prstGeom prst="rect">
            <a:avLst/>
          </a:prstGeom>
        </p:spPr>
      </p:pic>
      <p:sp>
        <p:nvSpPr>
          <p:cNvPr id="8" name="TextBox 7">
            <a:extLst>
              <a:ext uri="{FF2B5EF4-FFF2-40B4-BE49-F238E27FC236}">
                <a16:creationId xmlns:a16="http://schemas.microsoft.com/office/drawing/2014/main" id="{D9EB42D3-07CF-42AC-BAA6-C3A8B3F55D0F}"/>
              </a:ext>
            </a:extLst>
          </p:cNvPr>
          <p:cNvSpPr txBox="1"/>
          <p:nvPr/>
        </p:nvSpPr>
        <p:spPr>
          <a:xfrm>
            <a:off x="621782" y="5953496"/>
            <a:ext cx="10960510"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Straylight intensity in both ZRDQ and ZONP for GOES-19 CH07 meets the requirements with substantial margins.</a:t>
            </a:r>
          </a:p>
        </p:txBody>
      </p:sp>
      <p:pic>
        <p:nvPicPr>
          <p:cNvPr id="9" name="Picture 8">
            <a:extLst>
              <a:ext uri="{FF2B5EF4-FFF2-40B4-BE49-F238E27FC236}">
                <a16:creationId xmlns:a16="http://schemas.microsoft.com/office/drawing/2014/main" id="{4DE28F7F-CC28-4795-9D9B-42252D79AE63}"/>
              </a:ext>
            </a:extLst>
          </p:cNvPr>
          <p:cNvPicPr>
            <a:picLocks noChangeAspect="1"/>
          </p:cNvPicPr>
          <p:nvPr/>
        </p:nvPicPr>
        <p:blipFill>
          <a:blip r:embed="rId4"/>
          <a:stretch>
            <a:fillRect/>
          </a:stretch>
        </p:blipFill>
        <p:spPr>
          <a:xfrm>
            <a:off x="6946679" y="1198973"/>
            <a:ext cx="3009159" cy="2338254"/>
          </a:xfrm>
          <a:prstGeom prst="rect">
            <a:avLst/>
          </a:prstGeom>
        </p:spPr>
      </p:pic>
      <p:pic>
        <p:nvPicPr>
          <p:cNvPr id="10" name="Picture 9">
            <a:extLst>
              <a:ext uri="{FF2B5EF4-FFF2-40B4-BE49-F238E27FC236}">
                <a16:creationId xmlns:a16="http://schemas.microsoft.com/office/drawing/2014/main" id="{36B9E2E2-01B6-4A13-84A0-DA48F9C008DB}"/>
              </a:ext>
            </a:extLst>
          </p:cNvPr>
          <p:cNvPicPr>
            <a:picLocks noChangeAspect="1"/>
          </p:cNvPicPr>
          <p:nvPr/>
        </p:nvPicPr>
        <p:blipFill>
          <a:blip r:embed="rId5"/>
          <a:stretch>
            <a:fillRect/>
          </a:stretch>
        </p:blipFill>
        <p:spPr>
          <a:xfrm>
            <a:off x="6690146" y="2969136"/>
            <a:ext cx="4892146" cy="2745021"/>
          </a:xfrm>
          <a:prstGeom prst="rect">
            <a:avLst/>
          </a:prstGeom>
        </p:spPr>
      </p:pic>
      <p:sp>
        <p:nvSpPr>
          <p:cNvPr id="11" name="Flowchart: Connector 10">
            <a:extLst>
              <a:ext uri="{FF2B5EF4-FFF2-40B4-BE49-F238E27FC236}">
                <a16:creationId xmlns:a16="http://schemas.microsoft.com/office/drawing/2014/main" id="{07265BD7-5A7C-445B-8DCE-929A0846E368}"/>
              </a:ext>
            </a:extLst>
          </p:cNvPr>
          <p:cNvSpPr/>
          <p:nvPr/>
        </p:nvSpPr>
        <p:spPr>
          <a:xfrm>
            <a:off x="8440517" y="4485495"/>
            <a:ext cx="63495" cy="66317"/>
          </a:xfrm>
          <a:prstGeom prst="flowChartConnector">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lowchart: Connector 11">
            <a:extLst>
              <a:ext uri="{FF2B5EF4-FFF2-40B4-BE49-F238E27FC236}">
                <a16:creationId xmlns:a16="http://schemas.microsoft.com/office/drawing/2014/main" id="{C054E89E-A576-4BF8-903C-CDB127B88026}"/>
              </a:ext>
            </a:extLst>
          </p:cNvPr>
          <p:cNvSpPr/>
          <p:nvPr/>
        </p:nvSpPr>
        <p:spPr>
          <a:xfrm>
            <a:off x="8907864" y="4728383"/>
            <a:ext cx="63495" cy="66317"/>
          </a:xfrm>
          <a:prstGeom prst="flowChartConnector">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Arrow Connector 12">
            <a:extLst>
              <a:ext uri="{FF2B5EF4-FFF2-40B4-BE49-F238E27FC236}">
                <a16:creationId xmlns:a16="http://schemas.microsoft.com/office/drawing/2014/main" id="{21A95AF5-9C83-4A0E-B85C-2273EE704E02}"/>
              </a:ext>
            </a:extLst>
          </p:cNvPr>
          <p:cNvCxnSpPr>
            <a:cxnSpLocks/>
          </p:cNvCxnSpPr>
          <p:nvPr/>
        </p:nvCxnSpPr>
        <p:spPr>
          <a:xfrm>
            <a:off x="8472264" y="3878884"/>
            <a:ext cx="0" cy="57423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E37C269B-E715-4BBF-8D42-ED95071C7CA3}"/>
              </a:ext>
            </a:extLst>
          </p:cNvPr>
          <p:cNvSpPr txBox="1"/>
          <p:nvPr/>
        </p:nvSpPr>
        <p:spPr>
          <a:xfrm>
            <a:off x="8472264" y="3797091"/>
            <a:ext cx="1533525" cy="246221"/>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Max in ZRDQ = ~0.5K</a:t>
            </a:r>
          </a:p>
        </p:txBody>
      </p:sp>
      <p:sp>
        <p:nvSpPr>
          <p:cNvPr id="15" name="TextBox 14">
            <a:extLst>
              <a:ext uri="{FF2B5EF4-FFF2-40B4-BE49-F238E27FC236}">
                <a16:creationId xmlns:a16="http://schemas.microsoft.com/office/drawing/2014/main" id="{53CE48FF-23BE-46C7-AEFC-83A12E08BF1B}"/>
              </a:ext>
            </a:extLst>
          </p:cNvPr>
          <p:cNvSpPr txBox="1"/>
          <p:nvPr/>
        </p:nvSpPr>
        <p:spPr>
          <a:xfrm>
            <a:off x="8923402" y="4250594"/>
            <a:ext cx="1533525" cy="246221"/>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Max in ZONP = ~0.1K</a:t>
            </a:r>
          </a:p>
        </p:txBody>
      </p:sp>
      <p:cxnSp>
        <p:nvCxnSpPr>
          <p:cNvPr id="16" name="Straight Arrow Connector 15">
            <a:extLst>
              <a:ext uri="{FF2B5EF4-FFF2-40B4-BE49-F238E27FC236}">
                <a16:creationId xmlns:a16="http://schemas.microsoft.com/office/drawing/2014/main" id="{78C46A2A-B43A-418F-B9F7-57A94AD7BAF0}"/>
              </a:ext>
            </a:extLst>
          </p:cNvPr>
          <p:cNvCxnSpPr>
            <a:cxnSpLocks/>
          </p:cNvCxnSpPr>
          <p:nvPr/>
        </p:nvCxnSpPr>
        <p:spPr>
          <a:xfrm>
            <a:off x="8939611" y="4338720"/>
            <a:ext cx="0" cy="35914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7D7E24A6-5047-44E1-A6DB-004BDD1A1774}"/>
              </a:ext>
            </a:extLst>
          </p:cNvPr>
          <p:cNvSpPr txBox="1"/>
          <p:nvPr/>
        </p:nvSpPr>
        <p:spPr>
          <a:xfrm>
            <a:off x="3441258" y="1213564"/>
            <a:ext cx="1851669" cy="338554"/>
          </a:xfrm>
          <a:prstGeom prst="rect">
            <a:avLst/>
          </a:prstGeom>
          <a:noFill/>
        </p:spPr>
        <p:txBody>
          <a:bodyPr wrap="square" rtlCol="0">
            <a:spAutoFit/>
          </a:bodyPr>
          <a:lstStyle/>
          <a:p>
            <a:r>
              <a:rPr lang="en-US" sz="1600" b="1" dirty="0">
                <a:latin typeface="Times New Roman" panose="02020603050405020304" pitchFamily="18" charset="0"/>
                <a:cs typeface="Times New Roman" panose="02020603050405020304" pitchFamily="18" charset="0"/>
              </a:rPr>
              <a:t>2024-08-31</a:t>
            </a:r>
          </a:p>
        </p:txBody>
      </p:sp>
      <p:sp>
        <p:nvSpPr>
          <p:cNvPr id="17" name="TextBox 16">
            <a:extLst>
              <a:ext uri="{FF2B5EF4-FFF2-40B4-BE49-F238E27FC236}">
                <a16:creationId xmlns:a16="http://schemas.microsoft.com/office/drawing/2014/main" id="{3ED906AC-BE43-4F4C-9EC3-1CF710212523}"/>
              </a:ext>
            </a:extLst>
          </p:cNvPr>
          <p:cNvSpPr txBox="1"/>
          <p:nvPr/>
        </p:nvSpPr>
        <p:spPr>
          <a:xfrm rot="16200000">
            <a:off x="10953938" y="5423842"/>
            <a:ext cx="1601676" cy="369332"/>
          </a:xfrm>
          <a:prstGeom prst="rect">
            <a:avLst/>
          </a:prstGeom>
          <a:noFill/>
        </p:spPr>
        <p:txBody>
          <a:bodyPr wrap="square" rtlCol="0">
            <a:spAutoFit/>
          </a:bodyPr>
          <a:lstStyle/>
          <a:p>
            <a:r>
              <a:rPr lang="en-US" dirty="0"/>
              <a:t>PLPT-03</a:t>
            </a:r>
          </a:p>
        </p:txBody>
      </p:sp>
    </p:spTree>
    <p:extLst>
      <p:ext uri="{BB962C8B-B14F-4D97-AF65-F5344CB8AC3E}">
        <p14:creationId xmlns:p14="http://schemas.microsoft.com/office/powerpoint/2010/main" val="8149384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624CA-D14D-40FF-AB1F-CDC105788046}"/>
              </a:ext>
            </a:extLst>
          </p:cNvPr>
          <p:cNvSpPr>
            <a:spLocks noGrp="1"/>
          </p:cNvSpPr>
          <p:nvPr>
            <p:ph type="title"/>
          </p:nvPr>
        </p:nvSpPr>
        <p:spPr/>
        <p:txBody>
          <a:bodyPr>
            <a:normAutofit/>
          </a:bodyPr>
          <a:lstStyle/>
          <a:p>
            <a:r>
              <a:rPr lang="en-US" dirty="0">
                <a:sym typeface="Calibri"/>
              </a:rPr>
              <a:t>… at the Equator, and to the South</a:t>
            </a:r>
            <a:endParaRPr lang="en-US" dirty="0"/>
          </a:p>
        </p:txBody>
      </p:sp>
      <p:sp>
        <p:nvSpPr>
          <p:cNvPr id="4" name="Date Placeholder 3">
            <a:extLst>
              <a:ext uri="{FF2B5EF4-FFF2-40B4-BE49-F238E27FC236}">
                <a16:creationId xmlns:a16="http://schemas.microsoft.com/office/drawing/2014/main" id="{334E38C3-B691-4015-814B-5ACDAF41200D}"/>
              </a:ext>
            </a:extLst>
          </p:cNvPr>
          <p:cNvSpPr>
            <a:spLocks noGrp="1"/>
          </p:cNvSpPr>
          <p:nvPr>
            <p:ph type="dt" sz="half" idx="2"/>
          </p:nvPr>
        </p:nvSpPr>
        <p:spPr/>
        <p:txBody>
          <a:bodyPr/>
          <a:lstStyle/>
          <a:p>
            <a:fld id="{9E22840A-548A-4B49-BAFD-0EE9A0B70DED}" type="datetime1">
              <a:rPr lang="en-US" smtClean="0"/>
              <a:t>12/21/2024</a:t>
            </a:fld>
            <a:endParaRPr lang="en-US" dirty="0"/>
          </a:p>
        </p:txBody>
      </p:sp>
      <p:sp>
        <p:nvSpPr>
          <p:cNvPr id="5" name="Footer Placeholder 4">
            <a:extLst>
              <a:ext uri="{FF2B5EF4-FFF2-40B4-BE49-F238E27FC236}">
                <a16:creationId xmlns:a16="http://schemas.microsoft.com/office/drawing/2014/main" id="{583734B9-65BB-4458-B284-D7C897AA43BA}"/>
              </a:ext>
            </a:extLst>
          </p:cNvPr>
          <p:cNvSpPr>
            <a:spLocks noGrp="1"/>
          </p:cNvSpPr>
          <p:nvPr>
            <p:ph type="ftr" sz="quarter" idx="3"/>
          </p:nvPr>
        </p:nvSpPr>
        <p:spPr/>
        <p:txBody>
          <a:bodyPr/>
          <a:lstStyle/>
          <a:p>
            <a:r>
              <a:rPr lang="en-US" dirty="0"/>
              <a:t>PS-PVR for Provisional Maturity of GOES-19 ABI L1b and CMI Products</a:t>
            </a:r>
          </a:p>
        </p:txBody>
      </p:sp>
      <p:sp>
        <p:nvSpPr>
          <p:cNvPr id="6" name="Slide Number Placeholder 5">
            <a:extLst>
              <a:ext uri="{FF2B5EF4-FFF2-40B4-BE49-F238E27FC236}">
                <a16:creationId xmlns:a16="http://schemas.microsoft.com/office/drawing/2014/main" id="{3F0CD97F-7173-4D52-80F7-FCE82403B1E6}"/>
              </a:ext>
            </a:extLst>
          </p:cNvPr>
          <p:cNvSpPr>
            <a:spLocks noGrp="1"/>
          </p:cNvSpPr>
          <p:nvPr>
            <p:ph type="sldNum" sz="quarter" idx="4"/>
          </p:nvPr>
        </p:nvSpPr>
        <p:spPr/>
        <p:txBody>
          <a:bodyPr/>
          <a:lstStyle/>
          <a:p>
            <a:fld id="{24AD0344-B142-42FF-A24F-67F68BAAC27D}" type="slidenum">
              <a:rPr lang="en-US" smtClean="0"/>
              <a:pPr/>
              <a:t>23</a:t>
            </a:fld>
            <a:endParaRPr lang="en-US" dirty="0"/>
          </a:p>
        </p:txBody>
      </p:sp>
      <p:grpSp>
        <p:nvGrpSpPr>
          <p:cNvPr id="17" name="Group 16">
            <a:extLst>
              <a:ext uri="{FF2B5EF4-FFF2-40B4-BE49-F238E27FC236}">
                <a16:creationId xmlns:a16="http://schemas.microsoft.com/office/drawing/2014/main" id="{9B77F1DA-8391-4CFB-9221-4547496EE5E9}"/>
              </a:ext>
            </a:extLst>
          </p:cNvPr>
          <p:cNvGrpSpPr/>
          <p:nvPr/>
        </p:nvGrpSpPr>
        <p:grpSpPr>
          <a:xfrm>
            <a:off x="2403750" y="1131262"/>
            <a:ext cx="7994100" cy="2431002"/>
            <a:chOff x="2011527" y="1109494"/>
            <a:chExt cx="7994100" cy="2587752"/>
          </a:xfrm>
        </p:grpSpPr>
        <p:pic>
          <p:nvPicPr>
            <p:cNvPr id="18" name="Picture 17">
              <a:extLst>
                <a:ext uri="{FF2B5EF4-FFF2-40B4-BE49-F238E27FC236}">
                  <a16:creationId xmlns:a16="http://schemas.microsoft.com/office/drawing/2014/main" id="{0C43F235-8C5D-48D2-A7F1-C56B3D8D063E}"/>
                </a:ext>
              </a:extLst>
            </p:cNvPr>
            <p:cNvPicPr>
              <a:picLocks noChangeAspect="1"/>
            </p:cNvPicPr>
            <p:nvPr/>
          </p:nvPicPr>
          <p:blipFill>
            <a:blip r:embed="rId3"/>
            <a:stretch>
              <a:fillRect/>
            </a:stretch>
          </p:blipFill>
          <p:spPr>
            <a:xfrm>
              <a:off x="2011527" y="1109494"/>
              <a:ext cx="3330245" cy="2587752"/>
            </a:xfrm>
            <a:prstGeom prst="rect">
              <a:avLst/>
            </a:prstGeom>
          </p:spPr>
        </p:pic>
        <p:pic>
          <p:nvPicPr>
            <p:cNvPr id="19" name="Picture 18">
              <a:extLst>
                <a:ext uri="{FF2B5EF4-FFF2-40B4-BE49-F238E27FC236}">
                  <a16:creationId xmlns:a16="http://schemas.microsoft.com/office/drawing/2014/main" id="{11A29C73-F4A5-4EC3-9503-AF2BD51EA0AF}"/>
                </a:ext>
              </a:extLst>
            </p:cNvPr>
            <p:cNvPicPr>
              <a:picLocks noChangeAspect="1"/>
            </p:cNvPicPr>
            <p:nvPr/>
          </p:nvPicPr>
          <p:blipFill>
            <a:blip r:embed="rId4"/>
            <a:stretch>
              <a:fillRect/>
            </a:stretch>
          </p:blipFill>
          <p:spPr>
            <a:xfrm>
              <a:off x="5558222" y="1109494"/>
              <a:ext cx="4447405" cy="2495474"/>
            </a:xfrm>
            <a:prstGeom prst="rect">
              <a:avLst/>
            </a:prstGeom>
          </p:spPr>
        </p:pic>
      </p:grpSp>
      <p:sp>
        <p:nvSpPr>
          <p:cNvPr id="20" name="Flowchart: Connector 19">
            <a:extLst>
              <a:ext uri="{FF2B5EF4-FFF2-40B4-BE49-F238E27FC236}">
                <a16:creationId xmlns:a16="http://schemas.microsoft.com/office/drawing/2014/main" id="{A44E72B1-2439-47E1-90BB-DD5C09709882}"/>
              </a:ext>
            </a:extLst>
          </p:cNvPr>
          <p:cNvSpPr/>
          <p:nvPr/>
        </p:nvSpPr>
        <p:spPr>
          <a:xfrm>
            <a:off x="7544301" y="2392442"/>
            <a:ext cx="63495" cy="62300"/>
          </a:xfrm>
          <a:prstGeom prst="flowChartConnector">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lowchart: Connector 20">
            <a:extLst>
              <a:ext uri="{FF2B5EF4-FFF2-40B4-BE49-F238E27FC236}">
                <a16:creationId xmlns:a16="http://schemas.microsoft.com/office/drawing/2014/main" id="{3E751FFE-8DEC-45D1-8B44-3AABA79C96BD}"/>
              </a:ext>
            </a:extLst>
          </p:cNvPr>
          <p:cNvSpPr/>
          <p:nvPr/>
        </p:nvSpPr>
        <p:spPr>
          <a:xfrm>
            <a:off x="7963401" y="2582942"/>
            <a:ext cx="63495" cy="62300"/>
          </a:xfrm>
          <a:prstGeom prst="flowChartConnector">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Arrow Connector 21">
            <a:extLst>
              <a:ext uri="{FF2B5EF4-FFF2-40B4-BE49-F238E27FC236}">
                <a16:creationId xmlns:a16="http://schemas.microsoft.com/office/drawing/2014/main" id="{7EDD93F4-5A05-4DB4-BCB4-2017142BC24B}"/>
              </a:ext>
            </a:extLst>
          </p:cNvPr>
          <p:cNvCxnSpPr>
            <a:cxnSpLocks/>
          </p:cNvCxnSpPr>
          <p:nvPr/>
        </p:nvCxnSpPr>
        <p:spPr>
          <a:xfrm>
            <a:off x="7576048" y="1804591"/>
            <a:ext cx="0" cy="5394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7E370B6B-1D8E-4468-9AAE-28B106679BFC}"/>
              </a:ext>
            </a:extLst>
          </p:cNvPr>
          <p:cNvSpPr txBox="1"/>
          <p:nvPr/>
        </p:nvSpPr>
        <p:spPr>
          <a:xfrm>
            <a:off x="7576048" y="1690820"/>
            <a:ext cx="1533525" cy="246221"/>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Max in ZRDQ = ~0.5K</a:t>
            </a:r>
          </a:p>
        </p:txBody>
      </p:sp>
      <p:sp>
        <p:nvSpPr>
          <p:cNvPr id="24" name="TextBox 23">
            <a:extLst>
              <a:ext uri="{FF2B5EF4-FFF2-40B4-BE49-F238E27FC236}">
                <a16:creationId xmlns:a16="http://schemas.microsoft.com/office/drawing/2014/main" id="{54741D44-7324-46B9-8CD1-BA2DD3CADB9A}"/>
              </a:ext>
            </a:extLst>
          </p:cNvPr>
          <p:cNvSpPr txBox="1"/>
          <p:nvPr/>
        </p:nvSpPr>
        <p:spPr>
          <a:xfrm>
            <a:off x="8045614" y="2130035"/>
            <a:ext cx="1533525" cy="246221"/>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Max in ZONP = ~0.1 K</a:t>
            </a:r>
          </a:p>
        </p:txBody>
      </p:sp>
      <p:cxnSp>
        <p:nvCxnSpPr>
          <p:cNvPr id="25" name="Straight Arrow Connector 24">
            <a:extLst>
              <a:ext uri="{FF2B5EF4-FFF2-40B4-BE49-F238E27FC236}">
                <a16:creationId xmlns:a16="http://schemas.microsoft.com/office/drawing/2014/main" id="{6342941C-5D8F-4D10-8885-05B278B53F02}"/>
              </a:ext>
            </a:extLst>
          </p:cNvPr>
          <p:cNvCxnSpPr>
            <a:cxnSpLocks/>
          </p:cNvCxnSpPr>
          <p:nvPr/>
        </p:nvCxnSpPr>
        <p:spPr>
          <a:xfrm>
            <a:off x="7995148" y="2181011"/>
            <a:ext cx="0" cy="33739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03702BC7-FB67-4043-8971-E7A2FF909262}"/>
              </a:ext>
            </a:extLst>
          </p:cNvPr>
          <p:cNvSpPr txBox="1"/>
          <p:nvPr/>
        </p:nvSpPr>
        <p:spPr>
          <a:xfrm>
            <a:off x="1064891" y="3425187"/>
            <a:ext cx="1851669" cy="338554"/>
          </a:xfrm>
          <a:prstGeom prst="rect">
            <a:avLst/>
          </a:prstGeom>
          <a:noFill/>
        </p:spPr>
        <p:txBody>
          <a:bodyPr wrap="square" rtlCol="0">
            <a:spAutoFit/>
          </a:bodyPr>
          <a:lstStyle/>
          <a:p>
            <a:r>
              <a:rPr lang="en-US" sz="1600" b="1" dirty="0">
                <a:latin typeface="Times New Roman" panose="02020603050405020304" pitchFamily="18" charset="0"/>
                <a:cs typeface="Times New Roman" panose="02020603050405020304" pitchFamily="18" charset="0"/>
              </a:rPr>
              <a:t>10/10/2024</a:t>
            </a:r>
          </a:p>
        </p:txBody>
      </p:sp>
      <p:pic>
        <p:nvPicPr>
          <p:cNvPr id="27" name="Picture 26">
            <a:extLst>
              <a:ext uri="{FF2B5EF4-FFF2-40B4-BE49-F238E27FC236}">
                <a16:creationId xmlns:a16="http://schemas.microsoft.com/office/drawing/2014/main" id="{BD6493B6-E58D-425D-A6B9-CD89AAA46F75}"/>
              </a:ext>
            </a:extLst>
          </p:cNvPr>
          <p:cNvPicPr>
            <a:picLocks noChangeAspect="1"/>
          </p:cNvPicPr>
          <p:nvPr/>
        </p:nvPicPr>
        <p:blipFill>
          <a:blip r:embed="rId5"/>
          <a:stretch>
            <a:fillRect/>
          </a:stretch>
        </p:blipFill>
        <p:spPr>
          <a:xfrm>
            <a:off x="2403750" y="3562264"/>
            <a:ext cx="3330245" cy="2431002"/>
          </a:xfrm>
          <a:prstGeom prst="rect">
            <a:avLst/>
          </a:prstGeom>
        </p:spPr>
      </p:pic>
      <p:pic>
        <p:nvPicPr>
          <p:cNvPr id="28" name="Picture 27">
            <a:extLst>
              <a:ext uri="{FF2B5EF4-FFF2-40B4-BE49-F238E27FC236}">
                <a16:creationId xmlns:a16="http://schemas.microsoft.com/office/drawing/2014/main" id="{1117301A-017F-44FC-BA94-305A7A784F58}"/>
              </a:ext>
            </a:extLst>
          </p:cNvPr>
          <p:cNvPicPr>
            <a:picLocks noChangeAspect="1"/>
          </p:cNvPicPr>
          <p:nvPr/>
        </p:nvPicPr>
        <p:blipFill>
          <a:blip r:embed="rId6"/>
          <a:stretch>
            <a:fillRect/>
          </a:stretch>
        </p:blipFill>
        <p:spPr>
          <a:xfrm>
            <a:off x="5950445" y="3562264"/>
            <a:ext cx="4447405" cy="2344314"/>
          </a:xfrm>
          <a:prstGeom prst="rect">
            <a:avLst/>
          </a:prstGeom>
        </p:spPr>
      </p:pic>
      <p:sp>
        <p:nvSpPr>
          <p:cNvPr id="29" name="Flowchart: Connector 28">
            <a:extLst>
              <a:ext uri="{FF2B5EF4-FFF2-40B4-BE49-F238E27FC236}">
                <a16:creationId xmlns:a16="http://schemas.microsoft.com/office/drawing/2014/main" id="{8272B60F-FB0B-43F2-961C-D7E67A315831}"/>
              </a:ext>
            </a:extLst>
          </p:cNvPr>
          <p:cNvSpPr/>
          <p:nvPr/>
        </p:nvSpPr>
        <p:spPr>
          <a:xfrm>
            <a:off x="7537475" y="4756185"/>
            <a:ext cx="63495" cy="62300"/>
          </a:xfrm>
          <a:prstGeom prst="flowChartConnector">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lowchart: Connector 29">
            <a:extLst>
              <a:ext uri="{FF2B5EF4-FFF2-40B4-BE49-F238E27FC236}">
                <a16:creationId xmlns:a16="http://schemas.microsoft.com/office/drawing/2014/main" id="{02C169D5-DF61-4276-BF96-34E756CF0A78}"/>
              </a:ext>
            </a:extLst>
          </p:cNvPr>
          <p:cNvSpPr/>
          <p:nvPr/>
        </p:nvSpPr>
        <p:spPr>
          <a:xfrm>
            <a:off x="7975625" y="5026060"/>
            <a:ext cx="63495" cy="62300"/>
          </a:xfrm>
          <a:prstGeom prst="flowChartConnector">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1" name="Straight Arrow Connector 30">
            <a:extLst>
              <a:ext uri="{FF2B5EF4-FFF2-40B4-BE49-F238E27FC236}">
                <a16:creationId xmlns:a16="http://schemas.microsoft.com/office/drawing/2014/main" id="{A5524E2C-B549-49AF-B971-6479E38E9AF2}"/>
              </a:ext>
            </a:extLst>
          </p:cNvPr>
          <p:cNvCxnSpPr>
            <a:cxnSpLocks/>
          </p:cNvCxnSpPr>
          <p:nvPr/>
        </p:nvCxnSpPr>
        <p:spPr>
          <a:xfrm>
            <a:off x="7569222" y="4168334"/>
            <a:ext cx="0" cy="5394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2" name="TextBox 31">
            <a:extLst>
              <a:ext uri="{FF2B5EF4-FFF2-40B4-BE49-F238E27FC236}">
                <a16:creationId xmlns:a16="http://schemas.microsoft.com/office/drawing/2014/main" id="{FCC51517-F7BE-4D97-AC62-685056B65634}"/>
              </a:ext>
            </a:extLst>
          </p:cNvPr>
          <p:cNvSpPr txBox="1"/>
          <p:nvPr/>
        </p:nvSpPr>
        <p:spPr>
          <a:xfrm>
            <a:off x="7569222" y="4054563"/>
            <a:ext cx="1533525" cy="246221"/>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Max in ZRDQ = ~0.6K</a:t>
            </a:r>
          </a:p>
        </p:txBody>
      </p:sp>
      <p:sp>
        <p:nvSpPr>
          <p:cNvPr id="33" name="TextBox 32">
            <a:extLst>
              <a:ext uri="{FF2B5EF4-FFF2-40B4-BE49-F238E27FC236}">
                <a16:creationId xmlns:a16="http://schemas.microsoft.com/office/drawing/2014/main" id="{072212ED-B956-49C4-A826-05C1548C2B3B}"/>
              </a:ext>
            </a:extLst>
          </p:cNvPr>
          <p:cNvSpPr txBox="1"/>
          <p:nvPr/>
        </p:nvSpPr>
        <p:spPr>
          <a:xfrm>
            <a:off x="8057838" y="4573153"/>
            <a:ext cx="1533525" cy="246221"/>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Max in ZONP = ~0.1 K</a:t>
            </a:r>
          </a:p>
        </p:txBody>
      </p:sp>
      <p:cxnSp>
        <p:nvCxnSpPr>
          <p:cNvPr id="34" name="Straight Arrow Connector 33">
            <a:extLst>
              <a:ext uri="{FF2B5EF4-FFF2-40B4-BE49-F238E27FC236}">
                <a16:creationId xmlns:a16="http://schemas.microsoft.com/office/drawing/2014/main" id="{C55DF082-EEA4-41C0-97C7-32911382CD40}"/>
              </a:ext>
            </a:extLst>
          </p:cNvPr>
          <p:cNvCxnSpPr>
            <a:cxnSpLocks/>
          </p:cNvCxnSpPr>
          <p:nvPr/>
        </p:nvCxnSpPr>
        <p:spPr>
          <a:xfrm>
            <a:off x="8011046" y="4637620"/>
            <a:ext cx="0" cy="33739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A776DCDB-176E-486B-B55E-8D6882B94DFE}"/>
              </a:ext>
            </a:extLst>
          </p:cNvPr>
          <p:cNvSpPr txBox="1"/>
          <p:nvPr/>
        </p:nvSpPr>
        <p:spPr>
          <a:xfrm>
            <a:off x="1064891" y="1252792"/>
            <a:ext cx="1851669" cy="338554"/>
          </a:xfrm>
          <a:prstGeom prst="rect">
            <a:avLst/>
          </a:prstGeom>
          <a:noFill/>
        </p:spPr>
        <p:txBody>
          <a:bodyPr wrap="square" rtlCol="0">
            <a:spAutoFit/>
          </a:bodyPr>
          <a:lstStyle/>
          <a:p>
            <a:r>
              <a:rPr lang="en-US" sz="1600" b="1" dirty="0">
                <a:latin typeface="Times New Roman" panose="02020603050405020304" pitchFamily="18" charset="0"/>
                <a:cs typeface="Times New Roman" panose="02020603050405020304" pitchFamily="18" charset="0"/>
              </a:rPr>
              <a:t>09/22/2024</a:t>
            </a:r>
          </a:p>
        </p:txBody>
      </p:sp>
      <p:sp>
        <p:nvSpPr>
          <p:cNvPr id="44" name="TextBox 43">
            <a:extLst>
              <a:ext uri="{FF2B5EF4-FFF2-40B4-BE49-F238E27FC236}">
                <a16:creationId xmlns:a16="http://schemas.microsoft.com/office/drawing/2014/main" id="{5C1B604A-653A-493A-8400-E570A5FEAB0A}"/>
              </a:ext>
            </a:extLst>
          </p:cNvPr>
          <p:cNvSpPr txBox="1"/>
          <p:nvPr/>
        </p:nvSpPr>
        <p:spPr>
          <a:xfrm>
            <a:off x="621782" y="5953496"/>
            <a:ext cx="10960510"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Straylight intensity in both ZRDQ and ZONP for GOES-19 CH07 meets the requirements with substantial margins.</a:t>
            </a:r>
          </a:p>
        </p:txBody>
      </p:sp>
      <p:sp>
        <p:nvSpPr>
          <p:cNvPr id="36" name="TextBox 35">
            <a:extLst>
              <a:ext uri="{FF2B5EF4-FFF2-40B4-BE49-F238E27FC236}">
                <a16:creationId xmlns:a16="http://schemas.microsoft.com/office/drawing/2014/main" id="{CC08B0EC-46AE-4200-9356-E2B56C9EB2EC}"/>
              </a:ext>
            </a:extLst>
          </p:cNvPr>
          <p:cNvSpPr txBox="1"/>
          <p:nvPr/>
        </p:nvSpPr>
        <p:spPr>
          <a:xfrm rot="16200000">
            <a:off x="10953938" y="5423842"/>
            <a:ext cx="1601676" cy="369332"/>
          </a:xfrm>
          <a:prstGeom prst="rect">
            <a:avLst/>
          </a:prstGeom>
          <a:noFill/>
        </p:spPr>
        <p:txBody>
          <a:bodyPr wrap="square" rtlCol="0">
            <a:spAutoFit/>
          </a:bodyPr>
          <a:lstStyle/>
          <a:p>
            <a:r>
              <a:rPr lang="en-US" dirty="0"/>
              <a:t>PLPT-03</a:t>
            </a:r>
          </a:p>
        </p:txBody>
      </p:sp>
    </p:spTree>
    <p:extLst>
      <p:ext uri="{BB962C8B-B14F-4D97-AF65-F5344CB8AC3E}">
        <p14:creationId xmlns:p14="http://schemas.microsoft.com/office/powerpoint/2010/main" val="26032370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C7EFD-1727-4A0C-BABA-2ADCD377051D}"/>
              </a:ext>
            </a:extLst>
          </p:cNvPr>
          <p:cNvSpPr>
            <a:spLocks noGrp="1"/>
          </p:cNvSpPr>
          <p:nvPr>
            <p:ph type="title"/>
          </p:nvPr>
        </p:nvSpPr>
        <p:spPr/>
        <p:txBody>
          <a:bodyPr/>
          <a:lstStyle/>
          <a:p>
            <a:r>
              <a:rPr lang="en-US" dirty="0">
                <a:sym typeface="Calibri"/>
              </a:rPr>
              <a:t>Comparison with GOES-16/18 ABI</a:t>
            </a:r>
            <a:endParaRPr lang="en-US" dirty="0"/>
          </a:p>
        </p:txBody>
      </p:sp>
      <p:sp>
        <p:nvSpPr>
          <p:cNvPr id="4" name="Date Placeholder 3">
            <a:extLst>
              <a:ext uri="{FF2B5EF4-FFF2-40B4-BE49-F238E27FC236}">
                <a16:creationId xmlns:a16="http://schemas.microsoft.com/office/drawing/2014/main" id="{77A4DCC3-061F-4120-848F-4E6DD6E3A50C}"/>
              </a:ext>
            </a:extLst>
          </p:cNvPr>
          <p:cNvSpPr>
            <a:spLocks noGrp="1"/>
          </p:cNvSpPr>
          <p:nvPr>
            <p:ph type="dt" sz="half" idx="2"/>
          </p:nvPr>
        </p:nvSpPr>
        <p:spPr/>
        <p:txBody>
          <a:bodyPr/>
          <a:lstStyle/>
          <a:p>
            <a:fld id="{B9669926-476D-4038-A112-BD76388DB5AB}" type="datetime1">
              <a:rPr lang="en-US" smtClean="0"/>
              <a:t>12/21/2024</a:t>
            </a:fld>
            <a:endParaRPr lang="en-US" dirty="0"/>
          </a:p>
        </p:txBody>
      </p:sp>
      <p:sp>
        <p:nvSpPr>
          <p:cNvPr id="5" name="Footer Placeholder 4">
            <a:extLst>
              <a:ext uri="{FF2B5EF4-FFF2-40B4-BE49-F238E27FC236}">
                <a16:creationId xmlns:a16="http://schemas.microsoft.com/office/drawing/2014/main" id="{8A3097E8-9ABD-4DD5-87AD-571EEAC3AAB5}"/>
              </a:ext>
            </a:extLst>
          </p:cNvPr>
          <p:cNvSpPr>
            <a:spLocks noGrp="1"/>
          </p:cNvSpPr>
          <p:nvPr>
            <p:ph type="ftr" sz="quarter" idx="3"/>
          </p:nvPr>
        </p:nvSpPr>
        <p:spPr/>
        <p:txBody>
          <a:bodyPr/>
          <a:lstStyle/>
          <a:p>
            <a:r>
              <a:rPr lang="en-US" dirty="0"/>
              <a:t>PS-PVR for Provisional Maturity of GOES-19 ABI L1b and CMI Products</a:t>
            </a:r>
          </a:p>
        </p:txBody>
      </p:sp>
      <p:sp>
        <p:nvSpPr>
          <p:cNvPr id="6" name="Slide Number Placeholder 5">
            <a:extLst>
              <a:ext uri="{FF2B5EF4-FFF2-40B4-BE49-F238E27FC236}">
                <a16:creationId xmlns:a16="http://schemas.microsoft.com/office/drawing/2014/main" id="{496B4C37-0EAC-4AC1-8610-72AE73966A25}"/>
              </a:ext>
            </a:extLst>
          </p:cNvPr>
          <p:cNvSpPr>
            <a:spLocks noGrp="1"/>
          </p:cNvSpPr>
          <p:nvPr>
            <p:ph type="sldNum" sz="quarter" idx="4"/>
          </p:nvPr>
        </p:nvSpPr>
        <p:spPr/>
        <p:txBody>
          <a:bodyPr/>
          <a:lstStyle/>
          <a:p>
            <a:fld id="{24AD0344-B142-42FF-A24F-67F68BAAC27D}" type="slidenum">
              <a:rPr lang="en-US" smtClean="0"/>
              <a:pPr/>
              <a:t>24</a:t>
            </a:fld>
            <a:endParaRPr lang="en-US" dirty="0"/>
          </a:p>
        </p:txBody>
      </p:sp>
      <p:pic>
        <p:nvPicPr>
          <p:cNvPr id="7" name="Picture 6">
            <a:extLst>
              <a:ext uri="{FF2B5EF4-FFF2-40B4-BE49-F238E27FC236}">
                <a16:creationId xmlns:a16="http://schemas.microsoft.com/office/drawing/2014/main" id="{207626C2-369F-47E7-AE91-11FFB3992080}"/>
              </a:ext>
            </a:extLst>
          </p:cNvPr>
          <p:cNvPicPr>
            <a:picLocks noChangeAspect="1"/>
          </p:cNvPicPr>
          <p:nvPr/>
        </p:nvPicPr>
        <p:blipFill>
          <a:blip r:embed="rId2"/>
          <a:stretch>
            <a:fillRect/>
          </a:stretch>
        </p:blipFill>
        <p:spPr>
          <a:xfrm>
            <a:off x="948233" y="1161748"/>
            <a:ext cx="3330245" cy="2587752"/>
          </a:xfrm>
          <a:prstGeom prst="rect">
            <a:avLst/>
          </a:prstGeom>
        </p:spPr>
      </p:pic>
      <p:pic>
        <p:nvPicPr>
          <p:cNvPr id="8" name="Picture 7">
            <a:extLst>
              <a:ext uri="{FF2B5EF4-FFF2-40B4-BE49-F238E27FC236}">
                <a16:creationId xmlns:a16="http://schemas.microsoft.com/office/drawing/2014/main" id="{28B6C464-7682-43EE-BCB2-8B5FE5DAA156}"/>
              </a:ext>
            </a:extLst>
          </p:cNvPr>
          <p:cNvPicPr>
            <a:picLocks noChangeAspect="1"/>
          </p:cNvPicPr>
          <p:nvPr/>
        </p:nvPicPr>
        <p:blipFill>
          <a:blip r:embed="rId3"/>
          <a:stretch>
            <a:fillRect/>
          </a:stretch>
        </p:blipFill>
        <p:spPr>
          <a:xfrm>
            <a:off x="7761122" y="1161748"/>
            <a:ext cx="3330245" cy="2587752"/>
          </a:xfrm>
          <a:prstGeom prst="rect">
            <a:avLst/>
          </a:prstGeom>
        </p:spPr>
      </p:pic>
      <p:pic>
        <p:nvPicPr>
          <p:cNvPr id="9" name="Picture 8">
            <a:extLst>
              <a:ext uri="{FF2B5EF4-FFF2-40B4-BE49-F238E27FC236}">
                <a16:creationId xmlns:a16="http://schemas.microsoft.com/office/drawing/2014/main" id="{025EA05A-D44D-40A0-9BC5-7EB1492B098C}"/>
              </a:ext>
            </a:extLst>
          </p:cNvPr>
          <p:cNvPicPr>
            <a:picLocks noChangeAspect="1"/>
          </p:cNvPicPr>
          <p:nvPr/>
        </p:nvPicPr>
        <p:blipFill>
          <a:blip r:embed="rId4"/>
          <a:stretch>
            <a:fillRect/>
          </a:stretch>
        </p:blipFill>
        <p:spPr>
          <a:xfrm>
            <a:off x="4430877" y="1152223"/>
            <a:ext cx="3330245" cy="2587752"/>
          </a:xfrm>
          <a:prstGeom prst="rect">
            <a:avLst/>
          </a:prstGeom>
        </p:spPr>
      </p:pic>
      <p:sp>
        <p:nvSpPr>
          <p:cNvPr id="10" name="TextBox 9">
            <a:extLst>
              <a:ext uri="{FF2B5EF4-FFF2-40B4-BE49-F238E27FC236}">
                <a16:creationId xmlns:a16="http://schemas.microsoft.com/office/drawing/2014/main" id="{24D43F23-E9FE-4AF0-B230-60993EFF493B}"/>
              </a:ext>
            </a:extLst>
          </p:cNvPr>
          <p:cNvSpPr txBox="1"/>
          <p:nvPr/>
        </p:nvSpPr>
        <p:spPr>
          <a:xfrm>
            <a:off x="2881650" y="1161748"/>
            <a:ext cx="815645" cy="307777"/>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G16</a:t>
            </a:r>
          </a:p>
        </p:txBody>
      </p:sp>
      <p:sp>
        <p:nvSpPr>
          <p:cNvPr id="11" name="TextBox 10">
            <a:extLst>
              <a:ext uri="{FF2B5EF4-FFF2-40B4-BE49-F238E27FC236}">
                <a16:creationId xmlns:a16="http://schemas.microsoft.com/office/drawing/2014/main" id="{5155AC91-60F1-4449-844A-D7887F81B8D8}"/>
              </a:ext>
            </a:extLst>
          </p:cNvPr>
          <p:cNvSpPr txBox="1"/>
          <p:nvPr/>
        </p:nvSpPr>
        <p:spPr>
          <a:xfrm>
            <a:off x="6364294" y="1161748"/>
            <a:ext cx="815645" cy="307777"/>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G18</a:t>
            </a:r>
          </a:p>
        </p:txBody>
      </p:sp>
      <p:sp>
        <p:nvSpPr>
          <p:cNvPr id="12" name="TextBox 11">
            <a:extLst>
              <a:ext uri="{FF2B5EF4-FFF2-40B4-BE49-F238E27FC236}">
                <a16:creationId xmlns:a16="http://schemas.microsoft.com/office/drawing/2014/main" id="{A505E0B7-864E-477E-89A7-1F68F8B88E73}"/>
              </a:ext>
            </a:extLst>
          </p:cNvPr>
          <p:cNvSpPr txBox="1"/>
          <p:nvPr/>
        </p:nvSpPr>
        <p:spPr>
          <a:xfrm>
            <a:off x="9746848" y="1161748"/>
            <a:ext cx="815645" cy="307777"/>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G19</a:t>
            </a:r>
          </a:p>
        </p:txBody>
      </p:sp>
      <p:pic>
        <p:nvPicPr>
          <p:cNvPr id="13" name="Picture 12">
            <a:extLst>
              <a:ext uri="{FF2B5EF4-FFF2-40B4-BE49-F238E27FC236}">
                <a16:creationId xmlns:a16="http://schemas.microsoft.com/office/drawing/2014/main" id="{59D78CC8-44B0-497F-8BED-FED4155AEBD8}"/>
              </a:ext>
            </a:extLst>
          </p:cNvPr>
          <p:cNvPicPr>
            <a:picLocks noChangeAspect="1"/>
          </p:cNvPicPr>
          <p:nvPr/>
        </p:nvPicPr>
        <p:blipFill>
          <a:blip r:embed="rId5"/>
          <a:stretch>
            <a:fillRect/>
          </a:stretch>
        </p:blipFill>
        <p:spPr>
          <a:xfrm>
            <a:off x="1483677" y="3749501"/>
            <a:ext cx="8994371" cy="2305904"/>
          </a:xfrm>
          <a:prstGeom prst="rect">
            <a:avLst/>
          </a:prstGeom>
        </p:spPr>
      </p:pic>
      <p:sp>
        <p:nvSpPr>
          <p:cNvPr id="15" name="TextBox 14">
            <a:extLst>
              <a:ext uri="{FF2B5EF4-FFF2-40B4-BE49-F238E27FC236}">
                <a16:creationId xmlns:a16="http://schemas.microsoft.com/office/drawing/2014/main" id="{DC74EACC-3E99-4F84-95FD-6251A0D90D35}"/>
              </a:ext>
            </a:extLst>
          </p:cNvPr>
          <p:cNvSpPr txBox="1"/>
          <p:nvPr/>
        </p:nvSpPr>
        <p:spPr>
          <a:xfrm>
            <a:off x="609600" y="1146359"/>
            <a:ext cx="1851669" cy="338554"/>
          </a:xfrm>
          <a:prstGeom prst="rect">
            <a:avLst/>
          </a:prstGeom>
          <a:noFill/>
        </p:spPr>
        <p:txBody>
          <a:bodyPr wrap="square" rtlCol="0">
            <a:spAutoFit/>
          </a:bodyPr>
          <a:lstStyle/>
          <a:p>
            <a:r>
              <a:rPr lang="en-US" sz="1600" b="1" dirty="0">
                <a:latin typeface="Times New Roman" panose="02020603050405020304" pitchFamily="18" charset="0"/>
                <a:cs typeface="Times New Roman" panose="02020603050405020304" pitchFamily="18" charset="0"/>
              </a:rPr>
              <a:t>10/10/2024</a:t>
            </a:r>
          </a:p>
        </p:txBody>
      </p:sp>
      <p:sp>
        <p:nvSpPr>
          <p:cNvPr id="17" name="Content Placeholder 16">
            <a:extLst>
              <a:ext uri="{FF2B5EF4-FFF2-40B4-BE49-F238E27FC236}">
                <a16:creationId xmlns:a16="http://schemas.microsoft.com/office/drawing/2014/main" id="{3A61716E-495F-4B59-89D4-6E931F0FD623}"/>
              </a:ext>
            </a:extLst>
          </p:cNvPr>
          <p:cNvSpPr>
            <a:spLocks noGrp="1"/>
          </p:cNvSpPr>
          <p:nvPr>
            <p:ph idx="1"/>
          </p:nvPr>
        </p:nvSpPr>
        <p:spPr>
          <a:xfrm>
            <a:off x="621890" y="6064931"/>
            <a:ext cx="10960510" cy="344415"/>
          </a:xfrm>
        </p:spPr>
        <p:txBody>
          <a:bodyPr>
            <a:normAutofit fontScale="77500" lnSpcReduction="20000"/>
          </a:bodyPr>
          <a:lstStyle/>
          <a:p>
            <a:pPr marL="0" indent="0" algn="ctr">
              <a:buNone/>
            </a:pPr>
            <a:r>
              <a:rPr lang="en-US" dirty="0"/>
              <a:t>For G19 ABI, straylight intensity is between those for G16 and G18 ABI.</a:t>
            </a:r>
          </a:p>
          <a:p>
            <a:pPr algn="ctr"/>
            <a:endParaRPr lang="en-US" dirty="0"/>
          </a:p>
        </p:txBody>
      </p:sp>
      <p:cxnSp>
        <p:nvCxnSpPr>
          <p:cNvPr id="14" name="Straight Connector 13">
            <a:extLst>
              <a:ext uri="{FF2B5EF4-FFF2-40B4-BE49-F238E27FC236}">
                <a16:creationId xmlns:a16="http://schemas.microsoft.com/office/drawing/2014/main" id="{5B76F8F4-4AB5-4326-B9C7-9F08543FD411}"/>
              </a:ext>
            </a:extLst>
          </p:cNvPr>
          <p:cNvCxnSpPr>
            <a:cxnSpLocks/>
          </p:cNvCxnSpPr>
          <p:nvPr/>
        </p:nvCxnSpPr>
        <p:spPr>
          <a:xfrm>
            <a:off x="5284381" y="4172880"/>
            <a:ext cx="0" cy="61057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0751654-F8BA-4823-9AAE-0F6CF21B6F6B}"/>
              </a:ext>
            </a:extLst>
          </p:cNvPr>
          <p:cNvCxnSpPr>
            <a:cxnSpLocks/>
          </p:cNvCxnSpPr>
          <p:nvPr/>
        </p:nvCxnSpPr>
        <p:spPr>
          <a:xfrm>
            <a:off x="4272674" y="3858555"/>
            <a:ext cx="5804" cy="33435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FB71CDC-32F7-4FA3-B803-F33800811F05}"/>
              </a:ext>
            </a:extLst>
          </p:cNvPr>
          <p:cNvSpPr txBox="1"/>
          <p:nvPr/>
        </p:nvSpPr>
        <p:spPr>
          <a:xfrm rot="16200000">
            <a:off x="10953938" y="5423842"/>
            <a:ext cx="1601676" cy="369332"/>
          </a:xfrm>
          <a:prstGeom prst="rect">
            <a:avLst/>
          </a:prstGeom>
          <a:noFill/>
        </p:spPr>
        <p:txBody>
          <a:bodyPr wrap="square" rtlCol="0">
            <a:spAutoFit/>
          </a:bodyPr>
          <a:lstStyle/>
          <a:p>
            <a:r>
              <a:rPr lang="en-US" dirty="0"/>
              <a:t>PLPT-03</a:t>
            </a:r>
          </a:p>
        </p:txBody>
      </p:sp>
    </p:spTree>
    <p:extLst>
      <p:ext uri="{BB962C8B-B14F-4D97-AF65-F5344CB8AC3E}">
        <p14:creationId xmlns:p14="http://schemas.microsoft.com/office/powerpoint/2010/main" val="54174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0B8D2-368E-4AD4-A9DC-D08318395E58}"/>
              </a:ext>
            </a:extLst>
          </p:cNvPr>
          <p:cNvSpPr>
            <a:spLocks noGrp="1"/>
          </p:cNvSpPr>
          <p:nvPr>
            <p:ph type="title"/>
          </p:nvPr>
        </p:nvSpPr>
        <p:spPr/>
        <p:txBody>
          <a:bodyPr/>
          <a:lstStyle/>
          <a:p>
            <a:r>
              <a:rPr lang="en-US" dirty="0"/>
              <a:t>PLPT-06: VNIR Validation – RVS</a:t>
            </a:r>
          </a:p>
        </p:txBody>
      </p:sp>
      <p:sp>
        <p:nvSpPr>
          <p:cNvPr id="3" name="Content Placeholder 2">
            <a:extLst>
              <a:ext uri="{FF2B5EF4-FFF2-40B4-BE49-F238E27FC236}">
                <a16:creationId xmlns:a16="http://schemas.microsoft.com/office/drawing/2014/main" id="{7A179F28-E1AE-41FA-932F-191B2342560E}"/>
              </a:ext>
            </a:extLst>
          </p:cNvPr>
          <p:cNvSpPr>
            <a:spLocks noGrp="1"/>
          </p:cNvSpPr>
          <p:nvPr>
            <p:ph idx="1"/>
          </p:nvPr>
        </p:nvSpPr>
        <p:spPr>
          <a:xfrm>
            <a:off x="609600" y="1131262"/>
            <a:ext cx="7388903" cy="5132805"/>
          </a:xfrm>
        </p:spPr>
        <p:txBody>
          <a:bodyPr>
            <a:normAutofit fontScale="92500" lnSpcReduction="10000"/>
          </a:bodyPr>
          <a:lstStyle/>
          <a:p>
            <a:r>
              <a:rPr lang="en-US" dirty="0"/>
              <a:t>Verifies spatial uniformity for the solar channels.</a:t>
            </a:r>
          </a:p>
          <a:p>
            <a:r>
              <a:rPr lang="en-US" dirty="0"/>
              <a:t>Radiance from the Earth are reflected by two scan mirrors to ABI’s sensors at various Angle-Of-Incident (AOI).</a:t>
            </a:r>
          </a:p>
          <a:p>
            <a:r>
              <a:rPr lang="en-US" dirty="0"/>
              <a:t>Variation of scan mirror reflectance with AOI must be characterized on ground and verified on orbit.</a:t>
            </a:r>
          </a:p>
          <a:p>
            <a:pPr lvl="1"/>
            <a:r>
              <a:rPr lang="en-US" dirty="0"/>
              <a:t>Larger than acceptable residual error leads to spatially varying (AOI-dependent) calibration errors.</a:t>
            </a:r>
          </a:p>
          <a:p>
            <a:r>
              <a:rPr lang="en-US" dirty="0"/>
              <a:t>Lacking targets with known radiance, we compare measured and modeled lunar irradiance as the Moon traverses from the west to the east.</a:t>
            </a:r>
          </a:p>
          <a:p>
            <a:r>
              <a:rPr lang="en-US" dirty="0"/>
              <a:t>These “Moon chasing” data have been partially collected and will be analyzed later.</a:t>
            </a:r>
          </a:p>
        </p:txBody>
      </p:sp>
      <p:sp>
        <p:nvSpPr>
          <p:cNvPr id="4" name="Date Placeholder 3">
            <a:extLst>
              <a:ext uri="{FF2B5EF4-FFF2-40B4-BE49-F238E27FC236}">
                <a16:creationId xmlns:a16="http://schemas.microsoft.com/office/drawing/2014/main" id="{D6AAD8C3-6395-42AA-BD68-BF5A22EE5D08}"/>
              </a:ext>
            </a:extLst>
          </p:cNvPr>
          <p:cNvSpPr>
            <a:spLocks noGrp="1"/>
          </p:cNvSpPr>
          <p:nvPr>
            <p:ph type="dt" sz="half" idx="2"/>
          </p:nvPr>
        </p:nvSpPr>
        <p:spPr/>
        <p:txBody>
          <a:bodyPr/>
          <a:lstStyle/>
          <a:p>
            <a:fld id="{B97E775A-0CD7-4FD0-A440-975B6CB90FBA}" type="datetime1">
              <a:rPr lang="en-US" smtClean="0"/>
              <a:t>12/21/2024</a:t>
            </a:fld>
            <a:endParaRPr lang="en-US" dirty="0"/>
          </a:p>
        </p:txBody>
      </p:sp>
      <p:sp>
        <p:nvSpPr>
          <p:cNvPr id="5" name="Footer Placeholder 4">
            <a:extLst>
              <a:ext uri="{FF2B5EF4-FFF2-40B4-BE49-F238E27FC236}">
                <a16:creationId xmlns:a16="http://schemas.microsoft.com/office/drawing/2014/main" id="{2ED8E0D0-1B1C-4DE9-BFE6-C3003B9058E3}"/>
              </a:ext>
            </a:extLst>
          </p:cNvPr>
          <p:cNvSpPr>
            <a:spLocks noGrp="1"/>
          </p:cNvSpPr>
          <p:nvPr>
            <p:ph type="ftr" sz="quarter" idx="3"/>
          </p:nvPr>
        </p:nvSpPr>
        <p:spPr/>
        <p:txBody>
          <a:bodyPr/>
          <a:lstStyle/>
          <a:p>
            <a:r>
              <a:rPr lang="en-US" dirty="0"/>
              <a:t>PS-PVR for Provisional Maturity of GOES-19 ABI L1b and CMI Products</a:t>
            </a:r>
          </a:p>
        </p:txBody>
      </p:sp>
      <p:sp>
        <p:nvSpPr>
          <p:cNvPr id="6" name="Slide Number Placeholder 5">
            <a:extLst>
              <a:ext uri="{FF2B5EF4-FFF2-40B4-BE49-F238E27FC236}">
                <a16:creationId xmlns:a16="http://schemas.microsoft.com/office/drawing/2014/main" id="{8125F3AD-28A4-43B0-8C50-4C29FB71B28A}"/>
              </a:ext>
            </a:extLst>
          </p:cNvPr>
          <p:cNvSpPr>
            <a:spLocks noGrp="1"/>
          </p:cNvSpPr>
          <p:nvPr>
            <p:ph type="sldNum" sz="quarter" idx="4"/>
          </p:nvPr>
        </p:nvSpPr>
        <p:spPr/>
        <p:txBody>
          <a:bodyPr/>
          <a:lstStyle/>
          <a:p>
            <a:fld id="{24AD0344-B142-42FF-A24F-67F68BAAC27D}" type="slidenum">
              <a:rPr lang="en-US" smtClean="0"/>
              <a:pPr/>
              <a:t>25</a:t>
            </a:fld>
            <a:endParaRPr lang="en-US" dirty="0"/>
          </a:p>
        </p:txBody>
      </p:sp>
      <p:pic>
        <p:nvPicPr>
          <p:cNvPr id="7" name="Content Placeholder 5">
            <a:extLst>
              <a:ext uri="{FF2B5EF4-FFF2-40B4-BE49-F238E27FC236}">
                <a16:creationId xmlns:a16="http://schemas.microsoft.com/office/drawing/2014/main" id="{1116C4AC-155D-4FBF-83AE-E77B0234E0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2151" y="4859983"/>
            <a:ext cx="3477959" cy="834710"/>
          </a:xfrm>
          <a:prstGeom prst="rect">
            <a:avLst/>
          </a:prstGeom>
        </p:spPr>
      </p:pic>
      <p:pic>
        <p:nvPicPr>
          <p:cNvPr id="8" name="Picture 7">
            <a:extLst>
              <a:ext uri="{FF2B5EF4-FFF2-40B4-BE49-F238E27FC236}">
                <a16:creationId xmlns:a16="http://schemas.microsoft.com/office/drawing/2014/main" id="{A143B1C1-0E1A-4DD2-9713-4CF74A3D0638}"/>
              </a:ext>
            </a:extLst>
          </p:cNvPr>
          <p:cNvPicPr>
            <a:picLocks noChangeAspect="1"/>
          </p:cNvPicPr>
          <p:nvPr/>
        </p:nvPicPr>
        <p:blipFill>
          <a:blip r:embed="rId3"/>
          <a:stretch>
            <a:fillRect/>
          </a:stretch>
        </p:blipFill>
        <p:spPr>
          <a:xfrm>
            <a:off x="7998503" y="1131262"/>
            <a:ext cx="3571607" cy="3432091"/>
          </a:xfrm>
          <a:prstGeom prst="rect">
            <a:avLst/>
          </a:prstGeom>
        </p:spPr>
      </p:pic>
      <p:sp>
        <p:nvSpPr>
          <p:cNvPr id="9" name="TextBox 8">
            <a:extLst>
              <a:ext uri="{FF2B5EF4-FFF2-40B4-BE49-F238E27FC236}">
                <a16:creationId xmlns:a16="http://schemas.microsoft.com/office/drawing/2014/main" id="{E8D10741-09BE-4041-86C6-0BE2217D3180}"/>
              </a:ext>
            </a:extLst>
          </p:cNvPr>
          <p:cNvSpPr txBox="1"/>
          <p:nvPr/>
        </p:nvSpPr>
        <p:spPr>
          <a:xfrm rot="16200000">
            <a:off x="10953938" y="5423842"/>
            <a:ext cx="1601676" cy="369332"/>
          </a:xfrm>
          <a:prstGeom prst="rect">
            <a:avLst/>
          </a:prstGeom>
          <a:noFill/>
        </p:spPr>
        <p:txBody>
          <a:bodyPr wrap="square" rtlCol="0">
            <a:spAutoFit/>
          </a:bodyPr>
          <a:lstStyle/>
          <a:p>
            <a:r>
              <a:rPr lang="en-US" dirty="0"/>
              <a:t>PLPT-06</a:t>
            </a:r>
          </a:p>
        </p:txBody>
      </p:sp>
    </p:spTree>
    <p:extLst>
      <p:ext uri="{BB962C8B-B14F-4D97-AF65-F5344CB8AC3E}">
        <p14:creationId xmlns:p14="http://schemas.microsoft.com/office/powerpoint/2010/main" val="40946515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AB137-62FB-4960-BF2C-3FB72F1C537F}"/>
              </a:ext>
            </a:extLst>
          </p:cNvPr>
          <p:cNvSpPr>
            <a:spLocks noGrp="1"/>
          </p:cNvSpPr>
          <p:nvPr>
            <p:ph type="title"/>
          </p:nvPr>
        </p:nvSpPr>
        <p:spPr/>
        <p:txBody>
          <a:bodyPr/>
          <a:lstStyle/>
          <a:p>
            <a:r>
              <a:rPr lang="en-US" dirty="0"/>
              <a:t>PLPT-09: Low Light SNR</a:t>
            </a:r>
          </a:p>
        </p:txBody>
      </p:sp>
      <p:sp>
        <p:nvSpPr>
          <p:cNvPr id="3" name="Content Placeholder 2">
            <a:extLst>
              <a:ext uri="{FF2B5EF4-FFF2-40B4-BE49-F238E27FC236}">
                <a16:creationId xmlns:a16="http://schemas.microsoft.com/office/drawing/2014/main" id="{008926D6-1B8C-43E6-9BCC-5955841953F5}"/>
              </a:ext>
            </a:extLst>
          </p:cNvPr>
          <p:cNvSpPr>
            <a:spLocks noGrp="1"/>
          </p:cNvSpPr>
          <p:nvPr>
            <p:ph idx="1"/>
          </p:nvPr>
        </p:nvSpPr>
        <p:spPr>
          <a:xfrm>
            <a:off x="609600" y="4248322"/>
            <a:ext cx="10960510" cy="2015746"/>
          </a:xfrm>
        </p:spPr>
        <p:txBody>
          <a:bodyPr>
            <a:normAutofit fontScale="85000" lnSpcReduction="20000"/>
          </a:bodyPr>
          <a:lstStyle/>
          <a:p>
            <a:r>
              <a:rPr lang="en-US" dirty="0"/>
              <a:t>In addition to the SNR requirement that applies to bright (100% albedo) target, ABI Channel 2 (640 nm) is also required to have SNR of 20 or more for target of 5% albedo or brighter.</a:t>
            </a:r>
          </a:p>
          <a:p>
            <a:r>
              <a:rPr lang="en-US" dirty="0"/>
              <a:t>Special data for this test have been collected and processed into L1b using GRATDAT.</a:t>
            </a:r>
          </a:p>
          <a:p>
            <a:r>
              <a:rPr lang="en-US" dirty="0"/>
              <a:t>Above are examples of data collected over three targets.</a:t>
            </a:r>
          </a:p>
        </p:txBody>
      </p:sp>
      <p:sp>
        <p:nvSpPr>
          <p:cNvPr id="4" name="Date Placeholder 3">
            <a:extLst>
              <a:ext uri="{FF2B5EF4-FFF2-40B4-BE49-F238E27FC236}">
                <a16:creationId xmlns:a16="http://schemas.microsoft.com/office/drawing/2014/main" id="{00C60CD2-B85A-4E0E-A5EE-36F091091687}"/>
              </a:ext>
            </a:extLst>
          </p:cNvPr>
          <p:cNvSpPr>
            <a:spLocks noGrp="1"/>
          </p:cNvSpPr>
          <p:nvPr>
            <p:ph type="dt" sz="half" idx="2"/>
          </p:nvPr>
        </p:nvSpPr>
        <p:spPr/>
        <p:txBody>
          <a:bodyPr/>
          <a:lstStyle/>
          <a:p>
            <a:fld id="{7C5D5D5D-A5CA-44C5-8C42-B203737057F3}" type="datetime1">
              <a:rPr lang="en-US" smtClean="0"/>
              <a:t>12/21/2024</a:t>
            </a:fld>
            <a:endParaRPr lang="en-US" dirty="0"/>
          </a:p>
        </p:txBody>
      </p:sp>
      <p:sp>
        <p:nvSpPr>
          <p:cNvPr id="5" name="Footer Placeholder 4">
            <a:extLst>
              <a:ext uri="{FF2B5EF4-FFF2-40B4-BE49-F238E27FC236}">
                <a16:creationId xmlns:a16="http://schemas.microsoft.com/office/drawing/2014/main" id="{76BF520A-BC19-495D-B775-C313433B145A}"/>
              </a:ext>
            </a:extLst>
          </p:cNvPr>
          <p:cNvSpPr>
            <a:spLocks noGrp="1"/>
          </p:cNvSpPr>
          <p:nvPr>
            <p:ph type="ftr" sz="quarter" idx="3"/>
          </p:nvPr>
        </p:nvSpPr>
        <p:spPr/>
        <p:txBody>
          <a:bodyPr/>
          <a:lstStyle/>
          <a:p>
            <a:r>
              <a:rPr lang="en-US" dirty="0"/>
              <a:t>PS-PVR for Provisional Maturity of GOES-19 ABI L1b and CMI Products</a:t>
            </a:r>
          </a:p>
        </p:txBody>
      </p:sp>
      <p:sp>
        <p:nvSpPr>
          <p:cNvPr id="6" name="Slide Number Placeholder 5">
            <a:extLst>
              <a:ext uri="{FF2B5EF4-FFF2-40B4-BE49-F238E27FC236}">
                <a16:creationId xmlns:a16="http://schemas.microsoft.com/office/drawing/2014/main" id="{42183BEA-DD9B-41CA-A4AB-F87FDF15FB10}"/>
              </a:ext>
            </a:extLst>
          </p:cNvPr>
          <p:cNvSpPr>
            <a:spLocks noGrp="1"/>
          </p:cNvSpPr>
          <p:nvPr>
            <p:ph type="sldNum" sz="quarter" idx="4"/>
          </p:nvPr>
        </p:nvSpPr>
        <p:spPr/>
        <p:txBody>
          <a:bodyPr/>
          <a:lstStyle/>
          <a:p>
            <a:fld id="{24AD0344-B142-42FF-A24F-67F68BAAC27D}" type="slidenum">
              <a:rPr lang="en-US" smtClean="0"/>
              <a:pPr/>
              <a:t>26</a:t>
            </a:fld>
            <a:endParaRPr lang="en-US" dirty="0"/>
          </a:p>
        </p:txBody>
      </p:sp>
      <p:grpSp>
        <p:nvGrpSpPr>
          <p:cNvPr id="7" name="Group 6">
            <a:extLst>
              <a:ext uri="{FF2B5EF4-FFF2-40B4-BE49-F238E27FC236}">
                <a16:creationId xmlns:a16="http://schemas.microsoft.com/office/drawing/2014/main" id="{BAB5C30B-F20A-4731-B56B-2162D2C7C595}"/>
              </a:ext>
            </a:extLst>
          </p:cNvPr>
          <p:cNvGrpSpPr/>
          <p:nvPr/>
        </p:nvGrpSpPr>
        <p:grpSpPr>
          <a:xfrm>
            <a:off x="1632748" y="1398449"/>
            <a:ext cx="8914213" cy="2884151"/>
            <a:chOff x="-667299" y="2333511"/>
            <a:chExt cx="12526370" cy="4309935"/>
          </a:xfrm>
        </p:grpSpPr>
        <p:pic>
          <p:nvPicPr>
            <p:cNvPr id="8" name="Picture 7">
              <a:extLst>
                <a:ext uri="{FF2B5EF4-FFF2-40B4-BE49-F238E27FC236}">
                  <a16:creationId xmlns:a16="http://schemas.microsoft.com/office/drawing/2014/main" id="{967B1845-E6B9-4C65-BF06-FF825C670E3B}"/>
                </a:ext>
              </a:extLst>
            </p:cNvPr>
            <p:cNvPicPr>
              <a:picLocks noChangeAspect="1"/>
            </p:cNvPicPr>
            <p:nvPr/>
          </p:nvPicPr>
          <p:blipFill>
            <a:blip r:embed="rId2"/>
            <a:stretch>
              <a:fillRect/>
            </a:stretch>
          </p:blipFill>
          <p:spPr>
            <a:xfrm>
              <a:off x="7695487" y="2399536"/>
              <a:ext cx="4163584" cy="4243910"/>
            </a:xfrm>
            <a:prstGeom prst="rect">
              <a:avLst/>
            </a:prstGeom>
          </p:spPr>
        </p:pic>
        <p:pic>
          <p:nvPicPr>
            <p:cNvPr id="9" name="Picture 8">
              <a:extLst>
                <a:ext uri="{FF2B5EF4-FFF2-40B4-BE49-F238E27FC236}">
                  <a16:creationId xmlns:a16="http://schemas.microsoft.com/office/drawing/2014/main" id="{BC4E69D5-5EE3-434E-AB41-62A344C42CAF}"/>
                </a:ext>
              </a:extLst>
            </p:cNvPr>
            <p:cNvPicPr>
              <a:picLocks noChangeAspect="1"/>
            </p:cNvPicPr>
            <p:nvPr/>
          </p:nvPicPr>
          <p:blipFill>
            <a:blip r:embed="rId3"/>
            <a:stretch>
              <a:fillRect/>
            </a:stretch>
          </p:blipFill>
          <p:spPr>
            <a:xfrm>
              <a:off x="3454401" y="2341458"/>
              <a:ext cx="4282970" cy="4242816"/>
            </a:xfrm>
            <a:prstGeom prst="rect">
              <a:avLst/>
            </a:prstGeom>
          </p:spPr>
        </p:pic>
        <p:pic>
          <p:nvPicPr>
            <p:cNvPr id="10" name="Picture 9">
              <a:extLst>
                <a:ext uri="{FF2B5EF4-FFF2-40B4-BE49-F238E27FC236}">
                  <a16:creationId xmlns:a16="http://schemas.microsoft.com/office/drawing/2014/main" id="{1C08B4B8-D3B9-46BB-8739-9A4DD4C78359}"/>
                </a:ext>
              </a:extLst>
            </p:cNvPr>
            <p:cNvPicPr>
              <a:picLocks noChangeAspect="1"/>
            </p:cNvPicPr>
            <p:nvPr/>
          </p:nvPicPr>
          <p:blipFill>
            <a:blip r:embed="rId4"/>
            <a:stretch>
              <a:fillRect/>
            </a:stretch>
          </p:blipFill>
          <p:spPr>
            <a:xfrm>
              <a:off x="-667299" y="2333511"/>
              <a:ext cx="4251738" cy="4242816"/>
            </a:xfrm>
            <a:prstGeom prst="rect">
              <a:avLst/>
            </a:prstGeom>
          </p:spPr>
        </p:pic>
      </p:grpSp>
      <p:sp>
        <p:nvSpPr>
          <p:cNvPr id="11" name="Rectangle 10">
            <a:extLst>
              <a:ext uri="{FF2B5EF4-FFF2-40B4-BE49-F238E27FC236}">
                <a16:creationId xmlns:a16="http://schemas.microsoft.com/office/drawing/2014/main" id="{9F8C4A8D-B5A5-4A10-A082-959C4F501292}"/>
              </a:ext>
            </a:extLst>
          </p:cNvPr>
          <p:cNvSpPr/>
          <p:nvPr/>
        </p:nvSpPr>
        <p:spPr>
          <a:xfrm>
            <a:off x="7983353" y="1115422"/>
            <a:ext cx="2433682" cy="369332"/>
          </a:xfrm>
          <a:prstGeom prst="rect">
            <a:avLst/>
          </a:prstGeom>
        </p:spPr>
        <p:txBody>
          <a:bodyPr wrap="square">
            <a:spAutoFit/>
          </a:bodyPr>
          <a:lstStyle/>
          <a:p>
            <a:pPr algn="ctr"/>
            <a:r>
              <a:rPr lang="pt-BR" dirty="0">
                <a:solidFill>
                  <a:srgbClr val="FF0000"/>
                </a:solidFill>
                <a:latin typeface="Times New Roman" panose="02020603050405020304" pitchFamily="18" charset="0"/>
                <a:cs typeface="Times New Roman" panose="02020603050405020304" pitchFamily="18" charset="0"/>
              </a:rPr>
              <a:t>#3 Baja Peninsula </a:t>
            </a:r>
            <a:endParaRPr lang="en-US" dirty="0">
              <a:solidFill>
                <a:srgbClr val="FF0000"/>
              </a:solidFill>
            </a:endParaRPr>
          </a:p>
        </p:txBody>
      </p:sp>
      <p:sp>
        <p:nvSpPr>
          <p:cNvPr id="12" name="Rectangle 11">
            <a:extLst>
              <a:ext uri="{FF2B5EF4-FFF2-40B4-BE49-F238E27FC236}">
                <a16:creationId xmlns:a16="http://schemas.microsoft.com/office/drawing/2014/main" id="{CBBEE11F-028A-4A32-A30B-CBE2A3617CFC}"/>
              </a:ext>
            </a:extLst>
          </p:cNvPr>
          <p:cNvSpPr/>
          <p:nvPr/>
        </p:nvSpPr>
        <p:spPr>
          <a:xfrm>
            <a:off x="5057784" y="1115422"/>
            <a:ext cx="2433682" cy="369332"/>
          </a:xfrm>
          <a:prstGeom prst="rect">
            <a:avLst/>
          </a:prstGeom>
        </p:spPr>
        <p:txBody>
          <a:bodyPr wrap="square">
            <a:spAutoFit/>
          </a:bodyPr>
          <a:lstStyle/>
          <a:p>
            <a:pPr algn="ctr"/>
            <a:r>
              <a:rPr lang="pt-BR" dirty="0">
                <a:solidFill>
                  <a:srgbClr val="FF0000"/>
                </a:solidFill>
                <a:latin typeface="Times New Roman" panose="02020603050405020304" pitchFamily="18" charset="0"/>
                <a:cs typeface="Times New Roman" panose="02020603050405020304" pitchFamily="18" charset="0"/>
              </a:rPr>
              <a:t>#2 Northern Peru </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49091AEA-648E-40DD-A3CA-AADA3D364E3A}"/>
              </a:ext>
            </a:extLst>
          </p:cNvPr>
          <p:cNvSpPr/>
          <p:nvPr/>
        </p:nvSpPr>
        <p:spPr>
          <a:xfrm>
            <a:off x="2124635" y="1115422"/>
            <a:ext cx="2441262" cy="369332"/>
          </a:xfrm>
          <a:prstGeom prst="rect">
            <a:avLst/>
          </a:prstGeom>
        </p:spPr>
        <p:txBody>
          <a:bodyPr wrap="square">
            <a:spAutoFit/>
          </a:bodyPr>
          <a:lstStyle/>
          <a:p>
            <a:pPr algn="ctr"/>
            <a:r>
              <a:rPr lang="pt-BR" dirty="0">
                <a:solidFill>
                  <a:srgbClr val="FF0000"/>
                </a:solidFill>
                <a:latin typeface="Times New Roman" panose="02020603050405020304" pitchFamily="18" charset="0"/>
                <a:cs typeface="Times New Roman" panose="02020603050405020304" pitchFamily="18" charset="0"/>
              </a:rPr>
              <a:t>#1 Central Bolivia </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37D70C20-7CAC-4B37-B927-9AFE9DC710E4}"/>
              </a:ext>
            </a:extLst>
          </p:cNvPr>
          <p:cNvSpPr txBox="1"/>
          <p:nvPr/>
        </p:nvSpPr>
        <p:spPr>
          <a:xfrm rot="16200000">
            <a:off x="10953938" y="5423842"/>
            <a:ext cx="1601676" cy="369332"/>
          </a:xfrm>
          <a:prstGeom prst="rect">
            <a:avLst/>
          </a:prstGeom>
          <a:noFill/>
        </p:spPr>
        <p:txBody>
          <a:bodyPr wrap="square" rtlCol="0">
            <a:spAutoFit/>
          </a:bodyPr>
          <a:lstStyle/>
          <a:p>
            <a:r>
              <a:rPr lang="en-US" dirty="0"/>
              <a:t>PLPT-09</a:t>
            </a:r>
          </a:p>
        </p:txBody>
      </p:sp>
    </p:spTree>
    <p:extLst>
      <p:ext uri="{BB962C8B-B14F-4D97-AF65-F5344CB8AC3E}">
        <p14:creationId xmlns:p14="http://schemas.microsoft.com/office/powerpoint/2010/main" val="952941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AB137-62FB-4960-BF2C-3FB72F1C537F}"/>
              </a:ext>
            </a:extLst>
          </p:cNvPr>
          <p:cNvSpPr>
            <a:spLocks noGrp="1"/>
          </p:cNvSpPr>
          <p:nvPr>
            <p:ph type="title"/>
          </p:nvPr>
        </p:nvSpPr>
        <p:spPr/>
        <p:txBody>
          <a:bodyPr/>
          <a:lstStyle/>
          <a:p>
            <a:r>
              <a:rPr lang="en-US" dirty="0"/>
              <a:t>PLPT-17: Detector Uniformity</a:t>
            </a:r>
          </a:p>
        </p:txBody>
      </p:sp>
      <p:sp>
        <p:nvSpPr>
          <p:cNvPr id="4" name="Date Placeholder 3">
            <a:extLst>
              <a:ext uri="{FF2B5EF4-FFF2-40B4-BE49-F238E27FC236}">
                <a16:creationId xmlns:a16="http://schemas.microsoft.com/office/drawing/2014/main" id="{00C60CD2-B85A-4E0E-A5EE-36F091091687}"/>
              </a:ext>
            </a:extLst>
          </p:cNvPr>
          <p:cNvSpPr>
            <a:spLocks noGrp="1"/>
          </p:cNvSpPr>
          <p:nvPr>
            <p:ph type="dt" sz="half" idx="2"/>
          </p:nvPr>
        </p:nvSpPr>
        <p:spPr/>
        <p:txBody>
          <a:bodyPr/>
          <a:lstStyle/>
          <a:p>
            <a:fld id="{2F3B4E53-A767-4EA4-B436-6FE126230709}" type="datetime1">
              <a:rPr lang="en-US" smtClean="0"/>
              <a:t>12/21/2024</a:t>
            </a:fld>
            <a:endParaRPr lang="en-US" dirty="0"/>
          </a:p>
        </p:txBody>
      </p:sp>
      <p:sp>
        <p:nvSpPr>
          <p:cNvPr id="5" name="Footer Placeholder 4">
            <a:extLst>
              <a:ext uri="{FF2B5EF4-FFF2-40B4-BE49-F238E27FC236}">
                <a16:creationId xmlns:a16="http://schemas.microsoft.com/office/drawing/2014/main" id="{76BF520A-BC19-495D-B775-C313433B145A}"/>
              </a:ext>
            </a:extLst>
          </p:cNvPr>
          <p:cNvSpPr>
            <a:spLocks noGrp="1"/>
          </p:cNvSpPr>
          <p:nvPr>
            <p:ph type="ftr" sz="quarter" idx="3"/>
          </p:nvPr>
        </p:nvSpPr>
        <p:spPr/>
        <p:txBody>
          <a:bodyPr/>
          <a:lstStyle/>
          <a:p>
            <a:r>
              <a:rPr lang="en-US" dirty="0"/>
              <a:t>PS-PVR for Provisional Maturity of GOES-19 ABI L1b and CMI Products</a:t>
            </a:r>
          </a:p>
        </p:txBody>
      </p:sp>
      <p:sp>
        <p:nvSpPr>
          <p:cNvPr id="6" name="Slide Number Placeholder 5">
            <a:extLst>
              <a:ext uri="{FF2B5EF4-FFF2-40B4-BE49-F238E27FC236}">
                <a16:creationId xmlns:a16="http://schemas.microsoft.com/office/drawing/2014/main" id="{42183BEA-DD9B-41CA-A4AB-F87FDF15FB10}"/>
              </a:ext>
            </a:extLst>
          </p:cNvPr>
          <p:cNvSpPr>
            <a:spLocks noGrp="1"/>
          </p:cNvSpPr>
          <p:nvPr>
            <p:ph type="sldNum" sz="quarter" idx="4"/>
          </p:nvPr>
        </p:nvSpPr>
        <p:spPr/>
        <p:txBody>
          <a:bodyPr/>
          <a:lstStyle/>
          <a:p>
            <a:fld id="{24AD0344-B142-42FF-A24F-67F68BAAC27D}" type="slidenum">
              <a:rPr lang="en-US" smtClean="0"/>
              <a:pPr/>
              <a:t>27</a:t>
            </a:fld>
            <a:endParaRPr lang="en-US" dirty="0"/>
          </a:p>
        </p:txBody>
      </p:sp>
      <p:sp>
        <p:nvSpPr>
          <p:cNvPr id="24" name="Content Placeholder 2">
            <a:extLst>
              <a:ext uri="{FF2B5EF4-FFF2-40B4-BE49-F238E27FC236}">
                <a16:creationId xmlns:a16="http://schemas.microsoft.com/office/drawing/2014/main" id="{790CE8BB-52B6-4CC0-8007-D48C36CF3EA8}"/>
              </a:ext>
            </a:extLst>
          </p:cNvPr>
          <p:cNvSpPr txBox="1">
            <a:spLocks/>
          </p:cNvSpPr>
          <p:nvPr/>
        </p:nvSpPr>
        <p:spPr>
          <a:xfrm>
            <a:off x="628033" y="1204366"/>
            <a:ext cx="10960510" cy="1773633"/>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Wingdings" panose="05000000000000000000" pitchFamily="2" charset="2"/>
              <a:buChar char="q"/>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Wingdings" panose="05000000000000000000" pitchFamily="2" charset="2"/>
              <a:buChar char="v"/>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Verify ABI detector response uniformity for each channel</a:t>
            </a:r>
          </a:p>
          <a:p>
            <a:pPr lvl="1"/>
            <a:r>
              <a:rPr lang="en-US" dirty="0"/>
              <a:t>ABI detector-to-detector relative calibration accuracy shall be within derived </a:t>
            </a:r>
            <a:r>
              <a:rPr lang="en-US" dirty="0" err="1"/>
              <a:t>NEdN</a:t>
            </a:r>
            <a:r>
              <a:rPr lang="en-US" dirty="0"/>
              <a:t> (MRD519)</a:t>
            </a:r>
          </a:p>
          <a:p>
            <a:r>
              <a:rPr lang="en-US" dirty="0"/>
              <a:t>Special North-South-Scan (NSS) over the lunar surface are conducted when the Moon at specific phase angle appears in the space within the ABI field of regard</a:t>
            </a:r>
          </a:p>
          <a:p>
            <a:r>
              <a:rPr lang="en-US" dirty="0"/>
              <a:t>Most of the events have been collected and processed into L1</a:t>
            </a:r>
            <a:r>
              <a:rPr lang="el-GR" dirty="0"/>
              <a:t>β</a:t>
            </a:r>
            <a:r>
              <a:rPr lang="en-US" dirty="0"/>
              <a:t> data using GRATDAT. Test will continue.</a:t>
            </a:r>
          </a:p>
        </p:txBody>
      </p:sp>
      <p:grpSp>
        <p:nvGrpSpPr>
          <p:cNvPr id="10" name="Group 9">
            <a:extLst>
              <a:ext uri="{FF2B5EF4-FFF2-40B4-BE49-F238E27FC236}">
                <a16:creationId xmlns:a16="http://schemas.microsoft.com/office/drawing/2014/main" id="{2B1A7729-54B7-428D-B7DC-E1D101B2157F}"/>
              </a:ext>
            </a:extLst>
          </p:cNvPr>
          <p:cNvGrpSpPr/>
          <p:nvPr/>
        </p:nvGrpSpPr>
        <p:grpSpPr>
          <a:xfrm>
            <a:off x="435001" y="3183872"/>
            <a:ext cx="3645620" cy="1390454"/>
            <a:chOff x="585004" y="3919728"/>
            <a:chExt cx="3645620" cy="1390454"/>
          </a:xfrm>
        </p:grpSpPr>
        <p:pic>
          <p:nvPicPr>
            <p:cNvPr id="21" name="Google Shape;69;p4">
              <a:extLst>
                <a:ext uri="{FF2B5EF4-FFF2-40B4-BE49-F238E27FC236}">
                  <a16:creationId xmlns:a16="http://schemas.microsoft.com/office/drawing/2014/main" id="{97714177-77A6-45A2-A6BC-4F83A6FDA58B}"/>
                </a:ext>
              </a:extLst>
            </p:cNvPr>
            <p:cNvPicPr preferRelativeResize="0"/>
            <p:nvPr/>
          </p:nvPicPr>
          <p:blipFill rotWithShape="1">
            <a:blip r:embed="rId2">
              <a:alphaModFix/>
            </a:blip>
            <a:srcRect/>
            <a:stretch/>
          </p:blipFill>
          <p:spPr>
            <a:xfrm>
              <a:off x="635138" y="3919728"/>
              <a:ext cx="3327262" cy="848297"/>
            </a:xfrm>
            <a:prstGeom prst="rect">
              <a:avLst/>
            </a:prstGeom>
            <a:noFill/>
            <a:ln>
              <a:noFill/>
            </a:ln>
          </p:spPr>
        </p:pic>
        <p:sp>
          <p:nvSpPr>
            <p:cNvPr id="9" name="TextBox 8">
              <a:extLst>
                <a:ext uri="{FF2B5EF4-FFF2-40B4-BE49-F238E27FC236}">
                  <a16:creationId xmlns:a16="http://schemas.microsoft.com/office/drawing/2014/main" id="{8C968B12-1916-479F-A831-A8DFD1E48F79}"/>
                </a:ext>
              </a:extLst>
            </p:cNvPr>
            <p:cNvSpPr txBox="1"/>
            <p:nvPr/>
          </p:nvSpPr>
          <p:spPr>
            <a:xfrm>
              <a:off x="585004" y="4786962"/>
              <a:ext cx="3645620"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Fig. 1. The Moon appeared in the space left to the Earth on 09/18/2024</a:t>
              </a:r>
            </a:p>
          </p:txBody>
        </p:sp>
      </p:grpSp>
      <p:grpSp>
        <p:nvGrpSpPr>
          <p:cNvPr id="11" name="Group 10">
            <a:extLst>
              <a:ext uri="{FF2B5EF4-FFF2-40B4-BE49-F238E27FC236}">
                <a16:creationId xmlns:a16="http://schemas.microsoft.com/office/drawing/2014/main" id="{DFDA32F7-6029-49A0-9F7A-39D3D14D1011}"/>
              </a:ext>
            </a:extLst>
          </p:cNvPr>
          <p:cNvGrpSpPr/>
          <p:nvPr/>
        </p:nvGrpSpPr>
        <p:grpSpPr>
          <a:xfrm>
            <a:off x="359664" y="4849347"/>
            <a:ext cx="3693403" cy="1618263"/>
            <a:chOff x="4280165" y="3744974"/>
            <a:chExt cx="3693403" cy="1618263"/>
          </a:xfrm>
        </p:grpSpPr>
        <p:pic>
          <p:nvPicPr>
            <p:cNvPr id="22" name="Google Shape;72;p4">
              <a:extLst>
                <a:ext uri="{FF2B5EF4-FFF2-40B4-BE49-F238E27FC236}">
                  <a16:creationId xmlns:a16="http://schemas.microsoft.com/office/drawing/2014/main" id="{ED1DD8EA-1824-4969-A0AF-912EB9A1759A}"/>
                </a:ext>
              </a:extLst>
            </p:cNvPr>
            <p:cNvPicPr preferRelativeResize="0"/>
            <p:nvPr/>
          </p:nvPicPr>
          <p:blipFill rotWithShape="1">
            <a:blip r:embed="rId3">
              <a:alphaModFix/>
            </a:blip>
            <a:srcRect/>
            <a:stretch/>
          </p:blipFill>
          <p:spPr>
            <a:xfrm>
              <a:off x="4355502" y="3744974"/>
              <a:ext cx="3517473" cy="824827"/>
            </a:xfrm>
            <a:prstGeom prst="rect">
              <a:avLst/>
            </a:prstGeom>
            <a:noFill/>
            <a:ln>
              <a:noFill/>
            </a:ln>
          </p:spPr>
        </p:pic>
        <p:sp>
          <p:nvSpPr>
            <p:cNvPr id="25" name="TextBox 24">
              <a:extLst>
                <a:ext uri="{FF2B5EF4-FFF2-40B4-BE49-F238E27FC236}">
                  <a16:creationId xmlns:a16="http://schemas.microsoft.com/office/drawing/2014/main" id="{B0E7E8DD-FF63-498D-B49E-8C45AA7E029A}"/>
                </a:ext>
              </a:extLst>
            </p:cNvPr>
            <p:cNvSpPr txBox="1"/>
            <p:nvPr/>
          </p:nvSpPr>
          <p:spPr>
            <a:xfrm>
              <a:off x="4280165" y="4624573"/>
              <a:ext cx="3693403" cy="738664"/>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Fig. 2. Example of lunar NSS images showing all  detectors from one channel across the lunar surface</a:t>
              </a:r>
            </a:p>
          </p:txBody>
        </p:sp>
      </p:grpSp>
      <p:grpSp>
        <p:nvGrpSpPr>
          <p:cNvPr id="12" name="Group 11">
            <a:extLst>
              <a:ext uri="{FF2B5EF4-FFF2-40B4-BE49-F238E27FC236}">
                <a16:creationId xmlns:a16="http://schemas.microsoft.com/office/drawing/2014/main" id="{BBC7B6BB-960E-4526-A249-66FB59AFB2A5}"/>
              </a:ext>
            </a:extLst>
          </p:cNvPr>
          <p:cNvGrpSpPr/>
          <p:nvPr/>
        </p:nvGrpSpPr>
        <p:grpSpPr>
          <a:xfrm>
            <a:off x="4210896" y="3106373"/>
            <a:ext cx="2904404" cy="3217251"/>
            <a:chOff x="8281849" y="3024428"/>
            <a:chExt cx="2904404" cy="3217251"/>
          </a:xfrm>
        </p:grpSpPr>
        <p:sp>
          <p:nvSpPr>
            <p:cNvPr id="26" name="TextBox 25">
              <a:extLst>
                <a:ext uri="{FF2B5EF4-FFF2-40B4-BE49-F238E27FC236}">
                  <a16:creationId xmlns:a16="http://schemas.microsoft.com/office/drawing/2014/main" id="{166306BA-9D21-4B9F-AC73-3A81D915FF0B}"/>
                </a:ext>
              </a:extLst>
            </p:cNvPr>
            <p:cNvSpPr txBox="1"/>
            <p:nvPr/>
          </p:nvSpPr>
          <p:spPr>
            <a:xfrm>
              <a:off x="8302752" y="5503015"/>
              <a:ext cx="2883501" cy="738664"/>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Fig. 3. Light Of Sight (LOS) trajectory corresponding to the NSS scan shown in Fig 2.</a:t>
              </a:r>
            </a:p>
          </p:txBody>
        </p:sp>
        <p:pic>
          <p:nvPicPr>
            <p:cNvPr id="27" name="Google Shape;75;p4">
              <a:extLst>
                <a:ext uri="{FF2B5EF4-FFF2-40B4-BE49-F238E27FC236}">
                  <a16:creationId xmlns:a16="http://schemas.microsoft.com/office/drawing/2014/main" id="{565BD0FE-0F19-4E1E-BB70-20EB194144AA}"/>
                </a:ext>
              </a:extLst>
            </p:cNvPr>
            <p:cNvPicPr preferRelativeResize="0"/>
            <p:nvPr/>
          </p:nvPicPr>
          <p:blipFill rotWithShape="1">
            <a:blip r:embed="rId4">
              <a:alphaModFix/>
            </a:blip>
            <a:srcRect/>
            <a:stretch/>
          </p:blipFill>
          <p:spPr>
            <a:xfrm>
              <a:off x="8281849" y="3024428"/>
              <a:ext cx="2743200" cy="2517691"/>
            </a:xfrm>
            <a:prstGeom prst="rect">
              <a:avLst/>
            </a:prstGeom>
            <a:noFill/>
            <a:ln>
              <a:noFill/>
            </a:ln>
          </p:spPr>
        </p:pic>
      </p:grpSp>
      <p:graphicFrame>
        <p:nvGraphicFramePr>
          <p:cNvPr id="28" name="Table 27">
            <a:extLst>
              <a:ext uri="{FF2B5EF4-FFF2-40B4-BE49-F238E27FC236}">
                <a16:creationId xmlns:a16="http://schemas.microsoft.com/office/drawing/2014/main" id="{56791E4D-E9BC-4F13-B447-8485A5D1C19D}"/>
              </a:ext>
            </a:extLst>
          </p:cNvPr>
          <p:cNvGraphicFramePr>
            <a:graphicFrameLocks noGrp="1"/>
          </p:cNvGraphicFramePr>
          <p:nvPr>
            <p:extLst/>
          </p:nvPr>
        </p:nvGraphicFramePr>
        <p:xfrm>
          <a:off x="7513799" y="3360518"/>
          <a:ext cx="3943623" cy="2459810"/>
        </p:xfrm>
        <a:graphic>
          <a:graphicData uri="http://schemas.openxmlformats.org/drawingml/2006/table">
            <a:tbl>
              <a:tblPr firstRow="1" bandRow="1">
                <a:tableStyleId>{5C22544A-7EE6-4342-B048-85BDC9FD1C3A}</a:tableStyleId>
              </a:tblPr>
              <a:tblGrid>
                <a:gridCol w="633496">
                  <a:extLst>
                    <a:ext uri="{9D8B030D-6E8A-4147-A177-3AD203B41FA5}">
                      <a16:colId xmlns:a16="http://schemas.microsoft.com/office/drawing/2014/main" val="629329708"/>
                    </a:ext>
                  </a:extLst>
                </a:gridCol>
                <a:gridCol w="1563633">
                  <a:extLst>
                    <a:ext uri="{9D8B030D-6E8A-4147-A177-3AD203B41FA5}">
                      <a16:colId xmlns:a16="http://schemas.microsoft.com/office/drawing/2014/main" val="571198814"/>
                    </a:ext>
                  </a:extLst>
                </a:gridCol>
                <a:gridCol w="1746494">
                  <a:extLst>
                    <a:ext uri="{9D8B030D-6E8A-4147-A177-3AD203B41FA5}">
                      <a16:colId xmlns:a16="http://schemas.microsoft.com/office/drawing/2014/main" val="1678972533"/>
                    </a:ext>
                  </a:extLst>
                </a:gridCol>
              </a:tblGrid>
              <a:tr h="631010">
                <a:tc>
                  <a:txBody>
                    <a:bodyPr/>
                    <a:lstStyle/>
                    <a:p>
                      <a:r>
                        <a:rPr lang="en-US" sz="1400" b="0" dirty="0">
                          <a:latin typeface="Times New Roman" panose="02020603050405020304" pitchFamily="18" charset="0"/>
                          <a:cs typeface="Times New Roman" panose="02020603050405020304" pitchFamily="18" charset="0"/>
                        </a:rPr>
                        <a:t>No.</a:t>
                      </a:r>
                    </a:p>
                  </a:txBody>
                  <a:tcPr/>
                </a:tc>
                <a:tc>
                  <a:txBody>
                    <a:bodyPr/>
                    <a:lstStyle/>
                    <a:p>
                      <a:r>
                        <a:rPr lang="en-US" sz="1400" b="0" dirty="0">
                          <a:latin typeface="Times New Roman" panose="02020603050405020304" pitchFamily="18" charset="0"/>
                          <a:cs typeface="Times New Roman" panose="02020603050405020304" pitchFamily="18" charset="0"/>
                        </a:rPr>
                        <a:t>Collection Date</a:t>
                      </a:r>
                    </a:p>
                  </a:txBody>
                  <a:tcPr/>
                </a:tc>
                <a:tc>
                  <a:txBody>
                    <a:bodyPr/>
                    <a:lstStyle/>
                    <a:p>
                      <a:pPr marL="0" marR="0" lvl="0" indent="0" algn="ctr" rtl="0">
                        <a:lnSpc>
                          <a:spcPct val="107000"/>
                        </a:lnSpc>
                        <a:spcBef>
                          <a:spcPts val="0"/>
                        </a:spcBef>
                        <a:spcAft>
                          <a:spcPts val="0"/>
                        </a:spcAft>
                        <a:buNone/>
                      </a:pPr>
                      <a:r>
                        <a:rPr lang="en-US" sz="1400" b="0" u="none" strike="noStrike" cap="none" dirty="0">
                          <a:latin typeface="Times New Roman" panose="02020603050405020304" pitchFamily="18" charset="0"/>
                          <a:ea typeface="Times New Roman"/>
                          <a:cs typeface="Times New Roman" panose="02020603050405020304" pitchFamily="18" charset="0"/>
                          <a:sym typeface="Times New Roman"/>
                        </a:rPr>
                        <a:t>Lunar Phase Angle (Degrees)</a:t>
                      </a:r>
                      <a:endParaRPr sz="1400" b="0" u="none" strike="noStrike" cap="none" dirty="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extLst>
                  <a:ext uri="{0D108BD9-81ED-4DB2-BD59-A6C34878D82A}">
                    <a16:rowId xmlns:a16="http://schemas.microsoft.com/office/drawing/2014/main" val="3097654453"/>
                  </a:ext>
                </a:extLst>
              </a:tr>
              <a:tr h="299804">
                <a:tc>
                  <a:txBody>
                    <a:bodyPr/>
                    <a:lstStyle/>
                    <a:p>
                      <a:pPr algn="ctr"/>
                      <a:r>
                        <a:rPr lang="en-US" sz="1400" b="1" dirty="0">
                          <a:solidFill>
                            <a:srgbClr val="008000"/>
                          </a:solidFill>
                          <a:latin typeface="Times New Roman" panose="02020603050405020304" pitchFamily="18" charset="0"/>
                          <a:cs typeface="Times New Roman" panose="02020603050405020304" pitchFamily="18" charset="0"/>
                        </a:rPr>
                        <a:t>1</a:t>
                      </a:r>
                    </a:p>
                  </a:txBody>
                  <a:tcPr/>
                </a:tc>
                <a:tc>
                  <a:txBody>
                    <a:bodyPr/>
                    <a:lstStyle/>
                    <a:p>
                      <a:pPr marL="0" marR="0" lvl="0" indent="0" algn="ctr" rtl="0">
                        <a:lnSpc>
                          <a:spcPct val="107000"/>
                        </a:lnSpc>
                        <a:spcBef>
                          <a:spcPts val="0"/>
                        </a:spcBef>
                        <a:spcAft>
                          <a:spcPts val="0"/>
                        </a:spcAft>
                        <a:buNone/>
                      </a:pPr>
                      <a:r>
                        <a:rPr lang="en-US" sz="1400" b="1" u="none" strike="noStrike" cap="none" dirty="0">
                          <a:solidFill>
                            <a:srgbClr val="008000"/>
                          </a:solidFill>
                          <a:latin typeface="Times New Roman" panose="02020603050405020304" pitchFamily="18" charset="0"/>
                          <a:ea typeface="Times New Roman"/>
                          <a:cs typeface="Times New Roman" panose="02020603050405020304" pitchFamily="18" charset="0"/>
                          <a:sym typeface="Times New Roman"/>
                        </a:rPr>
                        <a:t>9/18/2024</a:t>
                      </a:r>
                      <a:endParaRPr sz="1400" b="1" u="none" strike="noStrike" cap="none" dirty="0">
                        <a:solidFill>
                          <a:srgbClr val="008000"/>
                        </a:solidFill>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ctr" rtl="0">
                        <a:lnSpc>
                          <a:spcPct val="107000"/>
                        </a:lnSpc>
                        <a:spcBef>
                          <a:spcPts val="0"/>
                        </a:spcBef>
                        <a:spcAft>
                          <a:spcPts val="0"/>
                        </a:spcAft>
                        <a:buNone/>
                      </a:pPr>
                      <a:r>
                        <a:rPr lang="en-US" sz="1400" b="1" u="none" strike="noStrike" cap="none">
                          <a:solidFill>
                            <a:srgbClr val="008000"/>
                          </a:solidFill>
                          <a:latin typeface="Times New Roman" panose="02020603050405020304" pitchFamily="18" charset="0"/>
                          <a:ea typeface="Times New Roman"/>
                          <a:cs typeface="Times New Roman" panose="02020603050405020304" pitchFamily="18" charset="0"/>
                          <a:sym typeface="Times New Roman"/>
                        </a:rPr>
                        <a:t>+7</a:t>
                      </a:r>
                      <a:r>
                        <a:rPr lang="en-US" sz="1400" b="1" u="none" strike="noStrike" cap="none" baseline="30000">
                          <a:solidFill>
                            <a:srgbClr val="008000"/>
                          </a:solidFill>
                          <a:latin typeface="Times New Roman" panose="02020603050405020304" pitchFamily="18" charset="0"/>
                          <a:ea typeface="Times New Roman"/>
                          <a:cs typeface="Times New Roman" panose="02020603050405020304" pitchFamily="18" charset="0"/>
                          <a:sym typeface="Times New Roman"/>
                        </a:rPr>
                        <a:t>o</a:t>
                      </a:r>
                      <a:r>
                        <a:rPr lang="en-US" sz="1400" b="1" u="none" strike="noStrike" cap="none">
                          <a:solidFill>
                            <a:srgbClr val="008000"/>
                          </a:solidFill>
                          <a:latin typeface="Times New Roman" panose="02020603050405020304" pitchFamily="18" charset="0"/>
                          <a:ea typeface="Times New Roman"/>
                          <a:cs typeface="Times New Roman" panose="02020603050405020304" pitchFamily="18" charset="0"/>
                          <a:sym typeface="Times New Roman"/>
                        </a:rPr>
                        <a:t> – +11</a:t>
                      </a:r>
                      <a:r>
                        <a:rPr lang="en-US" sz="1400" b="1" u="none" strike="noStrike" cap="none" baseline="30000">
                          <a:solidFill>
                            <a:srgbClr val="008000"/>
                          </a:solidFill>
                          <a:latin typeface="Times New Roman" panose="02020603050405020304" pitchFamily="18" charset="0"/>
                          <a:ea typeface="Times New Roman"/>
                          <a:cs typeface="Times New Roman" panose="02020603050405020304" pitchFamily="18" charset="0"/>
                          <a:sym typeface="Times New Roman"/>
                        </a:rPr>
                        <a:t>o</a:t>
                      </a:r>
                      <a:endParaRPr sz="1400" b="1" u="none" strike="noStrike" cap="none">
                        <a:solidFill>
                          <a:srgbClr val="008000"/>
                        </a:solidFill>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extLst>
                  <a:ext uri="{0D108BD9-81ED-4DB2-BD59-A6C34878D82A}">
                    <a16:rowId xmlns:a16="http://schemas.microsoft.com/office/drawing/2014/main" val="1286149288"/>
                  </a:ext>
                </a:extLst>
              </a:tr>
              <a:tr h="299804">
                <a:tc>
                  <a:txBody>
                    <a:bodyPr/>
                    <a:lstStyle/>
                    <a:p>
                      <a:pPr algn="ctr"/>
                      <a:r>
                        <a:rPr lang="en-US" sz="1400" b="1" dirty="0">
                          <a:solidFill>
                            <a:srgbClr val="008000"/>
                          </a:solidFill>
                          <a:latin typeface="Times New Roman" panose="02020603050405020304" pitchFamily="18" charset="0"/>
                          <a:cs typeface="Times New Roman" panose="02020603050405020304" pitchFamily="18" charset="0"/>
                        </a:rPr>
                        <a:t>2</a:t>
                      </a:r>
                    </a:p>
                  </a:txBody>
                  <a:tcPr/>
                </a:tc>
                <a:tc>
                  <a:txBody>
                    <a:bodyPr/>
                    <a:lstStyle/>
                    <a:p>
                      <a:pPr marL="0" marR="0" lvl="0" indent="0" algn="ctr" rtl="0">
                        <a:lnSpc>
                          <a:spcPct val="107000"/>
                        </a:lnSpc>
                        <a:spcBef>
                          <a:spcPts val="0"/>
                        </a:spcBef>
                        <a:spcAft>
                          <a:spcPts val="0"/>
                        </a:spcAft>
                        <a:buNone/>
                      </a:pPr>
                      <a:r>
                        <a:rPr lang="en-US" sz="1400" b="1" u="none" strike="noStrike" cap="none" dirty="0">
                          <a:solidFill>
                            <a:srgbClr val="008000"/>
                          </a:solidFill>
                          <a:latin typeface="Times New Roman" panose="02020603050405020304" pitchFamily="18" charset="0"/>
                          <a:ea typeface="Times New Roman"/>
                          <a:cs typeface="Times New Roman" panose="02020603050405020304" pitchFamily="18" charset="0"/>
                          <a:sym typeface="Times New Roman"/>
                        </a:rPr>
                        <a:t>10/15/2024</a:t>
                      </a:r>
                      <a:endParaRPr sz="1400" b="1" u="none" strike="noStrike" cap="none" dirty="0">
                        <a:solidFill>
                          <a:srgbClr val="008000"/>
                        </a:solidFill>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ctr" rtl="0">
                        <a:lnSpc>
                          <a:spcPct val="107000"/>
                        </a:lnSpc>
                        <a:spcBef>
                          <a:spcPts val="0"/>
                        </a:spcBef>
                        <a:spcAft>
                          <a:spcPts val="0"/>
                        </a:spcAft>
                        <a:buNone/>
                      </a:pPr>
                      <a:r>
                        <a:rPr lang="en-US" sz="1400" b="1" u="none" strike="noStrike" cap="none">
                          <a:solidFill>
                            <a:srgbClr val="008000"/>
                          </a:solidFill>
                          <a:latin typeface="Times New Roman" panose="02020603050405020304" pitchFamily="18" charset="0"/>
                          <a:ea typeface="Times New Roman"/>
                          <a:cs typeface="Times New Roman" panose="02020603050405020304" pitchFamily="18" charset="0"/>
                          <a:sym typeface="Times New Roman"/>
                        </a:rPr>
                        <a:t>-24</a:t>
                      </a:r>
                      <a:r>
                        <a:rPr lang="en-US" sz="1400" b="1" u="none" strike="noStrike" cap="none" baseline="30000">
                          <a:solidFill>
                            <a:srgbClr val="008000"/>
                          </a:solidFill>
                          <a:latin typeface="Times New Roman" panose="02020603050405020304" pitchFamily="18" charset="0"/>
                          <a:ea typeface="Times New Roman"/>
                          <a:cs typeface="Times New Roman" panose="02020603050405020304" pitchFamily="18" charset="0"/>
                          <a:sym typeface="Times New Roman"/>
                        </a:rPr>
                        <a:t>o</a:t>
                      </a:r>
                      <a:r>
                        <a:rPr lang="en-US" sz="1400" b="1" u="none" strike="noStrike" cap="none">
                          <a:solidFill>
                            <a:srgbClr val="008000"/>
                          </a:solidFill>
                          <a:latin typeface="Times New Roman" panose="02020603050405020304" pitchFamily="18" charset="0"/>
                          <a:ea typeface="Times New Roman"/>
                          <a:cs typeface="Times New Roman" panose="02020603050405020304" pitchFamily="18" charset="0"/>
                          <a:sym typeface="Times New Roman"/>
                        </a:rPr>
                        <a:t> – -27</a:t>
                      </a:r>
                      <a:r>
                        <a:rPr lang="en-US" sz="1400" b="1" u="none" strike="noStrike" cap="none" baseline="30000">
                          <a:solidFill>
                            <a:srgbClr val="008000"/>
                          </a:solidFill>
                          <a:latin typeface="Times New Roman" panose="02020603050405020304" pitchFamily="18" charset="0"/>
                          <a:ea typeface="Times New Roman"/>
                          <a:cs typeface="Times New Roman" panose="02020603050405020304" pitchFamily="18" charset="0"/>
                          <a:sym typeface="Times New Roman"/>
                        </a:rPr>
                        <a:t>o</a:t>
                      </a:r>
                      <a:endParaRPr sz="1400" b="1" u="none" strike="noStrike" cap="none">
                        <a:solidFill>
                          <a:srgbClr val="008000"/>
                        </a:solidFill>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extLst>
                  <a:ext uri="{0D108BD9-81ED-4DB2-BD59-A6C34878D82A}">
                    <a16:rowId xmlns:a16="http://schemas.microsoft.com/office/drawing/2014/main" val="1235161204"/>
                  </a:ext>
                </a:extLst>
              </a:tr>
              <a:tr h="299804">
                <a:tc>
                  <a:txBody>
                    <a:bodyPr/>
                    <a:lstStyle/>
                    <a:p>
                      <a:pPr algn="ctr"/>
                      <a:r>
                        <a:rPr lang="en-US" sz="1400" b="1" dirty="0">
                          <a:solidFill>
                            <a:srgbClr val="008000"/>
                          </a:solidFill>
                          <a:latin typeface="Times New Roman" panose="02020603050405020304" pitchFamily="18" charset="0"/>
                          <a:cs typeface="Times New Roman" panose="02020603050405020304" pitchFamily="18" charset="0"/>
                        </a:rPr>
                        <a:t>3</a:t>
                      </a:r>
                    </a:p>
                  </a:txBody>
                  <a:tcPr/>
                </a:tc>
                <a:tc>
                  <a:txBody>
                    <a:bodyPr/>
                    <a:lstStyle/>
                    <a:p>
                      <a:pPr marL="0" marR="0" lvl="0" indent="0" algn="ctr" rtl="0">
                        <a:lnSpc>
                          <a:spcPct val="107000"/>
                        </a:lnSpc>
                        <a:spcBef>
                          <a:spcPts val="0"/>
                        </a:spcBef>
                        <a:spcAft>
                          <a:spcPts val="0"/>
                        </a:spcAft>
                        <a:buNone/>
                      </a:pPr>
                      <a:r>
                        <a:rPr lang="en-US" sz="1400" b="1" u="none" strike="noStrike" cap="none" dirty="0">
                          <a:solidFill>
                            <a:srgbClr val="008000"/>
                          </a:solidFill>
                          <a:latin typeface="Times New Roman" panose="02020603050405020304" pitchFamily="18" charset="0"/>
                          <a:ea typeface="Times New Roman"/>
                          <a:cs typeface="Times New Roman" panose="02020603050405020304" pitchFamily="18" charset="0"/>
                          <a:sym typeface="Times New Roman"/>
                        </a:rPr>
                        <a:t>11/25/2024</a:t>
                      </a:r>
                      <a:endParaRPr sz="1400" b="1" u="none" strike="noStrike" cap="none" dirty="0">
                        <a:solidFill>
                          <a:srgbClr val="008000"/>
                        </a:solidFill>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ctr" rtl="0">
                        <a:lnSpc>
                          <a:spcPct val="107000"/>
                        </a:lnSpc>
                        <a:spcBef>
                          <a:spcPts val="0"/>
                        </a:spcBef>
                        <a:spcAft>
                          <a:spcPts val="0"/>
                        </a:spcAft>
                        <a:buNone/>
                      </a:pPr>
                      <a:r>
                        <a:rPr lang="en-US" sz="1400" b="1" u="none" strike="noStrike" cap="none">
                          <a:solidFill>
                            <a:srgbClr val="008000"/>
                          </a:solidFill>
                          <a:latin typeface="Times New Roman" panose="02020603050405020304" pitchFamily="18" charset="0"/>
                          <a:ea typeface="Times New Roman"/>
                          <a:cs typeface="Times New Roman" panose="02020603050405020304" pitchFamily="18" charset="0"/>
                          <a:sym typeface="Times New Roman"/>
                        </a:rPr>
                        <a:t>+110</a:t>
                      </a:r>
                      <a:r>
                        <a:rPr lang="en-US" sz="1400" b="1" u="none" strike="noStrike" cap="none" baseline="30000">
                          <a:solidFill>
                            <a:srgbClr val="008000"/>
                          </a:solidFill>
                          <a:latin typeface="Times New Roman" panose="02020603050405020304" pitchFamily="18" charset="0"/>
                          <a:ea typeface="Times New Roman"/>
                          <a:cs typeface="Times New Roman" panose="02020603050405020304" pitchFamily="18" charset="0"/>
                          <a:sym typeface="Times New Roman"/>
                        </a:rPr>
                        <a:t>o</a:t>
                      </a:r>
                      <a:r>
                        <a:rPr lang="en-US" sz="1400" b="1" u="none" strike="noStrike" cap="none">
                          <a:solidFill>
                            <a:srgbClr val="008000"/>
                          </a:solidFill>
                          <a:latin typeface="Times New Roman" panose="02020603050405020304" pitchFamily="18" charset="0"/>
                          <a:ea typeface="Times New Roman"/>
                          <a:cs typeface="Times New Roman" panose="02020603050405020304" pitchFamily="18" charset="0"/>
                          <a:sym typeface="Times New Roman"/>
                        </a:rPr>
                        <a:t> – +113</a:t>
                      </a:r>
                      <a:r>
                        <a:rPr lang="en-US" sz="1400" b="1" u="none" strike="noStrike" cap="none" baseline="30000">
                          <a:solidFill>
                            <a:srgbClr val="008000"/>
                          </a:solidFill>
                          <a:latin typeface="Times New Roman" panose="02020603050405020304" pitchFamily="18" charset="0"/>
                          <a:ea typeface="Times New Roman"/>
                          <a:cs typeface="Times New Roman" panose="02020603050405020304" pitchFamily="18" charset="0"/>
                          <a:sym typeface="Times New Roman"/>
                        </a:rPr>
                        <a:t>o</a:t>
                      </a:r>
                      <a:endParaRPr sz="1400" b="1" u="none" strike="noStrike" cap="none">
                        <a:solidFill>
                          <a:srgbClr val="008000"/>
                        </a:solidFill>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extLst>
                  <a:ext uri="{0D108BD9-81ED-4DB2-BD59-A6C34878D82A}">
                    <a16:rowId xmlns:a16="http://schemas.microsoft.com/office/drawing/2014/main" val="2946846324"/>
                  </a:ext>
                </a:extLst>
              </a:tr>
              <a:tr h="287258">
                <a:tc>
                  <a:txBody>
                    <a:bodyPr/>
                    <a:lstStyle/>
                    <a:p>
                      <a:pPr algn="ctr"/>
                      <a:r>
                        <a:rPr lang="en-US" sz="1400" b="1" dirty="0">
                          <a:solidFill>
                            <a:srgbClr val="008000"/>
                          </a:solidFill>
                          <a:latin typeface="Times New Roman" panose="02020603050405020304" pitchFamily="18" charset="0"/>
                          <a:cs typeface="Times New Roman" panose="02020603050405020304" pitchFamily="18" charset="0"/>
                        </a:rPr>
                        <a:t>4</a:t>
                      </a:r>
                    </a:p>
                  </a:txBody>
                  <a:tcPr/>
                </a:tc>
                <a:tc>
                  <a:txBody>
                    <a:bodyPr/>
                    <a:lstStyle/>
                    <a:p>
                      <a:pPr marL="0" marR="0" lvl="0" indent="0" algn="ctr" rtl="0">
                        <a:lnSpc>
                          <a:spcPct val="107000"/>
                        </a:lnSpc>
                        <a:spcBef>
                          <a:spcPts val="0"/>
                        </a:spcBef>
                        <a:spcAft>
                          <a:spcPts val="0"/>
                        </a:spcAft>
                        <a:buNone/>
                      </a:pPr>
                      <a:r>
                        <a:rPr lang="en-US" sz="1400" b="1" u="none" strike="noStrike" cap="none" dirty="0">
                          <a:solidFill>
                            <a:srgbClr val="008000"/>
                          </a:solidFill>
                          <a:latin typeface="Times New Roman" panose="02020603050405020304" pitchFamily="18" charset="0"/>
                          <a:ea typeface="Times New Roman"/>
                          <a:cs typeface="Times New Roman" panose="02020603050405020304" pitchFamily="18" charset="0"/>
                          <a:sym typeface="Times New Roman"/>
                        </a:rPr>
                        <a:t>12/08/2024</a:t>
                      </a:r>
                      <a:endParaRPr sz="1400" b="1" u="none" strike="noStrike" cap="none" dirty="0">
                        <a:solidFill>
                          <a:srgbClr val="008000"/>
                        </a:solidFill>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42545" marR="0" lvl="0" indent="0" algn="ctr" rtl="0">
                        <a:spcBef>
                          <a:spcPts val="0"/>
                        </a:spcBef>
                        <a:spcAft>
                          <a:spcPts val="0"/>
                        </a:spcAft>
                        <a:buNone/>
                      </a:pPr>
                      <a:r>
                        <a:rPr lang="en-US" sz="1400" b="1" u="none" strike="noStrike" cap="none">
                          <a:solidFill>
                            <a:srgbClr val="008000"/>
                          </a:solidFill>
                          <a:latin typeface="Times New Roman" panose="02020603050405020304" pitchFamily="18" charset="0"/>
                          <a:ea typeface="Times New Roman"/>
                          <a:cs typeface="Times New Roman" panose="02020603050405020304" pitchFamily="18" charset="0"/>
                          <a:sym typeface="Times New Roman"/>
                        </a:rPr>
                        <a:t>-90</a:t>
                      </a:r>
                      <a:r>
                        <a:rPr lang="en-US" sz="1400" b="1" u="none" strike="noStrike" cap="none" baseline="30000">
                          <a:solidFill>
                            <a:srgbClr val="008000"/>
                          </a:solidFill>
                          <a:latin typeface="Times New Roman" panose="02020603050405020304" pitchFamily="18" charset="0"/>
                          <a:ea typeface="Times New Roman"/>
                          <a:cs typeface="Times New Roman" panose="02020603050405020304" pitchFamily="18" charset="0"/>
                          <a:sym typeface="Times New Roman"/>
                        </a:rPr>
                        <a:t>o</a:t>
                      </a:r>
                      <a:r>
                        <a:rPr lang="en-US" sz="1400" b="1" u="none" strike="noStrike" cap="none">
                          <a:solidFill>
                            <a:srgbClr val="008000"/>
                          </a:solidFill>
                          <a:latin typeface="Times New Roman" panose="02020603050405020304" pitchFamily="18" charset="0"/>
                          <a:ea typeface="Times New Roman"/>
                          <a:cs typeface="Times New Roman" panose="02020603050405020304" pitchFamily="18" charset="0"/>
                          <a:sym typeface="Times New Roman"/>
                        </a:rPr>
                        <a:t> – -93</a:t>
                      </a:r>
                      <a:r>
                        <a:rPr lang="en-US" sz="1400" b="1" u="none" strike="noStrike" cap="none" baseline="30000">
                          <a:solidFill>
                            <a:srgbClr val="008000"/>
                          </a:solidFill>
                          <a:latin typeface="Times New Roman" panose="02020603050405020304" pitchFamily="18" charset="0"/>
                          <a:ea typeface="Times New Roman"/>
                          <a:cs typeface="Times New Roman" panose="02020603050405020304" pitchFamily="18" charset="0"/>
                          <a:sym typeface="Times New Roman"/>
                        </a:rPr>
                        <a:t>o</a:t>
                      </a:r>
                      <a:endParaRPr sz="1400" b="1" u="none" strike="noStrike" cap="none">
                        <a:solidFill>
                          <a:srgbClr val="008000"/>
                        </a:solidFill>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extLst>
                  <a:ext uri="{0D108BD9-81ED-4DB2-BD59-A6C34878D82A}">
                    <a16:rowId xmlns:a16="http://schemas.microsoft.com/office/drawing/2014/main" val="127959533"/>
                  </a:ext>
                </a:extLst>
              </a:tr>
              <a:tr h="299804">
                <a:tc>
                  <a:txBody>
                    <a:bodyPr/>
                    <a:lstStyle/>
                    <a:p>
                      <a:pPr algn="ctr"/>
                      <a:r>
                        <a:rPr lang="en-US" sz="1400" b="1" dirty="0">
                          <a:solidFill>
                            <a:srgbClr val="008000"/>
                          </a:solidFill>
                          <a:latin typeface="Times New Roman" panose="02020603050405020304" pitchFamily="18" charset="0"/>
                          <a:cs typeface="Times New Roman" panose="02020603050405020304" pitchFamily="18" charset="0"/>
                        </a:rPr>
                        <a:t>5</a:t>
                      </a:r>
                    </a:p>
                  </a:txBody>
                  <a:tcPr/>
                </a:tc>
                <a:tc>
                  <a:txBody>
                    <a:bodyPr/>
                    <a:lstStyle/>
                    <a:p>
                      <a:pPr marL="0" marR="0" lvl="0" indent="0" algn="ctr" rtl="0">
                        <a:lnSpc>
                          <a:spcPct val="107000"/>
                        </a:lnSpc>
                        <a:spcBef>
                          <a:spcPts val="0"/>
                        </a:spcBef>
                        <a:spcAft>
                          <a:spcPts val="0"/>
                        </a:spcAft>
                        <a:buNone/>
                      </a:pPr>
                      <a:r>
                        <a:rPr lang="en-US" sz="1400" b="1" u="none" strike="noStrike" cap="none" dirty="0">
                          <a:solidFill>
                            <a:srgbClr val="008000"/>
                          </a:solidFill>
                          <a:latin typeface="Times New Roman" panose="02020603050405020304" pitchFamily="18" charset="0"/>
                          <a:ea typeface="Times New Roman"/>
                          <a:cs typeface="Times New Roman" panose="02020603050405020304" pitchFamily="18" charset="0"/>
                          <a:sym typeface="Times New Roman"/>
                        </a:rPr>
                        <a:t>12/09/2024</a:t>
                      </a:r>
                      <a:endParaRPr sz="1400" b="1" u="none" strike="noStrike" cap="none" dirty="0">
                        <a:solidFill>
                          <a:srgbClr val="008000"/>
                        </a:solidFill>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42545" marR="0" lvl="0" indent="0" algn="ctr" rtl="0">
                        <a:spcBef>
                          <a:spcPts val="0"/>
                        </a:spcBef>
                        <a:spcAft>
                          <a:spcPts val="0"/>
                        </a:spcAft>
                        <a:buNone/>
                      </a:pPr>
                      <a:r>
                        <a:rPr lang="en-US" sz="1400" b="1" u="none" strike="noStrike" cap="none" dirty="0">
                          <a:solidFill>
                            <a:srgbClr val="008000"/>
                          </a:solidFill>
                          <a:latin typeface="Times New Roman" panose="02020603050405020304" pitchFamily="18" charset="0"/>
                          <a:ea typeface="Times New Roman"/>
                          <a:cs typeface="Times New Roman" panose="02020603050405020304" pitchFamily="18" charset="0"/>
                          <a:sym typeface="Times New Roman"/>
                        </a:rPr>
                        <a:t>-77</a:t>
                      </a:r>
                      <a:r>
                        <a:rPr lang="en-US" sz="1400" b="1" u="none" strike="noStrike" cap="none" baseline="30000" dirty="0">
                          <a:solidFill>
                            <a:srgbClr val="008000"/>
                          </a:solidFill>
                          <a:latin typeface="Times New Roman" panose="02020603050405020304" pitchFamily="18" charset="0"/>
                          <a:ea typeface="Times New Roman"/>
                          <a:cs typeface="Times New Roman" panose="02020603050405020304" pitchFamily="18" charset="0"/>
                          <a:sym typeface="Times New Roman"/>
                        </a:rPr>
                        <a:t>o</a:t>
                      </a:r>
                      <a:r>
                        <a:rPr lang="en-US" sz="1400" b="1" u="none" strike="noStrike" cap="none" dirty="0">
                          <a:solidFill>
                            <a:srgbClr val="008000"/>
                          </a:solidFill>
                          <a:latin typeface="Times New Roman" panose="02020603050405020304" pitchFamily="18" charset="0"/>
                          <a:ea typeface="Times New Roman"/>
                          <a:cs typeface="Times New Roman" panose="02020603050405020304" pitchFamily="18" charset="0"/>
                          <a:sym typeface="Times New Roman"/>
                        </a:rPr>
                        <a:t> - -79</a:t>
                      </a:r>
                      <a:r>
                        <a:rPr lang="en-US" sz="1400" b="1" u="none" strike="noStrike" cap="none" baseline="30000" dirty="0">
                          <a:solidFill>
                            <a:srgbClr val="008000"/>
                          </a:solidFill>
                          <a:latin typeface="Times New Roman" panose="02020603050405020304" pitchFamily="18" charset="0"/>
                          <a:ea typeface="Times New Roman"/>
                          <a:cs typeface="Times New Roman" panose="02020603050405020304" pitchFamily="18" charset="0"/>
                          <a:sym typeface="Times New Roman"/>
                        </a:rPr>
                        <a:t>o</a:t>
                      </a:r>
                      <a:endParaRPr sz="1400" b="1" u="none" strike="noStrike" cap="none" dirty="0">
                        <a:solidFill>
                          <a:srgbClr val="008000"/>
                        </a:solidFill>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extLst>
                  <a:ext uri="{0D108BD9-81ED-4DB2-BD59-A6C34878D82A}">
                    <a16:rowId xmlns:a16="http://schemas.microsoft.com/office/drawing/2014/main" val="2294920027"/>
                  </a:ext>
                </a:extLst>
              </a:tr>
              <a:tr h="299804">
                <a:tc>
                  <a:txBody>
                    <a:bodyPr/>
                    <a:lstStyle/>
                    <a:p>
                      <a:pPr algn="ctr"/>
                      <a:r>
                        <a:rPr lang="en-US" sz="1400" b="0" dirty="0">
                          <a:latin typeface="Times New Roman" panose="02020603050405020304" pitchFamily="18" charset="0"/>
                          <a:cs typeface="Times New Roman" panose="02020603050405020304" pitchFamily="18" charset="0"/>
                        </a:rPr>
                        <a:t>6</a:t>
                      </a:r>
                    </a:p>
                  </a:txBody>
                  <a:tcPr/>
                </a:tc>
                <a:tc>
                  <a:txBody>
                    <a:bodyPr/>
                    <a:lstStyle/>
                    <a:p>
                      <a:pPr marL="0" marR="0" lvl="0" indent="0" algn="ctr" rtl="0">
                        <a:lnSpc>
                          <a:spcPct val="107000"/>
                        </a:lnSpc>
                        <a:spcBef>
                          <a:spcPts val="0"/>
                        </a:spcBef>
                        <a:spcAft>
                          <a:spcPts val="0"/>
                        </a:spcAft>
                        <a:buNone/>
                      </a:pPr>
                      <a:r>
                        <a:rPr lang="en-US" sz="1400" b="0" u="none" strike="noStrike" cap="none" dirty="0">
                          <a:latin typeface="Times New Roman" panose="02020603050405020304" pitchFamily="18" charset="0"/>
                          <a:ea typeface="Times New Roman"/>
                          <a:cs typeface="Times New Roman" panose="02020603050405020304" pitchFamily="18" charset="0"/>
                          <a:sym typeface="Times New Roman"/>
                        </a:rPr>
                        <a:t>01/05/2025</a:t>
                      </a:r>
                      <a:endParaRPr sz="1400" b="0" u="none" strike="noStrike" cap="none" dirty="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42545" marR="0" lvl="0" indent="0" algn="ctr" rtl="0">
                        <a:spcBef>
                          <a:spcPts val="0"/>
                        </a:spcBef>
                        <a:spcAft>
                          <a:spcPts val="0"/>
                        </a:spcAft>
                        <a:buNone/>
                      </a:pPr>
                      <a:r>
                        <a:rPr lang="en-US" sz="1400" b="0" u="none" strike="noStrike" cap="none" dirty="0">
                          <a:latin typeface="Times New Roman" panose="02020603050405020304" pitchFamily="18" charset="0"/>
                          <a:ea typeface="Times New Roman"/>
                          <a:cs typeface="Times New Roman" panose="02020603050405020304" pitchFamily="18" charset="0"/>
                          <a:sym typeface="Times New Roman"/>
                        </a:rPr>
                        <a:t>~-110</a:t>
                      </a:r>
                      <a:r>
                        <a:rPr lang="en-US" sz="1400" b="0" u="none" strike="noStrike" cap="none" baseline="30000" dirty="0">
                          <a:latin typeface="Times New Roman" panose="02020603050405020304" pitchFamily="18" charset="0"/>
                          <a:ea typeface="Times New Roman"/>
                          <a:cs typeface="Times New Roman" panose="02020603050405020304" pitchFamily="18" charset="0"/>
                          <a:sym typeface="Times New Roman"/>
                        </a:rPr>
                        <a:t>o</a:t>
                      </a:r>
                      <a:endParaRPr sz="1400" b="0" u="none" strike="noStrike" cap="none" baseline="30000" dirty="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extLst>
                  <a:ext uri="{0D108BD9-81ED-4DB2-BD59-A6C34878D82A}">
                    <a16:rowId xmlns:a16="http://schemas.microsoft.com/office/drawing/2014/main" val="2685640903"/>
                  </a:ext>
                </a:extLst>
              </a:tr>
            </a:tbl>
          </a:graphicData>
        </a:graphic>
      </p:graphicFrame>
      <p:sp>
        <p:nvSpPr>
          <p:cNvPr id="29" name="TextBox 28">
            <a:extLst>
              <a:ext uri="{FF2B5EF4-FFF2-40B4-BE49-F238E27FC236}">
                <a16:creationId xmlns:a16="http://schemas.microsoft.com/office/drawing/2014/main" id="{B6319BF1-6A97-45C3-8AB9-CCB7D4D2271B}"/>
              </a:ext>
            </a:extLst>
          </p:cNvPr>
          <p:cNvSpPr txBox="1"/>
          <p:nvPr/>
        </p:nvSpPr>
        <p:spPr>
          <a:xfrm>
            <a:off x="7401801" y="3032771"/>
            <a:ext cx="4468146"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Table: Lunar NSS data collection time and the phase angles</a:t>
            </a:r>
          </a:p>
        </p:txBody>
      </p:sp>
      <p:sp>
        <p:nvSpPr>
          <p:cNvPr id="18" name="TextBox 17">
            <a:extLst>
              <a:ext uri="{FF2B5EF4-FFF2-40B4-BE49-F238E27FC236}">
                <a16:creationId xmlns:a16="http://schemas.microsoft.com/office/drawing/2014/main" id="{B78B6725-8F52-40C1-9740-5A11878774B2}"/>
              </a:ext>
            </a:extLst>
          </p:cNvPr>
          <p:cNvSpPr txBox="1"/>
          <p:nvPr/>
        </p:nvSpPr>
        <p:spPr>
          <a:xfrm rot="16200000">
            <a:off x="10953938" y="5423842"/>
            <a:ext cx="1601676" cy="369332"/>
          </a:xfrm>
          <a:prstGeom prst="rect">
            <a:avLst/>
          </a:prstGeom>
          <a:noFill/>
        </p:spPr>
        <p:txBody>
          <a:bodyPr wrap="square" rtlCol="0">
            <a:spAutoFit/>
          </a:bodyPr>
          <a:lstStyle/>
          <a:p>
            <a:r>
              <a:rPr lang="en-US" dirty="0"/>
              <a:t>PLPT-17</a:t>
            </a:r>
          </a:p>
        </p:txBody>
      </p:sp>
    </p:spTree>
    <p:extLst>
      <p:ext uri="{BB962C8B-B14F-4D97-AF65-F5344CB8AC3E}">
        <p14:creationId xmlns:p14="http://schemas.microsoft.com/office/powerpoint/2010/main" val="42265472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03DFE-BBD3-444B-AD9C-84651B03A8F1}"/>
              </a:ext>
            </a:extLst>
          </p:cNvPr>
          <p:cNvSpPr>
            <a:spLocks noGrp="1"/>
          </p:cNvSpPr>
          <p:nvPr>
            <p:ph type="title"/>
          </p:nvPr>
        </p:nvSpPr>
        <p:spPr/>
        <p:txBody>
          <a:bodyPr/>
          <a:lstStyle/>
          <a:p>
            <a:r>
              <a:rPr lang="en-US" dirty="0"/>
              <a:t>PLPT-19: Initial Solar Channel Calibration</a:t>
            </a:r>
          </a:p>
        </p:txBody>
      </p:sp>
      <p:sp>
        <p:nvSpPr>
          <p:cNvPr id="3" name="Content Placeholder 2">
            <a:extLst>
              <a:ext uri="{FF2B5EF4-FFF2-40B4-BE49-F238E27FC236}">
                <a16:creationId xmlns:a16="http://schemas.microsoft.com/office/drawing/2014/main" id="{90C04E6D-8AB6-40EF-9F3B-440ECE4AA220}"/>
              </a:ext>
            </a:extLst>
          </p:cNvPr>
          <p:cNvSpPr>
            <a:spLocks noGrp="1"/>
          </p:cNvSpPr>
          <p:nvPr>
            <p:ph idx="1"/>
          </p:nvPr>
        </p:nvSpPr>
        <p:spPr>
          <a:xfrm>
            <a:off x="5204298" y="1131889"/>
            <a:ext cx="6365810" cy="4250296"/>
          </a:xfrm>
        </p:spPr>
        <p:txBody>
          <a:bodyPr>
            <a:normAutofit fontScale="85000" lnSpcReduction="10000"/>
          </a:bodyPr>
          <a:lstStyle/>
          <a:p>
            <a:r>
              <a:rPr lang="en-US" dirty="0"/>
              <a:t>Establish post-launch calibration baseline at the BOL, in reference to pre-launch calibration.</a:t>
            </a:r>
          </a:p>
          <a:p>
            <a:r>
              <a:rPr lang="en-US" dirty="0"/>
              <a:t>Selected the ten solar calibration data 8/31 – 9/18, in consideration of:</a:t>
            </a:r>
          </a:p>
          <a:p>
            <a:pPr lvl="1"/>
            <a:r>
              <a:rPr lang="en-US" dirty="0"/>
              <a:t>Minimal degradation of solar diffuser;</a:t>
            </a:r>
          </a:p>
          <a:p>
            <a:pPr lvl="1"/>
            <a:r>
              <a:rPr lang="en-US" dirty="0"/>
              <a:t>Large number of measurements (high frequency of calibration) to reduce error; and</a:t>
            </a:r>
          </a:p>
          <a:p>
            <a:pPr lvl="1"/>
            <a:r>
              <a:rPr lang="en-US" dirty="0"/>
              <a:t>Stable solar elevation angle at the time of calibration.</a:t>
            </a:r>
          </a:p>
          <a:p>
            <a:r>
              <a:rPr lang="en-US" dirty="0"/>
              <a:t>All variations are reasonable.</a:t>
            </a:r>
          </a:p>
          <a:p>
            <a:pPr lvl="1"/>
            <a:r>
              <a:rPr lang="en-US" dirty="0"/>
              <a:t>Pre-launch calibration of the 1.38 µm channel was subject to water vapor contamination.</a:t>
            </a:r>
          </a:p>
          <a:p>
            <a:r>
              <a:rPr lang="en-US" dirty="0"/>
              <a:t>Adjusted the 0.64 µm channel gain via K-LUT anyway to be consistent with previous ABIs.</a:t>
            </a:r>
          </a:p>
        </p:txBody>
      </p:sp>
      <p:sp>
        <p:nvSpPr>
          <p:cNvPr id="4" name="Date Placeholder 3">
            <a:extLst>
              <a:ext uri="{FF2B5EF4-FFF2-40B4-BE49-F238E27FC236}">
                <a16:creationId xmlns:a16="http://schemas.microsoft.com/office/drawing/2014/main" id="{B317B0EA-0B6A-4AB0-937D-2F196FEB1D1D}"/>
              </a:ext>
            </a:extLst>
          </p:cNvPr>
          <p:cNvSpPr>
            <a:spLocks noGrp="1"/>
          </p:cNvSpPr>
          <p:nvPr>
            <p:ph type="dt" sz="half" idx="2"/>
          </p:nvPr>
        </p:nvSpPr>
        <p:spPr/>
        <p:txBody>
          <a:bodyPr/>
          <a:lstStyle/>
          <a:p>
            <a:fld id="{86463357-3F71-482B-82A8-3DF5A9A55FE7}" type="datetime1">
              <a:rPr lang="en-US" smtClean="0"/>
              <a:t>12/21/2024</a:t>
            </a:fld>
            <a:endParaRPr lang="en-US" dirty="0"/>
          </a:p>
        </p:txBody>
      </p:sp>
      <p:sp>
        <p:nvSpPr>
          <p:cNvPr id="5" name="Footer Placeholder 4">
            <a:extLst>
              <a:ext uri="{FF2B5EF4-FFF2-40B4-BE49-F238E27FC236}">
                <a16:creationId xmlns:a16="http://schemas.microsoft.com/office/drawing/2014/main" id="{E1A50291-533A-43C8-9CE8-810E0B0056BC}"/>
              </a:ext>
            </a:extLst>
          </p:cNvPr>
          <p:cNvSpPr>
            <a:spLocks noGrp="1"/>
          </p:cNvSpPr>
          <p:nvPr>
            <p:ph type="ftr" sz="quarter" idx="3"/>
          </p:nvPr>
        </p:nvSpPr>
        <p:spPr/>
        <p:txBody>
          <a:bodyPr/>
          <a:lstStyle/>
          <a:p>
            <a:r>
              <a:rPr lang="en-US" dirty="0"/>
              <a:t>PS-PVR for Provisional Maturity of GOES-19 ABI L1b and CMI Products</a:t>
            </a:r>
          </a:p>
        </p:txBody>
      </p:sp>
      <p:sp>
        <p:nvSpPr>
          <p:cNvPr id="6" name="Slide Number Placeholder 5">
            <a:extLst>
              <a:ext uri="{FF2B5EF4-FFF2-40B4-BE49-F238E27FC236}">
                <a16:creationId xmlns:a16="http://schemas.microsoft.com/office/drawing/2014/main" id="{7D09D77D-F24A-4AD9-93A6-8008B8E0F1F7}"/>
              </a:ext>
            </a:extLst>
          </p:cNvPr>
          <p:cNvSpPr>
            <a:spLocks noGrp="1"/>
          </p:cNvSpPr>
          <p:nvPr>
            <p:ph type="sldNum" sz="quarter" idx="4"/>
          </p:nvPr>
        </p:nvSpPr>
        <p:spPr/>
        <p:txBody>
          <a:bodyPr/>
          <a:lstStyle/>
          <a:p>
            <a:fld id="{24AD0344-B142-42FF-A24F-67F68BAAC27D}" type="slidenum">
              <a:rPr lang="en-US" smtClean="0"/>
              <a:pPr/>
              <a:t>28</a:t>
            </a:fld>
            <a:endParaRPr lang="en-US" dirty="0"/>
          </a:p>
        </p:txBody>
      </p:sp>
      <p:graphicFrame>
        <p:nvGraphicFramePr>
          <p:cNvPr id="7" name="Content Placeholder 6">
            <a:extLst>
              <a:ext uri="{FF2B5EF4-FFF2-40B4-BE49-F238E27FC236}">
                <a16:creationId xmlns:a16="http://schemas.microsoft.com/office/drawing/2014/main" id="{D9801234-6E32-46AA-B1F2-9B1AB5C272B0}"/>
              </a:ext>
            </a:extLst>
          </p:cNvPr>
          <p:cNvGraphicFramePr>
            <a:graphicFrameLocks/>
          </p:cNvGraphicFramePr>
          <p:nvPr>
            <p:extLst>
              <p:ext uri="{D42A27DB-BD31-4B8C-83A1-F6EECF244321}">
                <p14:modId xmlns:p14="http://schemas.microsoft.com/office/powerpoint/2010/main" val="3465782198"/>
              </p:ext>
            </p:extLst>
          </p:nvPr>
        </p:nvGraphicFramePr>
        <p:xfrm>
          <a:off x="609600" y="1131889"/>
          <a:ext cx="4118043" cy="229711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Table 10">
            <a:extLst>
              <a:ext uri="{FF2B5EF4-FFF2-40B4-BE49-F238E27FC236}">
                <a16:creationId xmlns:a16="http://schemas.microsoft.com/office/drawing/2014/main" id="{023ABDDF-08AE-4E54-ACA5-21EF614BBBD6}"/>
              </a:ext>
            </a:extLst>
          </p:cNvPr>
          <p:cNvGraphicFramePr>
            <a:graphicFrameLocks noGrp="1"/>
          </p:cNvGraphicFramePr>
          <p:nvPr>
            <p:extLst>
              <p:ext uri="{D42A27DB-BD31-4B8C-83A1-F6EECF244321}">
                <p14:modId xmlns:p14="http://schemas.microsoft.com/office/powerpoint/2010/main" val="1380398170"/>
              </p:ext>
            </p:extLst>
          </p:nvPr>
        </p:nvGraphicFramePr>
        <p:xfrm>
          <a:off x="5204298" y="5527466"/>
          <a:ext cx="6365810" cy="736600"/>
        </p:xfrm>
        <a:graphic>
          <a:graphicData uri="http://schemas.openxmlformats.org/drawingml/2006/table">
            <a:tbl>
              <a:tblPr firstRow="1" bandRow="1">
                <a:tableStyleId>{5C22544A-7EE6-4342-B048-85BDC9FD1C3A}</a:tableStyleId>
              </a:tblPr>
              <a:tblGrid>
                <a:gridCol w="1789889">
                  <a:extLst>
                    <a:ext uri="{9D8B030D-6E8A-4147-A177-3AD203B41FA5}">
                      <a16:colId xmlns:a16="http://schemas.microsoft.com/office/drawing/2014/main" val="2840008867"/>
                    </a:ext>
                  </a:extLst>
                </a:gridCol>
                <a:gridCol w="1186775">
                  <a:extLst>
                    <a:ext uri="{9D8B030D-6E8A-4147-A177-3AD203B41FA5}">
                      <a16:colId xmlns:a16="http://schemas.microsoft.com/office/drawing/2014/main" val="3023122129"/>
                    </a:ext>
                  </a:extLst>
                </a:gridCol>
                <a:gridCol w="1138136">
                  <a:extLst>
                    <a:ext uri="{9D8B030D-6E8A-4147-A177-3AD203B41FA5}">
                      <a16:colId xmlns:a16="http://schemas.microsoft.com/office/drawing/2014/main" val="3387992312"/>
                    </a:ext>
                  </a:extLst>
                </a:gridCol>
                <a:gridCol w="1108953">
                  <a:extLst>
                    <a:ext uri="{9D8B030D-6E8A-4147-A177-3AD203B41FA5}">
                      <a16:colId xmlns:a16="http://schemas.microsoft.com/office/drawing/2014/main" val="2139861508"/>
                    </a:ext>
                  </a:extLst>
                </a:gridCol>
                <a:gridCol w="1142057">
                  <a:extLst>
                    <a:ext uri="{9D8B030D-6E8A-4147-A177-3AD203B41FA5}">
                      <a16:colId xmlns:a16="http://schemas.microsoft.com/office/drawing/2014/main" val="2128281921"/>
                    </a:ext>
                  </a:extLst>
                </a:gridCol>
              </a:tblGrid>
              <a:tr h="0">
                <a:tc>
                  <a:txBody>
                    <a:bodyPr/>
                    <a:lstStyle/>
                    <a:p>
                      <a:pPr algn="ctr"/>
                      <a:r>
                        <a:rPr lang="en-US" dirty="0"/>
                        <a:t>FM</a:t>
                      </a:r>
                    </a:p>
                  </a:txBody>
                  <a:tcPr/>
                </a:tc>
                <a:tc>
                  <a:txBody>
                    <a:bodyPr/>
                    <a:lstStyle/>
                    <a:p>
                      <a:pPr algn="ctr"/>
                      <a:r>
                        <a:rPr lang="en-US" dirty="0"/>
                        <a:t>GOES-16</a:t>
                      </a:r>
                    </a:p>
                  </a:txBody>
                  <a:tcPr/>
                </a:tc>
                <a:tc>
                  <a:txBody>
                    <a:bodyPr/>
                    <a:lstStyle/>
                    <a:p>
                      <a:pPr algn="ctr"/>
                      <a:r>
                        <a:rPr lang="en-US" dirty="0"/>
                        <a:t>GOES-17</a:t>
                      </a:r>
                    </a:p>
                  </a:txBody>
                  <a:tcPr/>
                </a:tc>
                <a:tc>
                  <a:txBody>
                    <a:bodyPr/>
                    <a:lstStyle/>
                    <a:p>
                      <a:pPr algn="ctr"/>
                      <a:r>
                        <a:rPr lang="en-US" dirty="0"/>
                        <a:t>GOES-18</a:t>
                      </a:r>
                    </a:p>
                  </a:txBody>
                  <a:tcPr/>
                </a:tc>
                <a:tc>
                  <a:txBody>
                    <a:bodyPr/>
                    <a:lstStyle/>
                    <a:p>
                      <a:pPr algn="ctr"/>
                      <a:r>
                        <a:rPr lang="en-US" dirty="0"/>
                        <a:t>GOES-19</a:t>
                      </a:r>
                    </a:p>
                  </a:txBody>
                  <a:tcPr/>
                </a:tc>
                <a:extLst>
                  <a:ext uri="{0D108BD9-81ED-4DB2-BD59-A6C34878D82A}">
                    <a16:rowId xmlns:a16="http://schemas.microsoft.com/office/drawing/2014/main" val="2360949711"/>
                  </a:ext>
                </a:extLst>
              </a:tr>
              <a:tr h="370840">
                <a:tc>
                  <a:txBody>
                    <a:bodyPr/>
                    <a:lstStyle/>
                    <a:p>
                      <a:pPr algn="ctr"/>
                      <a:r>
                        <a:rPr lang="en-US" i="0" dirty="0"/>
                        <a:t>Gain Reduction</a:t>
                      </a:r>
                    </a:p>
                  </a:txBody>
                  <a:tcPr/>
                </a:tc>
                <a:tc>
                  <a:txBody>
                    <a:bodyPr/>
                    <a:lstStyle/>
                    <a:p>
                      <a:pPr algn="ctr"/>
                      <a:r>
                        <a:rPr lang="en-US" dirty="0"/>
                        <a:t>6.2%</a:t>
                      </a:r>
                    </a:p>
                  </a:txBody>
                  <a:tcPr/>
                </a:tc>
                <a:tc>
                  <a:txBody>
                    <a:bodyPr/>
                    <a:lstStyle/>
                    <a:p>
                      <a:pPr algn="ctr"/>
                      <a:r>
                        <a:rPr lang="en-US" dirty="0"/>
                        <a:t>6.9%</a:t>
                      </a:r>
                    </a:p>
                  </a:txBody>
                  <a:tcPr/>
                </a:tc>
                <a:tc>
                  <a:txBody>
                    <a:bodyPr/>
                    <a:lstStyle/>
                    <a:p>
                      <a:pPr algn="ctr"/>
                      <a:r>
                        <a:rPr lang="en-US" dirty="0"/>
                        <a:t>3.4%</a:t>
                      </a:r>
                    </a:p>
                  </a:txBody>
                  <a:tcPr/>
                </a:tc>
                <a:tc>
                  <a:txBody>
                    <a:bodyPr/>
                    <a:lstStyle/>
                    <a:p>
                      <a:pPr algn="ctr"/>
                      <a:r>
                        <a:rPr lang="en-US" i="0" dirty="0">
                          <a:solidFill>
                            <a:schemeClr val="tx1"/>
                          </a:solidFill>
                        </a:rPr>
                        <a:t>2.7%</a:t>
                      </a:r>
                    </a:p>
                  </a:txBody>
                  <a:tcPr/>
                </a:tc>
                <a:extLst>
                  <a:ext uri="{0D108BD9-81ED-4DB2-BD59-A6C34878D82A}">
                    <a16:rowId xmlns:a16="http://schemas.microsoft.com/office/drawing/2014/main" val="3788922551"/>
                  </a:ext>
                </a:extLst>
              </a:tr>
            </a:tbl>
          </a:graphicData>
        </a:graphic>
      </p:graphicFrame>
      <p:sp>
        <p:nvSpPr>
          <p:cNvPr id="12" name="Oval 11">
            <a:extLst>
              <a:ext uri="{FF2B5EF4-FFF2-40B4-BE49-F238E27FC236}">
                <a16:creationId xmlns:a16="http://schemas.microsoft.com/office/drawing/2014/main" id="{989FC397-C146-424B-9F5A-9235FCD4F5BD}"/>
              </a:ext>
            </a:extLst>
          </p:cNvPr>
          <p:cNvSpPr/>
          <p:nvPr/>
        </p:nvSpPr>
        <p:spPr>
          <a:xfrm>
            <a:off x="1332689" y="2178996"/>
            <a:ext cx="661481" cy="25291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3" name="Chart 12">
            <a:extLst>
              <a:ext uri="{FF2B5EF4-FFF2-40B4-BE49-F238E27FC236}">
                <a16:creationId xmlns:a16="http://schemas.microsoft.com/office/drawing/2014/main" id="{D31CDB24-62DB-4B2C-8271-89AC5FDF6083}"/>
              </a:ext>
            </a:extLst>
          </p:cNvPr>
          <p:cNvGraphicFramePr>
            <a:graphicFrameLocks/>
          </p:cNvGraphicFramePr>
          <p:nvPr>
            <p:extLst>
              <p:ext uri="{D42A27DB-BD31-4B8C-83A1-F6EECF244321}">
                <p14:modId xmlns:p14="http://schemas.microsoft.com/office/powerpoint/2010/main" val="3765050061"/>
              </p:ext>
            </p:extLst>
          </p:nvPr>
        </p:nvGraphicFramePr>
        <p:xfrm>
          <a:off x="609600" y="3428998"/>
          <a:ext cx="4118043" cy="2980347"/>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36DC544C-1714-4D9D-8284-66C025B5A00B}"/>
              </a:ext>
            </a:extLst>
          </p:cNvPr>
          <p:cNvSpPr txBox="1"/>
          <p:nvPr/>
        </p:nvSpPr>
        <p:spPr>
          <a:xfrm rot="16200000">
            <a:off x="10953938" y="5423842"/>
            <a:ext cx="1601676" cy="369332"/>
          </a:xfrm>
          <a:prstGeom prst="rect">
            <a:avLst/>
          </a:prstGeom>
          <a:noFill/>
        </p:spPr>
        <p:txBody>
          <a:bodyPr wrap="square" rtlCol="0">
            <a:spAutoFit/>
          </a:bodyPr>
          <a:lstStyle/>
          <a:p>
            <a:r>
              <a:rPr lang="en-US" dirty="0"/>
              <a:t>PLPT-19</a:t>
            </a:r>
          </a:p>
        </p:txBody>
      </p:sp>
    </p:spTree>
    <p:extLst>
      <p:ext uri="{BB962C8B-B14F-4D97-AF65-F5344CB8AC3E}">
        <p14:creationId xmlns:p14="http://schemas.microsoft.com/office/powerpoint/2010/main" val="22361331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D504F-D6FF-426D-9C8A-BB6FB20F2699}"/>
              </a:ext>
            </a:extLst>
          </p:cNvPr>
          <p:cNvSpPr>
            <a:spLocks noGrp="1"/>
          </p:cNvSpPr>
          <p:nvPr>
            <p:ph type="title"/>
          </p:nvPr>
        </p:nvSpPr>
        <p:spPr/>
        <p:txBody>
          <a:bodyPr/>
          <a:lstStyle/>
          <a:p>
            <a:r>
              <a:rPr lang="en-US" dirty="0"/>
              <a:t>PLPT-32/36: Dynamic Range &amp; QSS</a:t>
            </a:r>
          </a:p>
        </p:txBody>
      </p:sp>
      <p:sp>
        <p:nvSpPr>
          <p:cNvPr id="3" name="Content Placeholder 2">
            <a:extLst>
              <a:ext uri="{FF2B5EF4-FFF2-40B4-BE49-F238E27FC236}">
                <a16:creationId xmlns:a16="http://schemas.microsoft.com/office/drawing/2014/main" id="{285C7B01-13D7-4B60-9729-B5DE682BAE6F}"/>
              </a:ext>
            </a:extLst>
          </p:cNvPr>
          <p:cNvSpPr>
            <a:spLocks noGrp="1"/>
          </p:cNvSpPr>
          <p:nvPr>
            <p:ph idx="1"/>
          </p:nvPr>
        </p:nvSpPr>
        <p:spPr/>
        <p:txBody>
          <a:bodyPr/>
          <a:lstStyle/>
          <a:p>
            <a:r>
              <a:rPr lang="en-US" dirty="0"/>
              <a:t>Verified that all GOES-19 Channels are capable of covering the required dynamic range with adequate step size.</a:t>
            </a:r>
          </a:p>
        </p:txBody>
      </p:sp>
      <p:sp>
        <p:nvSpPr>
          <p:cNvPr id="4" name="Date Placeholder 3">
            <a:extLst>
              <a:ext uri="{FF2B5EF4-FFF2-40B4-BE49-F238E27FC236}">
                <a16:creationId xmlns:a16="http://schemas.microsoft.com/office/drawing/2014/main" id="{F492AB2A-71E7-496A-971F-F7954F4437C2}"/>
              </a:ext>
            </a:extLst>
          </p:cNvPr>
          <p:cNvSpPr>
            <a:spLocks noGrp="1"/>
          </p:cNvSpPr>
          <p:nvPr>
            <p:ph type="dt" sz="half" idx="2"/>
          </p:nvPr>
        </p:nvSpPr>
        <p:spPr/>
        <p:txBody>
          <a:bodyPr/>
          <a:lstStyle/>
          <a:p>
            <a:fld id="{B97E775A-0CD7-4FD0-A440-975B6CB90FBA}" type="datetime1">
              <a:rPr lang="en-US" smtClean="0"/>
              <a:t>12/21/2024</a:t>
            </a:fld>
            <a:endParaRPr lang="en-US" dirty="0"/>
          </a:p>
        </p:txBody>
      </p:sp>
      <p:sp>
        <p:nvSpPr>
          <p:cNvPr id="5" name="Footer Placeholder 4">
            <a:extLst>
              <a:ext uri="{FF2B5EF4-FFF2-40B4-BE49-F238E27FC236}">
                <a16:creationId xmlns:a16="http://schemas.microsoft.com/office/drawing/2014/main" id="{15BF1638-6E22-4392-ACE8-36D8B96F36CB}"/>
              </a:ext>
            </a:extLst>
          </p:cNvPr>
          <p:cNvSpPr>
            <a:spLocks noGrp="1"/>
          </p:cNvSpPr>
          <p:nvPr>
            <p:ph type="ftr" sz="quarter" idx="3"/>
          </p:nvPr>
        </p:nvSpPr>
        <p:spPr/>
        <p:txBody>
          <a:bodyPr/>
          <a:lstStyle/>
          <a:p>
            <a:r>
              <a:rPr lang="en-US" dirty="0"/>
              <a:t>PS-PVR for Provisional Maturity of GOES-19 ABI L1b and CMI Products</a:t>
            </a:r>
          </a:p>
        </p:txBody>
      </p:sp>
      <p:sp>
        <p:nvSpPr>
          <p:cNvPr id="6" name="Slide Number Placeholder 5">
            <a:extLst>
              <a:ext uri="{FF2B5EF4-FFF2-40B4-BE49-F238E27FC236}">
                <a16:creationId xmlns:a16="http://schemas.microsoft.com/office/drawing/2014/main" id="{731AFB10-3C28-4285-A7BA-6A58A7FF25A0}"/>
              </a:ext>
            </a:extLst>
          </p:cNvPr>
          <p:cNvSpPr>
            <a:spLocks noGrp="1"/>
          </p:cNvSpPr>
          <p:nvPr>
            <p:ph type="sldNum" sz="quarter" idx="4"/>
          </p:nvPr>
        </p:nvSpPr>
        <p:spPr/>
        <p:txBody>
          <a:bodyPr/>
          <a:lstStyle/>
          <a:p>
            <a:fld id="{24AD0344-B142-42FF-A24F-67F68BAAC27D}" type="slidenum">
              <a:rPr lang="en-US" smtClean="0"/>
              <a:pPr/>
              <a:t>29</a:t>
            </a:fld>
            <a:endParaRPr lang="en-US" dirty="0"/>
          </a:p>
        </p:txBody>
      </p:sp>
    </p:spTree>
    <p:extLst>
      <p:ext uri="{BB962C8B-B14F-4D97-AF65-F5344CB8AC3E}">
        <p14:creationId xmlns:p14="http://schemas.microsoft.com/office/powerpoint/2010/main" val="1123197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714748-73B1-46EA-B163-CED4B864C50D}"/>
              </a:ext>
            </a:extLst>
          </p:cNvPr>
          <p:cNvSpPr>
            <a:spLocks noGrp="1"/>
          </p:cNvSpPr>
          <p:nvPr>
            <p:ph idx="1"/>
          </p:nvPr>
        </p:nvSpPr>
        <p:spPr/>
        <p:txBody>
          <a:bodyPr>
            <a:normAutofit/>
          </a:bodyPr>
          <a:lstStyle/>
          <a:p>
            <a:r>
              <a:rPr lang="en-US" dirty="0"/>
              <a:t>GOES-19 (GOES-U before launch) is the last in the GOES-R series.</a:t>
            </a:r>
          </a:p>
          <a:p>
            <a:endParaRPr lang="en-US" dirty="0"/>
          </a:p>
          <a:p>
            <a:endParaRPr lang="en-US" dirty="0"/>
          </a:p>
          <a:p>
            <a:endParaRPr lang="en-US" dirty="0"/>
          </a:p>
          <a:p>
            <a:endParaRPr lang="en-US" dirty="0"/>
          </a:p>
          <a:p>
            <a:endParaRPr lang="en-US" dirty="0"/>
          </a:p>
          <a:p>
            <a:r>
              <a:rPr lang="en-US" dirty="0"/>
              <a:t>GOES-19 is slated to replace GOES-16 as GOES-EAST in April 2025, when GOES-16 will have been on orbit for 8.5 years.</a:t>
            </a:r>
          </a:p>
          <a:p>
            <a:r>
              <a:rPr lang="en-US" dirty="0"/>
              <a:t>The GOES-19 Provisional PS-PVR is a prerequisite for that to happen.</a:t>
            </a:r>
          </a:p>
        </p:txBody>
      </p:sp>
      <p:sp>
        <p:nvSpPr>
          <p:cNvPr id="4" name="Date Placeholder 3">
            <a:extLst>
              <a:ext uri="{FF2B5EF4-FFF2-40B4-BE49-F238E27FC236}">
                <a16:creationId xmlns:a16="http://schemas.microsoft.com/office/drawing/2014/main" id="{4C0558E5-CBAB-4322-B063-3B296CCD938C}"/>
              </a:ext>
            </a:extLst>
          </p:cNvPr>
          <p:cNvSpPr>
            <a:spLocks noGrp="1"/>
          </p:cNvSpPr>
          <p:nvPr>
            <p:ph type="dt" sz="half" idx="2"/>
          </p:nvPr>
        </p:nvSpPr>
        <p:spPr/>
        <p:txBody>
          <a:bodyPr/>
          <a:lstStyle/>
          <a:p>
            <a:fld id="{EB76828E-4FEB-4537-92EE-0244148EB201}" type="datetime1">
              <a:rPr lang="en-US" smtClean="0"/>
              <a:t>12/21/2024</a:t>
            </a:fld>
            <a:endParaRPr lang="en-US" dirty="0"/>
          </a:p>
        </p:txBody>
      </p:sp>
      <p:sp>
        <p:nvSpPr>
          <p:cNvPr id="5" name="Footer Placeholder 4">
            <a:extLst>
              <a:ext uri="{FF2B5EF4-FFF2-40B4-BE49-F238E27FC236}">
                <a16:creationId xmlns:a16="http://schemas.microsoft.com/office/drawing/2014/main" id="{DC91C25E-6414-487C-8B2A-0DD0AF7594D5}"/>
              </a:ext>
            </a:extLst>
          </p:cNvPr>
          <p:cNvSpPr>
            <a:spLocks noGrp="1"/>
          </p:cNvSpPr>
          <p:nvPr>
            <p:ph type="ftr" sz="quarter" idx="3"/>
          </p:nvPr>
        </p:nvSpPr>
        <p:spPr/>
        <p:txBody>
          <a:bodyPr/>
          <a:lstStyle/>
          <a:p>
            <a:r>
              <a:rPr lang="en-US" dirty="0"/>
              <a:t>PS-PVR for Provisional Maturity of GOES-19 ABI L1b and CMI Products</a:t>
            </a:r>
          </a:p>
        </p:txBody>
      </p:sp>
      <p:sp>
        <p:nvSpPr>
          <p:cNvPr id="6" name="Slide Number Placeholder 5">
            <a:extLst>
              <a:ext uri="{FF2B5EF4-FFF2-40B4-BE49-F238E27FC236}">
                <a16:creationId xmlns:a16="http://schemas.microsoft.com/office/drawing/2014/main" id="{62BFDFA6-0EF9-4E9B-9B69-586E65C66519}"/>
              </a:ext>
            </a:extLst>
          </p:cNvPr>
          <p:cNvSpPr>
            <a:spLocks noGrp="1"/>
          </p:cNvSpPr>
          <p:nvPr>
            <p:ph type="sldNum" sz="quarter" idx="4"/>
          </p:nvPr>
        </p:nvSpPr>
        <p:spPr/>
        <p:txBody>
          <a:bodyPr/>
          <a:lstStyle/>
          <a:p>
            <a:fld id="{24AD0344-B142-42FF-A24F-67F68BAAC27D}" type="slidenum">
              <a:rPr lang="en-US" smtClean="0"/>
              <a:pPr/>
              <a:t>3</a:t>
            </a:fld>
            <a:endParaRPr lang="en-US" dirty="0"/>
          </a:p>
        </p:txBody>
      </p:sp>
      <p:sp>
        <p:nvSpPr>
          <p:cNvPr id="8" name="Title 7">
            <a:extLst>
              <a:ext uri="{FF2B5EF4-FFF2-40B4-BE49-F238E27FC236}">
                <a16:creationId xmlns:a16="http://schemas.microsoft.com/office/drawing/2014/main" id="{78F17C99-8EB0-49D9-8A06-ED444D55D275}"/>
              </a:ext>
            </a:extLst>
          </p:cNvPr>
          <p:cNvSpPr>
            <a:spLocks noGrp="1"/>
          </p:cNvSpPr>
          <p:nvPr>
            <p:ph type="title"/>
          </p:nvPr>
        </p:nvSpPr>
        <p:spPr/>
        <p:txBody>
          <a:bodyPr/>
          <a:lstStyle/>
          <a:p>
            <a:r>
              <a:rPr lang="en-US" dirty="0"/>
              <a:t>Background</a:t>
            </a:r>
          </a:p>
        </p:txBody>
      </p:sp>
      <p:graphicFrame>
        <p:nvGraphicFramePr>
          <p:cNvPr id="9" name="Table 8">
            <a:extLst>
              <a:ext uri="{FF2B5EF4-FFF2-40B4-BE49-F238E27FC236}">
                <a16:creationId xmlns:a16="http://schemas.microsoft.com/office/drawing/2014/main" id="{46742BC8-6D6B-4347-8583-C705AEA9173E}"/>
              </a:ext>
            </a:extLst>
          </p:cNvPr>
          <p:cNvGraphicFramePr>
            <a:graphicFrameLocks noGrp="1"/>
          </p:cNvGraphicFramePr>
          <p:nvPr>
            <p:extLst>
              <p:ext uri="{D42A27DB-BD31-4B8C-83A1-F6EECF244321}">
                <p14:modId xmlns:p14="http://schemas.microsoft.com/office/powerpoint/2010/main" val="1787474464"/>
              </p:ext>
            </p:extLst>
          </p:nvPr>
        </p:nvGraphicFramePr>
        <p:xfrm>
          <a:off x="1515008" y="1723687"/>
          <a:ext cx="9149694" cy="2286000"/>
        </p:xfrm>
        <a:graphic>
          <a:graphicData uri="http://schemas.openxmlformats.org/drawingml/2006/table">
            <a:tbl>
              <a:tblPr firstRow="1" bandRow="1">
                <a:tableStyleId>{5C22544A-7EE6-4342-B048-85BDC9FD1C3A}</a:tableStyleId>
              </a:tblPr>
              <a:tblGrid>
                <a:gridCol w="1832042">
                  <a:extLst>
                    <a:ext uri="{9D8B030D-6E8A-4147-A177-3AD203B41FA5}">
                      <a16:colId xmlns:a16="http://schemas.microsoft.com/office/drawing/2014/main" val="3957665630"/>
                    </a:ext>
                  </a:extLst>
                </a:gridCol>
                <a:gridCol w="1828800">
                  <a:extLst>
                    <a:ext uri="{9D8B030D-6E8A-4147-A177-3AD203B41FA5}">
                      <a16:colId xmlns:a16="http://schemas.microsoft.com/office/drawing/2014/main" val="3099518695"/>
                    </a:ext>
                  </a:extLst>
                </a:gridCol>
                <a:gridCol w="5488852">
                  <a:extLst>
                    <a:ext uri="{9D8B030D-6E8A-4147-A177-3AD203B41FA5}">
                      <a16:colId xmlns:a16="http://schemas.microsoft.com/office/drawing/2014/main" val="1902117089"/>
                    </a:ext>
                  </a:extLst>
                </a:gridCol>
              </a:tblGrid>
              <a:tr h="370840">
                <a:tc>
                  <a:txBody>
                    <a:bodyPr/>
                    <a:lstStyle/>
                    <a:p>
                      <a:pPr algn="ctr"/>
                      <a:r>
                        <a:rPr lang="en-US" sz="2400" dirty="0"/>
                        <a:t>Satellite</a:t>
                      </a:r>
                    </a:p>
                  </a:txBody>
                  <a:tcPr anchor="ctr"/>
                </a:tc>
                <a:tc>
                  <a:txBody>
                    <a:bodyPr/>
                    <a:lstStyle/>
                    <a:p>
                      <a:pPr algn="ctr"/>
                      <a:r>
                        <a:rPr lang="en-US" sz="2400" dirty="0"/>
                        <a:t>Launch Date</a:t>
                      </a:r>
                    </a:p>
                  </a:txBody>
                  <a:tcPr anchor="ctr"/>
                </a:tc>
                <a:tc>
                  <a:txBody>
                    <a:bodyPr/>
                    <a:lstStyle/>
                    <a:p>
                      <a:pPr algn="ctr"/>
                      <a:r>
                        <a:rPr lang="en-US" sz="2400" dirty="0"/>
                        <a:t>Status</a:t>
                      </a:r>
                    </a:p>
                  </a:txBody>
                  <a:tcPr anchor="ctr"/>
                </a:tc>
                <a:extLst>
                  <a:ext uri="{0D108BD9-81ED-4DB2-BD59-A6C34878D82A}">
                    <a16:rowId xmlns:a16="http://schemas.microsoft.com/office/drawing/2014/main" val="2650576482"/>
                  </a:ext>
                </a:extLst>
              </a:tr>
              <a:tr h="370840">
                <a:tc>
                  <a:txBody>
                    <a:bodyPr/>
                    <a:lstStyle/>
                    <a:p>
                      <a:pPr algn="ctr"/>
                      <a:r>
                        <a:rPr lang="en-US" sz="2400" dirty="0"/>
                        <a:t>GOES-16</a:t>
                      </a:r>
                    </a:p>
                  </a:txBody>
                  <a:tcPr anchor="ctr"/>
                </a:tc>
                <a:tc>
                  <a:txBody>
                    <a:bodyPr/>
                    <a:lstStyle/>
                    <a:p>
                      <a:pPr algn="ctr"/>
                      <a:r>
                        <a:rPr lang="en-US" sz="2400" dirty="0"/>
                        <a:t>19 Nov 2016</a:t>
                      </a:r>
                    </a:p>
                  </a:txBody>
                  <a:tcPr anchor="ctr"/>
                </a:tc>
                <a:tc>
                  <a:txBody>
                    <a:bodyPr/>
                    <a:lstStyle/>
                    <a:p>
                      <a:pPr algn="ctr"/>
                      <a:r>
                        <a:rPr lang="en-US" sz="2400" dirty="0"/>
                        <a:t>GOES-EAST since 18 Dec 2017</a:t>
                      </a:r>
                    </a:p>
                  </a:txBody>
                  <a:tcPr anchor="ctr"/>
                </a:tc>
                <a:extLst>
                  <a:ext uri="{0D108BD9-81ED-4DB2-BD59-A6C34878D82A}">
                    <a16:rowId xmlns:a16="http://schemas.microsoft.com/office/drawing/2014/main" val="692211387"/>
                  </a:ext>
                </a:extLst>
              </a:tr>
              <a:tr h="370840">
                <a:tc>
                  <a:txBody>
                    <a:bodyPr/>
                    <a:lstStyle/>
                    <a:p>
                      <a:pPr algn="ctr"/>
                      <a:r>
                        <a:rPr lang="en-US" sz="2400" dirty="0"/>
                        <a:t>GOES-17</a:t>
                      </a:r>
                    </a:p>
                  </a:txBody>
                  <a:tcPr anchor="ctr"/>
                </a:tc>
                <a:tc>
                  <a:txBody>
                    <a:bodyPr/>
                    <a:lstStyle/>
                    <a:p>
                      <a:pPr algn="ctr"/>
                      <a:r>
                        <a:rPr lang="en-US" sz="2400" dirty="0"/>
                        <a:t>1 Mar 2018</a:t>
                      </a:r>
                    </a:p>
                  </a:txBody>
                  <a:tcPr anchor="ctr"/>
                </a:tc>
                <a:tc>
                  <a:txBody>
                    <a:bodyPr/>
                    <a:lstStyle/>
                    <a:p>
                      <a:pPr algn="ctr"/>
                      <a:r>
                        <a:rPr lang="en-US" sz="2400" dirty="0"/>
                        <a:t>GOES-WEST 12 Feb 2019 to 4 Jan 2023</a:t>
                      </a:r>
                    </a:p>
                  </a:txBody>
                  <a:tcPr anchor="ctr"/>
                </a:tc>
                <a:extLst>
                  <a:ext uri="{0D108BD9-81ED-4DB2-BD59-A6C34878D82A}">
                    <a16:rowId xmlns:a16="http://schemas.microsoft.com/office/drawing/2014/main" val="3679998206"/>
                  </a:ext>
                </a:extLst>
              </a:tr>
              <a:tr h="370840">
                <a:tc>
                  <a:txBody>
                    <a:bodyPr/>
                    <a:lstStyle/>
                    <a:p>
                      <a:pPr algn="ctr"/>
                      <a:r>
                        <a:rPr lang="en-US" sz="2400" dirty="0"/>
                        <a:t>GOES-18</a:t>
                      </a:r>
                    </a:p>
                  </a:txBody>
                  <a:tcPr anchor="ctr"/>
                </a:tc>
                <a:tc>
                  <a:txBody>
                    <a:bodyPr/>
                    <a:lstStyle/>
                    <a:p>
                      <a:pPr algn="ctr"/>
                      <a:r>
                        <a:rPr lang="en-US" sz="2400" dirty="0"/>
                        <a:t>1 Mar 2022</a:t>
                      </a:r>
                    </a:p>
                  </a:txBody>
                  <a:tcPr anchor="ctr"/>
                </a:tc>
                <a:tc>
                  <a:txBody>
                    <a:bodyPr/>
                    <a:lstStyle/>
                    <a:p>
                      <a:pPr algn="ctr"/>
                      <a:r>
                        <a:rPr lang="en-US" sz="2400" dirty="0"/>
                        <a:t>GOES-WEST since 4 Jan 2023</a:t>
                      </a:r>
                    </a:p>
                  </a:txBody>
                  <a:tcPr anchor="ctr"/>
                </a:tc>
                <a:extLst>
                  <a:ext uri="{0D108BD9-81ED-4DB2-BD59-A6C34878D82A}">
                    <a16:rowId xmlns:a16="http://schemas.microsoft.com/office/drawing/2014/main" val="915291039"/>
                  </a:ext>
                </a:extLst>
              </a:tr>
              <a:tr h="370840">
                <a:tc>
                  <a:txBody>
                    <a:bodyPr/>
                    <a:lstStyle/>
                    <a:p>
                      <a:pPr algn="ctr"/>
                      <a:r>
                        <a:rPr lang="en-US" sz="2400" dirty="0"/>
                        <a:t>GOES-19</a:t>
                      </a:r>
                    </a:p>
                  </a:txBody>
                  <a:tcPr anchor="ctr"/>
                </a:tc>
                <a:tc>
                  <a:txBody>
                    <a:bodyPr/>
                    <a:lstStyle/>
                    <a:p>
                      <a:pPr algn="ctr"/>
                      <a:r>
                        <a:rPr lang="en-US" sz="2400" dirty="0"/>
                        <a:t>25 Jun 2024</a:t>
                      </a:r>
                    </a:p>
                  </a:txBody>
                  <a:tcPr anchor="ctr"/>
                </a:tc>
                <a:tc>
                  <a:txBody>
                    <a:bodyPr/>
                    <a:lstStyle/>
                    <a:p>
                      <a:pPr algn="ctr"/>
                      <a:r>
                        <a:rPr lang="en-US" sz="2400" dirty="0"/>
                        <a:t>Post-Launch Test</a:t>
                      </a:r>
                    </a:p>
                  </a:txBody>
                  <a:tcPr anchor="ctr"/>
                </a:tc>
                <a:extLst>
                  <a:ext uri="{0D108BD9-81ED-4DB2-BD59-A6C34878D82A}">
                    <a16:rowId xmlns:a16="http://schemas.microsoft.com/office/drawing/2014/main" val="4133156585"/>
                  </a:ext>
                </a:extLst>
              </a:tr>
            </a:tbl>
          </a:graphicData>
        </a:graphic>
      </p:graphicFrame>
    </p:spTree>
    <p:extLst>
      <p:ext uri="{BB962C8B-B14F-4D97-AF65-F5344CB8AC3E}">
        <p14:creationId xmlns:p14="http://schemas.microsoft.com/office/powerpoint/2010/main" val="1788197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22841-ECB4-4680-B198-DC14BEB02512}"/>
              </a:ext>
            </a:extLst>
          </p:cNvPr>
          <p:cNvSpPr>
            <a:spLocks noGrp="1"/>
          </p:cNvSpPr>
          <p:nvPr>
            <p:ph type="title"/>
          </p:nvPr>
        </p:nvSpPr>
        <p:spPr/>
        <p:txBody>
          <a:bodyPr/>
          <a:lstStyle/>
          <a:p>
            <a:r>
              <a:rPr lang="en-US" dirty="0"/>
              <a:t>GOES-19 ABI Solar Channel L</a:t>
            </a:r>
            <a:r>
              <a:rPr lang="en-US" baseline="-25000" dirty="0"/>
              <a:t>max</a:t>
            </a:r>
            <a:endParaRPr lang="en-US" dirty="0"/>
          </a:p>
        </p:txBody>
      </p:sp>
      <p:pic>
        <p:nvPicPr>
          <p:cNvPr id="6" name="Picture 5">
            <a:extLst>
              <a:ext uri="{FF2B5EF4-FFF2-40B4-BE49-F238E27FC236}">
                <a16:creationId xmlns:a16="http://schemas.microsoft.com/office/drawing/2014/main" id="{557FB7FD-954D-43F1-A071-C65877AB0BD6}"/>
              </a:ext>
            </a:extLst>
          </p:cNvPr>
          <p:cNvPicPr>
            <a:picLocks noChangeAspect="1"/>
          </p:cNvPicPr>
          <p:nvPr/>
        </p:nvPicPr>
        <p:blipFill>
          <a:blip r:embed="rId2"/>
          <a:stretch>
            <a:fillRect/>
          </a:stretch>
        </p:blipFill>
        <p:spPr>
          <a:xfrm>
            <a:off x="609600" y="1138136"/>
            <a:ext cx="10960510" cy="4513718"/>
          </a:xfrm>
          <a:prstGeom prst="rect">
            <a:avLst/>
          </a:prstGeom>
        </p:spPr>
      </p:pic>
      <p:sp>
        <p:nvSpPr>
          <p:cNvPr id="4" name="Date Placeholder 3">
            <a:extLst>
              <a:ext uri="{FF2B5EF4-FFF2-40B4-BE49-F238E27FC236}">
                <a16:creationId xmlns:a16="http://schemas.microsoft.com/office/drawing/2014/main" id="{8D0BB33C-2FB9-454B-B598-A285EE73D648}"/>
              </a:ext>
            </a:extLst>
          </p:cNvPr>
          <p:cNvSpPr>
            <a:spLocks noGrp="1"/>
          </p:cNvSpPr>
          <p:nvPr>
            <p:ph type="dt" sz="half" idx="2"/>
          </p:nvPr>
        </p:nvSpPr>
        <p:spPr/>
        <p:txBody>
          <a:bodyPr/>
          <a:lstStyle/>
          <a:p>
            <a:fld id="{6E745FB8-E3C0-4E3F-9C48-55611172F6BF}" type="datetime1">
              <a:rPr lang="en-US" smtClean="0"/>
              <a:t>12/21/2024</a:t>
            </a:fld>
            <a:endParaRPr lang="en-US" dirty="0"/>
          </a:p>
        </p:txBody>
      </p:sp>
      <p:sp>
        <p:nvSpPr>
          <p:cNvPr id="5" name="Footer Placeholder 4">
            <a:extLst>
              <a:ext uri="{FF2B5EF4-FFF2-40B4-BE49-F238E27FC236}">
                <a16:creationId xmlns:a16="http://schemas.microsoft.com/office/drawing/2014/main" id="{9DC51609-44A8-428F-89FC-F9B72C698E83}"/>
              </a:ext>
            </a:extLst>
          </p:cNvPr>
          <p:cNvSpPr>
            <a:spLocks noGrp="1"/>
          </p:cNvSpPr>
          <p:nvPr>
            <p:ph type="ftr" sz="quarter" idx="3"/>
          </p:nvPr>
        </p:nvSpPr>
        <p:spPr/>
        <p:txBody>
          <a:bodyPr/>
          <a:lstStyle/>
          <a:p>
            <a:r>
              <a:rPr lang="en-US" dirty="0"/>
              <a:t>PS-PVR for Provisional Maturity of GOES-19 ABI L1b and CMI Products</a:t>
            </a:r>
          </a:p>
        </p:txBody>
      </p:sp>
      <p:sp>
        <p:nvSpPr>
          <p:cNvPr id="7" name="Slide Number Placeholder 6">
            <a:extLst>
              <a:ext uri="{FF2B5EF4-FFF2-40B4-BE49-F238E27FC236}">
                <a16:creationId xmlns:a16="http://schemas.microsoft.com/office/drawing/2014/main" id="{7AB02851-5E84-4FEE-A074-35A37059E4E9}"/>
              </a:ext>
            </a:extLst>
          </p:cNvPr>
          <p:cNvSpPr>
            <a:spLocks noGrp="1"/>
          </p:cNvSpPr>
          <p:nvPr>
            <p:ph type="sldNum" sz="quarter" idx="4"/>
          </p:nvPr>
        </p:nvSpPr>
        <p:spPr/>
        <p:txBody>
          <a:bodyPr/>
          <a:lstStyle/>
          <a:p>
            <a:fld id="{24AD0344-B142-42FF-A24F-67F68BAAC27D}" type="slidenum">
              <a:rPr lang="en-US" smtClean="0"/>
              <a:pPr/>
              <a:t>30</a:t>
            </a:fld>
            <a:endParaRPr lang="en-US" dirty="0"/>
          </a:p>
        </p:txBody>
      </p:sp>
      <p:sp>
        <p:nvSpPr>
          <p:cNvPr id="8" name="Content Placeholder 2">
            <a:extLst>
              <a:ext uri="{FF2B5EF4-FFF2-40B4-BE49-F238E27FC236}">
                <a16:creationId xmlns:a16="http://schemas.microsoft.com/office/drawing/2014/main" id="{62D3CB8F-D80B-4E5F-91EA-A5639C70F2FC}"/>
              </a:ext>
            </a:extLst>
          </p:cNvPr>
          <p:cNvSpPr txBox="1">
            <a:spLocks/>
          </p:cNvSpPr>
          <p:nvPr/>
        </p:nvSpPr>
        <p:spPr>
          <a:xfrm>
            <a:off x="609600" y="5930782"/>
            <a:ext cx="10960510" cy="4785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Wingdings" panose="05000000000000000000" pitchFamily="2" charset="2"/>
              <a:buChar char="q"/>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Wingdings" panose="05000000000000000000" pitchFamily="2" charset="2"/>
              <a:buChar char="v"/>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All channels have adequate margin for the dynamic range requirement.</a:t>
            </a:r>
          </a:p>
        </p:txBody>
      </p:sp>
      <p:sp>
        <p:nvSpPr>
          <p:cNvPr id="9" name="TextBox 8">
            <a:extLst>
              <a:ext uri="{FF2B5EF4-FFF2-40B4-BE49-F238E27FC236}">
                <a16:creationId xmlns:a16="http://schemas.microsoft.com/office/drawing/2014/main" id="{61C1E9ED-8AA2-490F-9A50-8643FE718551}"/>
              </a:ext>
            </a:extLst>
          </p:cNvPr>
          <p:cNvSpPr txBox="1"/>
          <p:nvPr/>
        </p:nvSpPr>
        <p:spPr>
          <a:xfrm rot="16200000">
            <a:off x="10694702" y="5164605"/>
            <a:ext cx="2120151" cy="369332"/>
          </a:xfrm>
          <a:prstGeom prst="rect">
            <a:avLst/>
          </a:prstGeom>
          <a:noFill/>
        </p:spPr>
        <p:txBody>
          <a:bodyPr wrap="square" rtlCol="0">
            <a:spAutoFit/>
          </a:bodyPr>
          <a:lstStyle/>
          <a:p>
            <a:r>
              <a:rPr lang="en-US" dirty="0"/>
              <a:t>PLPT-32/04</a:t>
            </a:r>
          </a:p>
        </p:txBody>
      </p:sp>
    </p:spTree>
    <p:extLst>
      <p:ext uri="{BB962C8B-B14F-4D97-AF65-F5344CB8AC3E}">
        <p14:creationId xmlns:p14="http://schemas.microsoft.com/office/powerpoint/2010/main" val="4603465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C9EC6-3F77-4C56-90B9-906BADE01F65}"/>
              </a:ext>
            </a:extLst>
          </p:cNvPr>
          <p:cNvSpPr>
            <a:spLocks noGrp="1"/>
          </p:cNvSpPr>
          <p:nvPr>
            <p:ph type="title"/>
          </p:nvPr>
        </p:nvSpPr>
        <p:spPr/>
        <p:txBody>
          <a:bodyPr>
            <a:normAutofit fontScale="90000"/>
          </a:bodyPr>
          <a:lstStyle/>
          <a:p>
            <a:r>
              <a:rPr lang="en-US" dirty="0"/>
              <a:t>GOES-19 Solar Channel Quantization Step Size</a:t>
            </a:r>
          </a:p>
        </p:txBody>
      </p:sp>
      <p:sp>
        <p:nvSpPr>
          <p:cNvPr id="4" name="Date Placeholder 3">
            <a:extLst>
              <a:ext uri="{FF2B5EF4-FFF2-40B4-BE49-F238E27FC236}">
                <a16:creationId xmlns:a16="http://schemas.microsoft.com/office/drawing/2014/main" id="{606406F9-8BF5-471E-9B0B-D4061548FB44}"/>
              </a:ext>
            </a:extLst>
          </p:cNvPr>
          <p:cNvSpPr>
            <a:spLocks noGrp="1"/>
          </p:cNvSpPr>
          <p:nvPr>
            <p:ph type="dt" sz="half" idx="2"/>
          </p:nvPr>
        </p:nvSpPr>
        <p:spPr/>
        <p:txBody>
          <a:bodyPr/>
          <a:lstStyle/>
          <a:p>
            <a:fld id="{4C9C5967-A0E5-43F0-BD25-A4C78294A5F1}" type="datetime1">
              <a:rPr lang="en-US" smtClean="0"/>
              <a:t>12/21/2024</a:t>
            </a:fld>
            <a:endParaRPr lang="en-US" dirty="0"/>
          </a:p>
        </p:txBody>
      </p:sp>
      <p:sp>
        <p:nvSpPr>
          <p:cNvPr id="6" name="Footer Placeholder 5">
            <a:extLst>
              <a:ext uri="{FF2B5EF4-FFF2-40B4-BE49-F238E27FC236}">
                <a16:creationId xmlns:a16="http://schemas.microsoft.com/office/drawing/2014/main" id="{43C6CD1A-02BC-46C1-993E-790F9B0A81C5}"/>
              </a:ext>
            </a:extLst>
          </p:cNvPr>
          <p:cNvSpPr>
            <a:spLocks noGrp="1"/>
          </p:cNvSpPr>
          <p:nvPr>
            <p:ph type="ftr" sz="quarter" idx="3"/>
          </p:nvPr>
        </p:nvSpPr>
        <p:spPr/>
        <p:txBody>
          <a:bodyPr/>
          <a:lstStyle/>
          <a:p>
            <a:r>
              <a:rPr lang="en-US" dirty="0"/>
              <a:t>PS-PVR for Provisional Maturity of GOES-19 ABI L1b and CMI Products</a:t>
            </a:r>
          </a:p>
        </p:txBody>
      </p:sp>
      <p:sp>
        <p:nvSpPr>
          <p:cNvPr id="7" name="Slide Number Placeholder 6">
            <a:extLst>
              <a:ext uri="{FF2B5EF4-FFF2-40B4-BE49-F238E27FC236}">
                <a16:creationId xmlns:a16="http://schemas.microsoft.com/office/drawing/2014/main" id="{EB8F34D4-0C1A-4B2E-B043-2898475D6393}"/>
              </a:ext>
            </a:extLst>
          </p:cNvPr>
          <p:cNvSpPr>
            <a:spLocks noGrp="1"/>
          </p:cNvSpPr>
          <p:nvPr>
            <p:ph type="sldNum" sz="quarter" idx="4"/>
          </p:nvPr>
        </p:nvSpPr>
        <p:spPr/>
        <p:txBody>
          <a:bodyPr/>
          <a:lstStyle/>
          <a:p>
            <a:fld id="{24AD0344-B142-42FF-A24F-67F68BAAC27D}" type="slidenum">
              <a:rPr lang="en-US" smtClean="0"/>
              <a:pPr/>
              <a:t>31</a:t>
            </a:fld>
            <a:endParaRPr lang="en-US" dirty="0"/>
          </a:p>
        </p:txBody>
      </p:sp>
      <p:sp>
        <p:nvSpPr>
          <p:cNvPr id="10" name="Content Placeholder 2">
            <a:extLst>
              <a:ext uri="{FF2B5EF4-FFF2-40B4-BE49-F238E27FC236}">
                <a16:creationId xmlns:a16="http://schemas.microsoft.com/office/drawing/2014/main" id="{611875FC-3D38-48AA-A348-50282B585F61}"/>
              </a:ext>
            </a:extLst>
          </p:cNvPr>
          <p:cNvSpPr txBox="1">
            <a:spLocks/>
          </p:cNvSpPr>
          <p:nvPr/>
        </p:nvSpPr>
        <p:spPr>
          <a:xfrm>
            <a:off x="609600" y="5930782"/>
            <a:ext cx="10960510" cy="478563"/>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Wingdings" panose="05000000000000000000" pitchFamily="2" charset="2"/>
              <a:buChar char="q"/>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Wingdings" panose="05000000000000000000" pitchFamily="2" charset="2"/>
              <a:buChar char="v"/>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Except for D682 of B02, all channels have adequate margin for the QSS requirement.</a:t>
            </a:r>
          </a:p>
        </p:txBody>
      </p:sp>
      <p:pic>
        <p:nvPicPr>
          <p:cNvPr id="8" name="Picture 7">
            <a:extLst>
              <a:ext uri="{FF2B5EF4-FFF2-40B4-BE49-F238E27FC236}">
                <a16:creationId xmlns:a16="http://schemas.microsoft.com/office/drawing/2014/main" id="{29473A83-4BCE-4806-9947-F04B34437CA0}"/>
              </a:ext>
            </a:extLst>
          </p:cNvPr>
          <p:cNvPicPr>
            <a:picLocks noChangeAspect="1"/>
          </p:cNvPicPr>
          <p:nvPr/>
        </p:nvPicPr>
        <p:blipFill>
          <a:blip r:embed="rId2"/>
          <a:stretch>
            <a:fillRect/>
          </a:stretch>
        </p:blipFill>
        <p:spPr>
          <a:xfrm>
            <a:off x="714375" y="1138237"/>
            <a:ext cx="10855736" cy="4512469"/>
          </a:xfrm>
          <a:prstGeom prst="rect">
            <a:avLst/>
          </a:prstGeom>
        </p:spPr>
      </p:pic>
      <p:sp>
        <p:nvSpPr>
          <p:cNvPr id="9" name="TextBox 8">
            <a:extLst>
              <a:ext uri="{FF2B5EF4-FFF2-40B4-BE49-F238E27FC236}">
                <a16:creationId xmlns:a16="http://schemas.microsoft.com/office/drawing/2014/main" id="{65D0BA7A-4A3F-4C18-808C-22D7FAB26DC4}"/>
              </a:ext>
            </a:extLst>
          </p:cNvPr>
          <p:cNvSpPr txBox="1"/>
          <p:nvPr/>
        </p:nvSpPr>
        <p:spPr>
          <a:xfrm rot="16200000">
            <a:off x="10694702" y="5164605"/>
            <a:ext cx="2120151" cy="369332"/>
          </a:xfrm>
          <a:prstGeom prst="rect">
            <a:avLst/>
          </a:prstGeom>
          <a:noFill/>
        </p:spPr>
        <p:txBody>
          <a:bodyPr wrap="square" rtlCol="0">
            <a:spAutoFit/>
          </a:bodyPr>
          <a:lstStyle/>
          <a:p>
            <a:r>
              <a:rPr lang="en-US" dirty="0"/>
              <a:t>PLPT-32/04</a:t>
            </a:r>
          </a:p>
        </p:txBody>
      </p:sp>
    </p:spTree>
    <p:extLst>
      <p:ext uri="{BB962C8B-B14F-4D97-AF65-F5344CB8AC3E}">
        <p14:creationId xmlns:p14="http://schemas.microsoft.com/office/powerpoint/2010/main" val="1275884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391F3-59F9-46E5-B13F-074321480051}"/>
              </a:ext>
            </a:extLst>
          </p:cNvPr>
          <p:cNvSpPr>
            <a:spLocks noGrp="1"/>
          </p:cNvSpPr>
          <p:nvPr>
            <p:ph type="title"/>
          </p:nvPr>
        </p:nvSpPr>
        <p:spPr/>
        <p:txBody>
          <a:bodyPr/>
          <a:lstStyle/>
          <a:p>
            <a:r>
              <a:rPr lang="en-US" dirty="0"/>
              <a:t>GOES-19 ABI IR Channel L</a:t>
            </a:r>
            <a:r>
              <a:rPr lang="en-US" baseline="-25000" dirty="0"/>
              <a:t>max</a:t>
            </a:r>
            <a:endParaRPr lang="en-US" dirty="0"/>
          </a:p>
        </p:txBody>
      </p:sp>
      <p:pic>
        <p:nvPicPr>
          <p:cNvPr id="6" name="Picture 5">
            <a:extLst>
              <a:ext uri="{FF2B5EF4-FFF2-40B4-BE49-F238E27FC236}">
                <a16:creationId xmlns:a16="http://schemas.microsoft.com/office/drawing/2014/main" id="{A0F0F392-5F31-44F8-9FDB-9B447DAC55EE}"/>
              </a:ext>
            </a:extLst>
          </p:cNvPr>
          <p:cNvPicPr>
            <a:picLocks noChangeAspect="1"/>
          </p:cNvPicPr>
          <p:nvPr/>
        </p:nvPicPr>
        <p:blipFill>
          <a:blip r:embed="rId2"/>
          <a:stretch>
            <a:fillRect/>
          </a:stretch>
        </p:blipFill>
        <p:spPr>
          <a:xfrm>
            <a:off x="609601" y="1131261"/>
            <a:ext cx="10972800" cy="5278085"/>
          </a:xfrm>
          <a:prstGeom prst="rect">
            <a:avLst/>
          </a:prstGeom>
        </p:spPr>
      </p:pic>
      <p:sp>
        <p:nvSpPr>
          <p:cNvPr id="4" name="Date Placeholder 3">
            <a:extLst>
              <a:ext uri="{FF2B5EF4-FFF2-40B4-BE49-F238E27FC236}">
                <a16:creationId xmlns:a16="http://schemas.microsoft.com/office/drawing/2014/main" id="{BE67C711-F3FB-4A50-BEBF-0D4FDDDD44B7}"/>
              </a:ext>
            </a:extLst>
          </p:cNvPr>
          <p:cNvSpPr>
            <a:spLocks noGrp="1"/>
          </p:cNvSpPr>
          <p:nvPr>
            <p:ph type="dt" sz="half" idx="2"/>
          </p:nvPr>
        </p:nvSpPr>
        <p:spPr/>
        <p:txBody>
          <a:bodyPr/>
          <a:lstStyle/>
          <a:p>
            <a:fld id="{36866DA9-8B7A-4DD8-8EB3-BE8D7DE93110}" type="datetime1">
              <a:rPr lang="en-US" smtClean="0"/>
              <a:t>12/21/2024</a:t>
            </a:fld>
            <a:endParaRPr lang="en-US" dirty="0"/>
          </a:p>
        </p:txBody>
      </p:sp>
      <p:sp>
        <p:nvSpPr>
          <p:cNvPr id="5" name="Footer Placeholder 4">
            <a:extLst>
              <a:ext uri="{FF2B5EF4-FFF2-40B4-BE49-F238E27FC236}">
                <a16:creationId xmlns:a16="http://schemas.microsoft.com/office/drawing/2014/main" id="{6E3F0BC5-F7D6-4442-8854-EDDA553D0E7C}"/>
              </a:ext>
            </a:extLst>
          </p:cNvPr>
          <p:cNvSpPr>
            <a:spLocks noGrp="1"/>
          </p:cNvSpPr>
          <p:nvPr>
            <p:ph type="ftr" sz="quarter" idx="3"/>
          </p:nvPr>
        </p:nvSpPr>
        <p:spPr>
          <a:xfrm>
            <a:off x="3365090" y="6390167"/>
            <a:ext cx="5461822" cy="352464"/>
          </a:xfrm>
        </p:spPr>
        <p:txBody>
          <a:bodyPr/>
          <a:lstStyle/>
          <a:p>
            <a:r>
              <a:rPr lang="en-US" dirty="0"/>
              <a:t>PS-PVR for Provisional Maturity of GOES-19 ABI L1b and CMI Products</a:t>
            </a:r>
          </a:p>
        </p:txBody>
      </p:sp>
      <p:sp>
        <p:nvSpPr>
          <p:cNvPr id="7" name="Slide Number Placeholder 6">
            <a:extLst>
              <a:ext uri="{FF2B5EF4-FFF2-40B4-BE49-F238E27FC236}">
                <a16:creationId xmlns:a16="http://schemas.microsoft.com/office/drawing/2014/main" id="{9EBE0BD9-6806-4466-BA50-5431207A089F}"/>
              </a:ext>
            </a:extLst>
          </p:cNvPr>
          <p:cNvSpPr>
            <a:spLocks noGrp="1"/>
          </p:cNvSpPr>
          <p:nvPr>
            <p:ph type="sldNum" sz="quarter" idx="4"/>
          </p:nvPr>
        </p:nvSpPr>
        <p:spPr/>
        <p:txBody>
          <a:bodyPr/>
          <a:lstStyle/>
          <a:p>
            <a:fld id="{24AD0344-B142-42FF-A24F-67F68BAAC27D}" type="slidenum">
              <a:rPr lang="en-US" smtClean="0"/>
              <a:pPr/>
              <a:t>32</a:t>
            </a:fld>
            <a:endParaRPr lang="en-US" dirty="0"/>
          </a:p>
        </p:txBody>
      </p:sp>
      <p:sp>
        <p:nvSpPr>
          <p:cNvPr id="9" name="Content Placeholder 8">
            <a:extLst>
              <a:ext uri="{FF2B5EF4-FFF2-40B4-BE49-F238E27FC236}">
                <a16:creationId xmlns:a16="http://schemas.microsoft.com/office/drawing/2014/main" id="{425B4724-53F0-4B33-9D86-CA9A3C34A268}"/>
              </a:ext>
            </a:extLst>
          </p:cNvPr>
          <p:cNvSpPr>
            <a:spLocks noGrp="1"/>
          </p:cNvSpPr>
          <p:nvPr>
            <p:ph idx="1"/>
          </p:nvPr>
        </p:nvSpPr>
        <p:spPr>
          <a:xfrm>
            <a:off x="262647" y="5029200"/>
            <a:ext cx="3862785" cy="1234867"/>
          </a:xfrm>
        </p:spPr>
        <p:txBody>
          <a:bodyPr>
            <a:normAutofit fontScale="92500"/>
          </a:bodyPr>
          <a:lstStyle/>
          <a:p>
            <a:pPr marL="0" indent="0">
              <a:buNone/>
            </a:pPr>
            <a:r>
              <a:rPr lang="en-US" dirty="0"/>
              <a:t>All channels have adequate margin for the dynamic range requirement.</a:t>
            </a:r>
          </a:p>
        </p:txBody>
      </p:sp>
      <p:sp>
        <p:nvSpPr>
          <p:cNvPr id="8" name="TextBox 7">
            <a:extLst>
              <a:ext uri="{FF2B5EF4-FFF2-40B4-BE49-F238E27FC236}">
                <a16:creationId xmlns:a16="http://schemas.microsoft.com/office/drawing/2014/main" id="{A7807F42-0DDE-492F-9377-3E11BBA91CBF}"/>
              </a:ext>
            </a:extLst>
          </p:cNvPr>
          <p:cNvSpPr txBox="1"/>
          <p:nvPr/>
        </p:nvSpPr>
        <p:spPr>
          <a:xfrm rot="16200000">
            <a:off x="10694702" y="5164605"/>
            <a:ext cx="2120151" cy="369332"/>
          </a:xfrm>
          <a:prstGeom prst="rect">
            <a:avLst/>
          </a:prstGeom>
          <a:noFill/>
        </p:spPr>
        <p:txBody>
          <a:bodyPr wrap="square" rtlCol="0">
            <a:spAutoFit/>
          </a:bodyPr>
          <a:lstStyle/>
          <a:p>
            <a:r>
              <a:rPr lang="en-US" dirty="0"/>
              <a:t>PLPT-36/01</a:t>
            </a:r>
          </a:p>
        </p:txBody>
      </p:sp>
    </p:spTree>
    <p:extLst>
      <p:ext uri="{BB962C8B-B14F-4D97-AF65-F5344CB8AC3E}">
        <p14:creationId xmlns:p14="http://schemas.microsoft.com/office/powerpoint/2010/main" val="330532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7427783-56CE-4E7E-9E45-BA59ADBB0E02}"/>
              </a:ext>
            </a:extLst>
          </p:cNvPr>
          <p:cNvPicPr>
            <a:picLocks noChangeAspect="1"/>
          </p:cNvPicPr>
          <p:nvPr/>
        </p:nvPicPr>
        <p:blipFill>
          <a:blip r:embed="rId2"/>
          <a:stretch>
            <a:fillRect/>
          </a:stretch>
        </p:blipFill>
        <p:spPr>
          <a:xfrm>
            <a:off x="475129" y="1131259"/>
            <a:ext cx="11134165" cy="5278085"/>
          </a:xfrm>
          <a:prstGeom prst="rect">
            <a:avLst/>
          </a:prstGeom>
        </p:spPr>
      </p:pic>
      <p:sp>
        <p:nvSpPr>
          <p:cNvPr id="2" name="Title 1">
            <a:extLst>
              <a:ext uri="{FF2B5EF4-FFF2-40B4-BE49-F238E27FC236}">
                <a16:creationId xmlns:a16="http://schemas.microsoft.com/office/drawing/2014/main" id="{635C8411-AA6B-4F96-B3E3-5C6A0D3B018A}"/>
              </a:ext>
            </a:extLst>
          </p:cNvPr>
          <p:cNvSpPr>
            <a:spLocks noGrp="1"/>
          </p:cNvSpPr>
          <p:nvPr>
            <p:ph type="title"/>
          </p:nvPr>
        </p:nvSpPr>
        <p:spPr/>
        <p:txBody>
          <a:bodyPr>
            <a:normAutofit fontScale="90000"/>
          </a:bodyPr>
          <a:lstStyle/>
          <a:p>
            <a:r>
              <a:rPr lang="en-US" dirty="0"/>
              <a:t>G19 IR Channel Quantization Step Size (QSS)</a:t>
            </a:r>
          </a:p>
        </p:txBody>
      </p:sp>
      <p:sp>
        <p:nvSpPr>
          <p:cNvPr id="4" name="Date Placeholder 3">
            <a:extLst>
              <a:ext uri="{FF2B5EF4-FFF2-40B4-BE49-F238E27FC236}">
                <a16:creationId xmlns:a16="http://schemas.microsoft.com/office/drawing/2014/main" id="{DBA347C5-2A2E-4B02-A7F4-3EA36EA01D36}"/>
              </a:ext>
            </a:extLst>
          </p:cNvPr>
          <p:cNvSpPr>
            <a:spLocks noGrp="1"/>
          </p:cNvSpPr>
          <p:nvPr>
            <p:ph type="dt" sz="half" idx="2"/>
          </p:nvPr>
        </p:nvSpPr>
        <p:spPr/>
        <p:txBody>
          <a:bodyPr/>
          <a:lstStyle/>
          <a:p>
            <a:fld id="{5BD9D082-87A4-41E4-A97B-61A384A01B50}" type="datetime1">
              <a:rPr lang="en-US" smtClean="0"/>
              <a:t>12/21/2024</a:t>
            </a:fld>
            <a:endParaRPr lang="en-US" dirty="0"/>
          </a:p>
        </p:txBody>
      </p:sp>
      <p:sp>
        <p:nvSpPr>
          <p:cNvPr id="5" name="Footer Placeholder 4">
            <a:extLst>
              <a:ext uri="{FF2B5EF4-FFF2-40B4-BE49-F238E27FC236}">
                <a16:creationId xmlns:a16="http://schemas.microsoft.com/office/drawing/2014/main" id="{9CD06C4A-D743-430C-87D1-88A4DF533562}"/>
              </a:ext>
            </a:extLst>
          </p:cNvPr>
          <p:cNvSpPr>
            <a:spLocks noGrp="1"/>
          </p:cNvSpPr>
          <p:nvPr>
            <p:ph type="ftr" sz="quarter" idx="3"/>
          </p:nvPr>
        </p:nvSpPr>
        <p:spPr/>
        <p:txBody>
          <a:bodyPr/>
          <a:lstStyle/>
          <a:p>
            <a:r>
              <a:rPr lang="en-US" dirty="0"/>
              <a:t>PS-PVR for Provisional Maturity of GOES-19 ABI L1b and CMI Products</a:t>
            </a:r>
          </a:p>
        </p:txBody>
      </p:sp>
      <p:sp>
        <p:nvSpPr>
          <p:cNvPr id="7" name="Slide Number Placeholder 6">
            <a:extLst>
              <a:ext uri="{FF2B5EF4-FFF2-40B4-BE49-F238E27FC236}">
                <a16:creationId xmlns:a16="http://schemas.microsoft.com/office/drawing/2014/main" id="{11E0B827-F55A-4EB3-8A8A-82B83C802B7A}"/>
              </a:ext>
            </a:extLst>
          </p:cNvPr>
          <p:cNvSpPr>
            <a:spLocks noGrp="1"/>
          </p:cNvSpPr>
          <p:nvPr>
            <p:ph type="sldNum" sz="quarter" idx="4"/>
          </p:nvPr>
        </p:nvSpPr>
        <p:spPr/>
        <p:txBody>
          <a:bodyPr/>
          <a:lstStyle/>
          <a:p>
            <a:fld id="{24AD0344-B142-42FF-A24F-67F68BAAC27D}" type="slidenum">
              <a:rPr lang="en-US" smtClean="0"/>
              <a:pPr/>
              <a:t>33</a:t>
            </a:fld>
            <a:endParaRPr lang="en-US" dirty="0"/>
          </a:p>
        </p:txBody>
      </p:sp>
      <p:sp>
        <p:nvSpPr>
          <p:cNvPr id="3" name="Text Placeholder 2">
            <a:extLst>
              <a:ext uri="{FF2B5EF4-FFF2-40B4-BE49-F238E27FC236}">
                <a16:creationId xmlns:a16="http://schemas.microsoft.com/office/drawing/2014/main" id="{FD401991-E845-45D1-8442-11ADB1099886}"/>
              </a:ext>
            </a:extLst>
          </p:cNvPr>
          <p:cNvSpPr>
            <a:spLocks noGrp="1"/>
          </p:cNvSpPr>
          <p:nvPr>
            <p:ph type="body" idx="1"/>
          </p:nvPr>
        </p:nvSpPr>
        <p:spPr>
          <a:xfrm>
            <a:off x="621889" y="5233776"/>
            <a:ext cx="3811889" cy="988627"/>
          </a:xfrm>
        </p:spPr>
        <p:txBody>
          <a:bodyPr>
            <a:normAutofit/>
          </a:bodyPr>
          <a:lstStyle/>
          <a:p>
            <a:pPr marL="0" indent="0">
              <a:buNone/>
            </a:pPr>
            <a:r>
              <a:rPr lang="en-US" sz="3000" b="0" dirty="0"/>
              <a:t>All G19 IR bands meet the QSS requirements.</a:t>
            </a:r>
          </a:p>
          <a:p>
            <a:pPr marL="457200" lvl="1" indent="0">
              <a:buNone/>
            </a:pPr>
            <a:endParaRPr lang="en-US" b="0" dirty="0"/>
          </a:p>
          <a:p>
            <a:pPr marL="0" indent="0">
              <a:buNone/>
            </a:pPr>
            <a:endParaRPr lang="en-US" dirty="0"/>
          </a:p>
        </p:txBody>
      </p:sp>
      <p:sp>
        <p:nvSpPr>
          <p:cNvPr id="9" name="TextBox 8">
            <a:extLst>
              <a:ext uri="{FF2B5EF4-FFF2-40B4-BE49-F238E27FC236}">
                <a16:creationId xmlns:a16="http://schemas.microsoft.com/office/drawing/2014/main" id="{B0705F42-A967-495D-892D-E84FA2D4BFAA}"/>
              </a:ext>
            </a:extLst>
          </p:cNvPr>
          <p:cNvSpPr txBox="1"/>
          <p:nvPr/>
        </p:nvSpPr>
        <p:spPr>
          <a:xfrm rot="16200000">
            <a:off x="10694702" y="5164605"/>
            <a:ext cx="2120151" cy="369332"/>
          </a:xfrm>
          <a:prstGeom prst="rect">
            <a:avLst/>
          </a:prstGeom>
          <a:noFill/>
        </p:spPr>
        <p:txBody>
          <a:bodyPr wrap="square" rtlCol="0">
            <a:spAutoFit/>
          </a:bodyPr>
          <a:lstStyle/>
          <a:p>
            <a:r>
              <a:rPr lang="en-US" dirty="0"/>
              <a:t>PLPT-36/01</a:t>
            </a:r>
          </a:p>
        </p:txBody>
      </p:sp>
    </p:spTree>
    <p:extLst>
      <p:ext uri="{BB962C8B-B14F-4D97-AF65-F5344CB8AC3E}">
        <p14:creationId xmlns:p14="http://schemas.microsoft.com/office/powerpoint/2010/main" val="21129821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DEFB57D-0EE7-4599-A05E-C3BBB9EF9B85}"/>
              </a:ext>
            </a:extLst>
          </p:cNvPr>
          <p:cNvSpPr>
            <a:spLocks noGrp="1"/>
          </p:cNvSpPr>
          <p:nvPr>
            <p:ph type="title"/>
          </p:nvPr>
        </p:nvSpPr>
        <p:spPr/>
        <p:txBody>
          <a:bodyPr>
            <a:normAutofit fontScale="90000"/>
          </a:bodyPr>
          <a:lstStyle/>
          <a:p>
            <a:r>
              <a:rPr lang="en-US" dirty="0"/>
              <a:t>PLPT-24 Cal Repeatability: VNIR Cal-to-Cal</a:t>
            </a:r>
          </a:p>
        </p:txBody>
      </p:sp>
      <p:sp>
        <p:nvSpPr>
          <p:cNvPr id="3" name="Date Placeholder 2">
            <a:extLst>
              <a:ext uri="{FF2B5EF4-FFF2-40B4-BE49-F238E27FC236}">
                <a16:creationId xmlns:a16="http://schemas.microsoft.com/office/drawing/2014/main" id="{C9CE247F-C9DE-4DF3-8C4E-D313F20EC732}"/>
              </a:ext>
            </a:extLst>
          </p:cNvPr>
          <p:cNvSpPr>
            <a:spLocks noGrp="1"/>
          </p:cNvSpPr>
          <p:nvPr>
            <p:ph type="dt" sz="half" idx="2"/>
          </p:nvPr>
        </p:nvSpPr>
        <p:spPr/>
        <p:txBody>
          <a:bodyPr/>
          <a:lstStyle/>
          <a:p>
            <a:fld id="{39C9BFCC-F104-45F8-8B63-AB09DE55E090}" type="datetime1">
              <a:rPr lang="en-US" smtClean="0"/>
              <a:t>12/21/2024</a:t>
            </a:fld>
            <a:endParaRPr lang="en-US" dirty="0"/>
          </a:p>
        </p:txBody>
      </p:sp>
      <p:sp>
        <p:nvSpPr>
          <p:cNvPr id="4" name="Footer Placeholder 3">
            <a:extLst>
              <a:ext uri="{FF2B5EF4-FFF2-40B4-BE49-F238E27FC236}">
                <a16:creationId xmlns:a16="http://schemas.microsoft.com/office/drawing/2014/main" id="{C8CF28D5-A6BC-4BBD-B157-CAB95BC6D6CA}"/>
              </a:ext>
            </a:extLst>
          </p:cNvPr>
          <p:cNvSpPr>
            <a:spLocks noGrp="1"/>
          </p:cNvSpPr>
          <p:nvPr>
            <p:ph type="ftr" sz="quarter" idx="3"/>
          </p:nvPr>
        </p:nvSpPr>
        <p:spPr/>
        <p:txBody>
          <a:bodyPr/>
          <a:lstStyle/>
          <a:p>
            <a:r>
              <a:rPr lang="en-US" dirty="0"/>
              <a:t>PS-PVR for Provisional Maturity of GOES-19 ABI L1b and CMI Products</a:t>
            </a:r>
          </a:p>
        </p:txBody>
      </p:sp>
      <p:sp>
        <p:nvSpPr>
          <p:cNvPr id="5" name="Slide Number Placeholder 4">
            <a:extLst>
              <a:ext uri="{FF2B5EF4-FFF2-40B4-BE49-F238E27FC236}">
                <a16:creationId xmlns:a16="http://schemas.microsoft.com/office/drawing/2014/main" id="{27F5A941-C2EF-4094-9961-97AF60ABEE70}"/>
              </a:ext>
            </a:extLst>
          </p:cNvPr>
          <p:cNvSpPr>
            <a:spLocks noGrp="1"/>
          </p:cNvSpPr>
          <p:nvPr>
            <p:ph type="sldNum" sz="quarter" idx="4"/>
          </p:nvPr>
        </p:nvSpPr>
        <p:spPr/>
        <p:txBody>
          <a:bodyPr/>
          <a:lstStyle/>
          <a:p>
            <a:fld id="{24AD0344-B142-42FF-A24F-67F68BAAC27D}" type="slidenum">
              <a:rPr lang="en-US" smtClean="0"/>
              <a:pPr/>
              <a:t>34</a:t>
            </a:fld>
            <a:endParaRPr lang="en-US" dirty="0"/>
          </a:p>
        </p:txBody>
      </p:sp>
      <p:sp>
        <p:nvSpPr>
          <p:cNvPr id="11" name="Content Placeholder 2">
            <a:extLst>
              <a:ext uri="{FF2B5EF4-FFF2-40B4-BE49-F238E27FC236}">
                <a16:creationId xmlns:a16="http://schemas.microsoft.com/office/drawing/2014/main" id="{353A0245-C620-479F-8216-0E6C7703894B}"/>
              </a:ext>
            </a:extLst>
          </p:cNvPr>
          <p:cNvSpPr txBox="1">
            <a:spLocks/>
          </p:cNvSpPr>
          <p:nvPr/>
        </p:nvSpPr>
        <p:spPr>
          <a:xfrm>
            <a:off x="621891" y="6076060"/>
            <a:ext cx="10948220" cy="33328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Wingdings" panose="05000000000000000000" pitchFamily="2" charset="2"/>
              <a:buChar char="q"/>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Wingdings" panose="05000000000000000000" pitchFamily="2" charset="2"/>
              <a:buChar char="v"/>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t>All channels exceed the requirement sometimes at the actual cadence (ADR 1516).</a:t>
            </a:r>
          </a:p>
        </p:txBody>
      </p:sp>
      <p:pic>
        <p:nvPicPr>
          <p:cNvPr id="12" name="Picture 11">
            <a:extLst>
              <a:ext uri="{FF2B5EF4-FFF2-40B4-BE49-F238E27FC236}">
                <a16:creationId xmlns:a16="http://schemas.microsoft.com/office/drawing/2014/main" id="{3B3F81CE-5318-41C3-8D0B-BC7C36551C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043" y="1147865"/>
            <a:ext cx="10048672" cy="4928193"/>
          </a:xfrm>
          <a:prstGeom prst="rect">
            <a:avLst/>
          </a:prstGeom>
        </p:spPr>
      </p:pic>
      <p:sp>
        <p:nvSpPr>
          <p:cNvPr id="8" name="TextBox 7">
            <a:extLst>
              <a:ext uri="{FF2B5EF4-FFF2-40B4-BE49-F238E27FC236}">
                <a16:creationId xmlns:a16="http://schemas.microsoft.com/office/drawing/2014/main" id="{23E56167-1611-4106-A074-1371CBEE66B2}"/>
              </a:ext>
            </a:extLst>
          </p:cNvPr>
          <p:cNvSpPr txBox="1"/>
          <p:nvPr/>
        </p:nvSpPr>
        <p:spPr>
          <a:xfrm rot="16200000">
            <a:off x="10694702" y="5164605"/>
            <a:ext cx="2120151" cy="369332"/>
          </a:xfrm>
          <a:prstGeom prst="rect">
            <a:avLst/>
          </a:prstGeom>
          <a:noFill/>
        </p:spPr>
        <p:txBody>
          <a:bodyPr wrap="square" rtlCol="0">
            <a:spAutoFit/>
          </a:bodyPr>
          <a:lstStyle/>
          <a:p>
            <a:r>
              <a:rPr lang="en-US" dirty="0"/>
              <a:t>PLPT-24/04</a:t>
            </a:r>
          </a:p>
        </p:txBody>
      </p:sp>
    </p:spTree>
    <p:extLst>
      <p:ext uri="{BB962C8B-B14F-4D97-AF65-F5344CB8AC3E}">
        <p14:creationId xmlns:p14="http://schemas.microsoft.com/office/powerpoint/2010/main" val="22174698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3494F1C-FBAF-47ED-ADA4-62CCCFF128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044" y="1147866"/>
            <a:ext cx="10048672" cy="4928192"/>
          </a:xfrm>
          <a:prstGeom prst="rect">
            <a:avLst/>
          </a:prstGeom>
        </p:spPr>
      </p:pic>
      <p:sp>
        <p:nvSpPr>
          <p:cNvPr id="6" name="Title 5">
            <a:extLst>
              <a:ext uri="{FF2B5EF4-FFF2-40B4-BE49-F238E27FC236}">
                <a16:creationId xmlns:a16="http://schemas.microsoft.com/office/drawing/2014/main" id="{EDEFB57D-0EE7-4599-A05E-C3BBB9EF9B85}"/>
              </a:ext>
            </a:extLst>
          </p:cNvPr>
          <p:cNvSpPr>
            <a:spLocks noGrp="1"/>
          </p:cNvSpPr>
          <p:nvPr>
            <p:ph type="title"/>
          </p:nvPr>
        </p:nvSpPr>
        <p:spPr/>
        <p:txBody>
          <a:bodyPr>
            <a:normAutofit fontScale="90000"/>
          </a:bodyPr>
          <a:lstStyle/>
          <a:p>
            <a:r>
              <a:rPr lang="en-US" dirty="0"/>
              <a:t>PLPT-24 Cal Repeatability: VNIR Cal-to-Cal</a:t>
            </a:r>
          </a:p>
        </p:txBody>
      </p:sp>
      <p:sp>
        <p:nvSpPr>
          <p:cNvPr id="3" name="Date Placeholder 2">
            <a:extLst>
              <a:ext uri="{FF2B5EF4-FFF2-40B4-BE49-F238E27FC236}">
                <a16:creationId xmlns:a16="http://schemas.microsoft.com/office/drawing/2014/main" id="{C9CE247F-C9DE-4DF3-8C4E-D313F20EC732}"/>
              </a:ext>
            </a:extLst>
          </p:cNvPr>
          <p:cNvSpPr>
            <a:spLocks noGrp="1"/>
          </p:cNvSpPr>
          <p:nvPr>
            <p:ph type="dt" sz="half" idx="2"/>
          </p:nvPr>
        </p:nvSpPr>
        <p:spPr/>
        <p:txBody>
          <a:bodyPr/>
          <a:lstStyle/>
          <a:p>
            <a:fld id="{E5DC556E-7208-46C4-9F0F-FA933F22EBA6}" type="datetime1">
              <a:rPr lang="en-US" smtClean="0"/>
              <a:t>12/21/2024</a:t>
            </a:fld>
            <a:endParaRPr lang="en-US" dirty="0"/>
          </a:p>
        </p:txBody>
      </p:sp>
      <p:sp>
        <p:nvSpPr>
          <p:cNvPr id="4" name="Footer Placeholder 3">
            <a:extLst>
              <a:ext uri="{FF2B5EF4-FFF2-40B4-BE49-F238E27FC236}">
                <a16:creationId xmlns:a16="http://schemas.microsoft.com/office/drawing/2014/main" id="{C8CF28D5-A6BC-4BBD-B157-CAB95BC6D6CA}"/>
              </a:ext>
            </a:extLst>
          </p:cNvPr>
          <p:cNvSpPr>
            <a:spLocks noGrp="1"/>
          </p:cNvSpPr>
          <p:nvPr>
            <p:ph type="ftr" sz="quarter" idx="3"/>
          </p:nvPr>
        </p:nvSpPr>
        <p:spPr/>
        <p:txBody>
          <a:bodyPr/>
          <a:lstStyle/>
          <a:p>
            <a:r>
              <a:rPr lang="en-US" dirty="0"/>
              <a:t>PS-PVR for Provisional Maturity of GOES-19 ABI L1b and CMI Products</a:t>
            </a:r>
          </a:p>
        </p:txBody>
      </p:sp>
      <p:sp>
        <p:nvSpPr>
          <p:cNvPr id="5" name="Slide Number Placeholder 4">
            <a:extLst>
              <a:ext uri="{FF2B5EF4-FFF2-40B4-BE49-F238E27FC236}">
                <a16:creationId xmlns:a16="http://schemas.microsoft.com/office/drawing/2014/main" id="{27F5A941-C2EF-4094-9961-97AF60ABEE70}"/>
              </a:ext>
            </a:extLst>
          </p:cNvPr>
          <p:cNvSpPr>
            <a:spLocks noGrp="1"/>
          </p:cNvSpPr>
          <p:nvPr>
            <p:ph type="sldNum" sz="quarter" idx="4"/>
          </p:nvPr>
        </p:nvSpPr>
        <p:spPr/>
        <p:txBody>
          <a:bodyPr/>
          <a:lstStyle/>
          <a:p>
            <a:fld id="{24AD0344-B142-42FF-A24F-67F68BAAC27D}" type="slidenum">
              <a:rPr lang="en-US" smtClean="0"/>
              <a:pPr/>
              <a:t>35</a:t>
            </a:fld>
            <a:endParaRPr lang="en-US" dirty="0"/>
          </a:p>
        </p:txBody>
      </p:sp>
      <p:sp>
        <p:nvSpPr>
          <p:cNvPr id="16" name="Content Placeholder 2">
            <a:extLst>
              <a:ext uri="{FF2B5EF4-FFF2-40B4-BE49-F238E27FC236}">
                <a16:creationId xmlns:a16="http://schemas.microsoft.com/office/drawing/2014/main" id="{DD3ECAF6-F39E-4ED2-9A8C-A8875E1F63B8}"/>
              </a:ext>
            </a:extLst>
          </p:cNvPr>
          <p:cNvSpPr txBox="1">
            <a:spLocks/>
          </p:cNvSpPr>
          <p:nvPr/>
        </p:nvSpPr>
        <p:spPr>
          <a:xfrm>
            <a:off x="621891" y="6076060"/>
            <a:ext cx="10948220" cy="33328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Wingdings" panose="05000000000000000000" pitchFamily="2" charset="2"/>
              <a:buChar char="q"/>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Wingdings" panose="05000000000000000000" pitchFamily="2" charset="2"/>
              <a:buChar char="v"/>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t>All channels exceed the requirement most times at the operational cadence (ADR 1516).</a:t>
            </a:r>
          </a:p>
        </p:txBody>
      </p:sp>
      <p:sp>
        <p:nvSpPr>
          <p:cNvPr id="8" name="TextBox 7">
            <a:extLst>
              <a:ext uri="{FF2B5EF4-FFF2-40B4-BE49-F238E27FC236}">
                <a16:creationId xmlns:a16="http://schemas.microsoft.com/office/drawing/2014/main" id="{2F2A1E86-F806-414D-B7B6-C5BBCC2312ED}"/>
              </a:ext>
            </a:extLst>
          </p:cNvPr>
          <p:cNvSpPr txBox="1"/>
          <p:nvPr/>
        </p:nvSpPr>
        <p:spPr>
          <a:xfrm rot="16200000">
            <a:off x="10694702" y="5164605"/>
            <a:ext cx="2120151" cy="369332"/>
          </a:xfrm>
          <a:prstGeom prst="rect">
            <a:avLst/>
          </a:prstGeom>
          <a:noFill/>
        </p:spPr>
        <p:txBody>
          <a:bodyPr wrap="square" rtlCol="0">
            <a:spAutoFit/>
          </a:bodyPr>
          <a:lstStyle/>
          <a:p>
            <a:r>
              <a:rPr lang="en-US" dirty="0"/>
              <a:t>PLPT-24/04</a:t>
            </a:r>
          </a:p>
        </p:txBody>
      </p:sp>
    </p:spTree>
    <p:extLst>
      <p:ext uri="{BB962C8B-B14F-4D97-AF65-F5344CB8AC3E}">
        <p14:creationId xmlns:p14="http://schemas.microsoft.com/office/powerpoint/2010/main" val="31755824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AE570-7EB6-40C7-B53D-5EC66E5BE015}"/>
              </a:ext>
            </a:extLst>
          </p:cNvPr>
          <p:cNvSpPr>
            <a:spLocks noGrp="1"/>
          </p:cNvSpPr>
          <p:nvPr>
            <p:ph type="title"/>
          </p:nvPr>
        </p:nvSpPr>
        <p:spPr/>
        <p:txBody>
          <a:bodyPr>
            <a:normAutofit/>
          </a:bodyPr>
          <a:lstStyle/>
          <a:p>
            <a:r>
              <a:rPr lang="en-US" dirty="0"/>
              <a:t>PLPT-24 Cal Repeatability: IR Cal-to-Cal</a:t>
            </a:r>
          </a:p>
        </p:txBody>
      </p:sp>
      <p:sp>
        <p:nvSpPr>
          <p:cNvPr id="4" name="Date Placeholder 3">
            <a:extLst>
              <a:ext uri="{FF2B5EF4-FFF2-40B4-BE49-F238E27FC236}">
                <a16:creationId xmlns:a16="http://schemas.microsoft.com/office/drawing/2014/main" id="{A4C67191-3958-4A1A-A050-5233DA8C4A31}"/>
              </a:ext>
            </a:extLst>
          </p:cNvPr>
          <p:cNvSpPr>
            <a:spLocks noGrp="1"/>
          </p:cNvSpPr>
          <p:nvPr>
            <p:ph type="dt" sz="half" idx="2"/>
          </p:nvPr>
        </p:nvSpPr>
        <p:spPr/>
        <p:txBody>
          <a:bodyPr/>
          <a:lstStyle/>
          <a:p>
            <a:fld id="{E4E88860-300F-40FC-AB3F-FC982A4923D2}" type="datetime1">
              <a:rPr lang="en-US" smtClean="0"/>
              <a:t>12/21/2024</a:t>
            </a:fld>
            <a:endParaRPr lang="en-US" dirty="0"/>
          </a:p>
        </p:txBody>
      </p:sp>
      <p:sp>
        <p:nvSpPr>
          <p:cNvPr id="5" name="Footer Placeholder 4">
            <a:extLst>
              <a:ext uri="{FF2B5EF4-FFF2-40B4-BE49-F238E27FC236}">
                <a16:creationId xmlns:a16="http://schemas.microsoft.com/office/drawing/2014/main" id="{53059369-261F-45CF-A424-5645DEBFF3D5}"/>
              </a:ext>
            </a:extLst>
          </p:cNvPr>
          <p:cNvSpPr>
            <a:spLocks noGrp="1"/>
          </p:cNvSpPr>
          <p:nvPr>
            <p:ph type="ftr" sz="quarter" idx="3"/>
          </p:nvPr>
        </p:nvSpPr>
        <p:spPr/>
        <p:txBody>
          <a:bodyPr/>
          <a:lstStyle/>
          <a:p>
            <a:r>
              <a:rPr lang="en-US" dirty="0"/>
              <a:t>PS-PVR for Provisional Maturity of GOES-19 ABI L1b and CMI Products</a:t>
            </a:r>
          </a:p>
        </p:txBody>
      </p:sp>
      <p:sp>
        <p:nvSpPr>
          <p:cNvPr id="6" name="Slide Number Placeholder 5">
            <a:extLst>
              <a:ext uri="{FF2B5EF4-FFF2-40B4-BE49-F238E27FC236}">
                <a16:creationId xmlns:a16="http://schemas.microsoft.com/office/drawing/2014/main" id="{C0330322-DCB0-4E59-9BB9-665A55785765}"/>
              </a:ext>
            </a:extLst>
          </p:cNvPr>
          <p:cNvSpPr>
            <a:spLocks noGrp="1"/>
          </p:cNvSpPr>
          <p:nvPr>
            <p:ph type="sldNum" sz="quarter" idx="4"/>
          </p:nvPr>
        </p:nvSpPr>
        <p:spPr/>
        <p:txBody>
          <a:bodyPr/>
          <a:lstStyle/>
          <a:p>
            <a:fld id="{24AD0344-B142-42FF-A24F-67F68BAAC27D}" type="slidenum">
              <a:rPr lang="en-US" smtClean="0"/>
              <a:pPr/>
              <a:t>36</a:t>
            </a:fld>
            <a:endParaRPr lang="en-US" dirty="0"/>
          </a:p>
        </p:txBody>
      </p:sp>
      <p:pic>
        <p:nvPicPr>
          <p:cNvPr id="7" name="Picture 12" descr="GOES-19 ABI IR Bands - Gain Jitter - Band 16 - 12-03-2024">
            <a:extLst>
              <a:ext uri="{FF2B5EF4-FFF2-40B4-BE49-F238E27FC236}">
                <a16:creationId xmlns:a16="http://schemas.microsoft.com/office/drawing/2014/main" id="{C22C1CFA-3FFB-494F-AE9E-AE0FB6AE902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51685" y="3583742"/>
            <a:ext cx="2254584" cy="28217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GOES-19 ABI IR Bands - Gain Jitter - Band 15 - 12-03-2024">
            <a:extLst>
              <a:ext uri="{FF2B5EF4-FFF2-40B4-BE49-F238E27FC236}">
                <a16:creationId xmlns:a16="http://schemas.microsoft.com/office/drawing/2014/main" id="{1D4D3388-0855-4D5A-94B9-02BD6803DE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2429" y="3583742"/>
            <a:ext cx="2293996" cy="28217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GOES-19 ABI IR Bands - Gain Jitter - Band 14 - 12-03-2024">
            <a:extLst>
              <a:ext uri="{FF2B5EF4-FFF2-40B4-BE49-F238E27FC236}">
                <a16:creationId xmlns:a16="http://schemas.microsoft.com/office/drawing/2014/main" id="{E36FD1EF-BF6E-49D3-B956-11C80D4150F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583" y="3583743"/>
            <a:ext cx="2346288" cy="28256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GOES-19 ABI IR Bands - Gain Jitter - Band 13 - 12-03-2024">
            <a:extLst>
              <a:ext uri="{FF2B5EF4-FFF2-40B4-BE49-F238E27FC236}">
                <a16:creationId xmlns:a16="http://schemas.microsoft.com/office/drawing/2014/main" id="{D4113F0A-35C6-4C84-AE13-4938AC28E72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53958" y="3587564"/>
            <a:ext cx="2278627" cy="28217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GOES-19 ABI IR Bands - Gain Jitter - Band 12 - 12-03-2024">
            <a:extLst>
              <a:ext uri="{FF2B5EF4-FFF2-40B4-BE49-F238E27FC236}">
                <a16:creationId xmlns:a16="http://schemas.microsoft.com/office/drawing/2014/main" id="{62CC044D-3D0A-43B6-8ED1-CEB238B02E3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5937" y="3587565"/>
            <a:ext cx="2278625" cy="282178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GOES-19 ABI IR Bands - Gain Jitter - Band 7 - 12-03-2024">
            <a:extLst>
              <a:ext uri="{FF2B5EF4-FFF2-40B4-BE49-F238E27FC236}">
                <a16:creationId xmlns:a16="http://schemas.microsoft.com/office/drawing/2014/main" id="{5ECCE938-56C9-4EB8-9C14-9EC6E2196DA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8290" y="2232946"/>
            <a:ext cx="2271941" cy="2825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GOES-19 ABI IR Bands - Gain Jitter - Band 8 - 12-03-2024">
            <a:extLst>
              <a:ext uri="{FF2B5EF4-FFF2-40B4-BE49-F238E27FC236}">
                <a16:creationId xmlns:a16="http://schemas.microsoft.com/office/drawing/2014/main" id="{2892CD89-70B9-449A-81B6-07CE81A080C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59771" y="2232946"/>
            <a:ext cx="2268338" cy="2825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GOES-19 ABI IR Bands - Gain Jitter - Band 9 - 12-03-2024">
            <a:extLst>
              <a:ext uri="{FF2B5EF4-FFF2-40B4-BE49-F238E27FC236}">
                <a16:creationId xmlns:a16="http://schemas.microsoft.com/office/drawing/2014/main" id="{4F6132DB-0DA6-47AF-9F21-874A86A5E6C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84551" y="2232945"/>
            <a:ext cx="2294320" cy="28256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GOES-19 ABI IR Bands - Gain Jitter - Band 11 - 12-03-2024">
            <a:extLst>
              <a:ext uri="{FF2B5EF4-FFF2-40B4-BE49-F238E27FC236}">
                <a16:creationId xmlns:a16="http://schemas.microsoft.com/office/drawing/2014/main" id="{49D19BAB-6C7B-46E4-83C4-3137CB69463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26905" y="2232945"/>
            <a:ext cx="2294320" cy="28256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GOES-19 ABI IR Bands - Gain Jitter - Band 10 - 12-03-2024">
            <a:extLst>
              <a:ext uri="{FF2B5EF4-FFF2-40B4-BE49-F238E27FC236}">
                <a16:creationId xmlns:a16="http://schemas.microsoft.com/office/drawing/2014/main" id="{2ECDFFF2-A820-4B5A-BBCD-89B7631E41C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521225" y="2232945"/>
            <a:ext cx="2293996" cy="28256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BC7AC01-1753-4456-9526-EEDD861A7B90}"/>
              </a:ext>
            </a:extLst>
          </p:cNvPr>
          <p:cNvSpPr>
            <a:spLocks noGrp="1"/>
          </p:cNvSpPr>
          <p:nvPr>
            <p:ph idx="1"/>
          </p:nvPr>
        </p:nvSpPr>
        <p:spPr>
          <a:xfrm>
            <a:off x="609600" y="1131262"/>
            <a:ext cx="10960510" cy="2456299"/>
          </a:xfrm>
          <a:solidFill>
            <a:schemeClr val="bg1"/>
          </a:solidFill>
        </p:spPr>
        <p:txBody>
          <a:bodyPr>
            <a:normAutofit fontScale="85000" lnSpcReduction="20000"/>
          </a:bodyPr>
          <a:lstStyle/>
          <a:p>
            <a:r>
              <a:rPr lang="en-US" dirty="0"/>
              <a:t>Frequencies of gain changes between two calibrations, for every channel and detector in a day from 11/4 to 12/4, that exceed the requirement.</a:t>
            </a:r>
          </a:p>
          <a:p>
            <a:r>
              <a:rPr lang="en-US" dirty="0"/>
              <a:t>None for the MWIR channels (7-11, upper row).</a:t>
            </a:r>
          </a:p>
          <a:p>
            <a:r>
              <a:rPr lang="en-US" dirty="0"/>
              <a:t>Some for the LWIR channels (12-16, lower row), often at local noon and midnight when the space look shifts side. </a:t>
            </a:r>
          </a:p>
          <a:p>
            <a:pPr lvl="1"/>
            <a:r>
              <a:rPr lang="en-US" dirty="0"/>
              <a:t>That ended after 11/27 when incorrect scan mirror emissivity was updated. </a:t>
            </a:r>
          </a:p>
          <a:p>
            <a:r>
              <a:rPr lang="en-US" dirty="0"/>
              <a:t>One exception is the unstable detector on Row 26 of B12, which is being replaced.</a:t>
            </a:r>
          </a:p>
        </p:txBody>
      </p:sp>
      <p:sp>
        <p:nvSpPr>
          <p:cNvPr id="17" name="TextBox 16">
            <a:extLst>
              <a:ext uri="{FF2B5EF4-FFF2-40B4-BE49-F238E27FC236}">
                <a16:creationId xmlns:a16="http://schemas.microsoft.com/office/drawing/2014/main" id="{B884E201-5E76-4013-A4BB-FC960F2CCDE7}"/>
              </a:ext>
            </a:extLst>
          </p:cNvPr>
          <p:cNvSpPr txBox="1"/>
          <p:nvPr/>
        </p:nvSpPr>
        <p:spPr>
          <a:xfrm rot="16200000">
            <a:off x="10694702" y="5164605"/>
            <a:ext cx="2120151" cy="369332"/>
          </a:xfrm>
          <a:prstGeom prst="rect">
            <a:avLst/>
          </a:prstGeom>
          <a:noFill/>
        </p:spPr>
        <p:txBody>
          <a:bodyPr wrap="square" rtlCol="0">
            <a:spAutoFit/>
          </a:bodyPr>
          <a:lstStyle/>
          <a:p>
            <a:r>
              <a:rPr lang="en-US" dirty="0"/>
              <a:t>PLPT-24/01</a:t>
            </a:r>
          </a:p>
        </p:txBody>
      </p:sp>
    </p:spTree>
    <p:extLst>
      <p:ext uri="{BB962C8B-B14F-4D97-AF65-F5344CB8AC3E}">
        <p14:creationId xmlns:p14="http://schemas.microsoft.com/office/powerpoint/2010/main" val="8097927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graphicFrame>
        <p:nvGraphicFramePr>
          <p:cNvPr id="163" name="Google Shape;163;g13f9bb062de_0_11"/>
          <p:cNvGraphicFramePr/>
          <p:nvPr>
            <p:extLst>
              <p:ext uri="{D42A27DB-BD31-4B8C-83A1-F6EECF244321}">
                <p14:modId xmlns:p14="http://schemas.microsoft.com/office/powerpoint/2010/main" val="1566851550"/>
              </p:ext>
            </p:extLst>
          </p:nvPr>
        </p:nvGraphicFramePr>
        <p:xfrm>
          <a:off x="1524000" y="1137684"/>
          <a:ext cx="9149694" cy="4568052"/>
        </p:xfrm>
        <a:graphic>
          <a:graphicData uri="http://schemas.openxmlformats.org/drawingml/2006/table">
            <a:tbl>
              <a:tblPr>
                <a:noFill/>
              </a:tblPr>
              <a:tblGrid>
                <a:gridCol w="1524949">
                  <a:extLst>
                    <a:ext uri="{9D8B030D-6E8A-4147-A177-3AD203B41FA5}">
                      <a16:colId xmlns:a16="http://schemas.microsoft.com/office/drawing/2014/main" val="20000"/>
                    </a:ext>
                  </a:extLst>
                </a:gridCol>
                <a:gridCol w="1524949">
                  <a:extLst>
                    <a:ext uri="{9D8B030D-6E8A-4147-A177-3AD203B41FA5}">
                      <a16:colId xmlns:a16="http://schemas.microsoft.com/office/drawing/2014/main" val="20001"/>
                    </a:ext>
                  </a:extLst>
                </a:gridCol>
                <a:gridCol w="1524949">
                  <a:extLst>
                    <a:ext uri="{9D8B030D-6E8A-4147-A177-3AD203B41FA5}">
                      <a16:colId xmlns:a16="http://schemas.microsoft.com/office/drawing/2014/main" val="20002"/>
                    </a:ext>
                  </a:extLst>
                </a:gridCol>
                <a:gridCol w="1524949">
                  <a:extLst>
                    <a:ext uri="{9D8B030D-6E8A-4147-A177-3AD203B41FA5}">
                      <a16:colId xmlns:a16="http://schemas.microsoft.com/office/drawing/2014/main" val="20003"/>
                    </a:ext>
                  </a:extLst>
                </a:gridCol>
                <a:gridCol w="1524949">
                  <a:extLst>
                    <a:ext uri="{9D8B030D-6E8A-4147-A177-3AD203B41FA5}">
                      <a16:colId xmlns:a16="http://schemas.microsoft.com/office/drawing/2014/main" val="20004"/>
                    </a:ext>
                  </a:extLst>
                </a:gridCol>
                <a:gridCol w="1524949">
                  <a:extLst>
                    <a:ext uri="{9D8B030D-6E8A-4147-A177-3AD203B41FA5}">
                      <a16:colId xmlns:a16="http://schemas.microsoft.com/office/drawing/2014/main" val="20005"/>
                    </a:ext>
                  </a:extLst>
                </a:gridCol>
              </a:tblGrid>
              <a:tr h="512710">
                <a:tc>
                  <a:txBody>
                    <a:bodyPr/>
                    <a:lstStyle/>
                    <a:p>
                      <a:pPr marL="0" lvl="0" indent="0" algn="ctr" rtl="0">
                        <a:spcBef>
                          <a:spcPts val="0"/>
                        </a:spcBef>
                        <a:spcAft>
                          <a:spcPts val="0"/>
                        </a:spcAft>
                        <a:buNone/>
                      </a:pPr>
                      <a:endParaRPr sz="2000" dirty="0"/>
                    </a:p>
                  </a:txBody>
                  <a:tcPr marL="28575" marR="28575" marT="19050" marB="19050" anchor="ctr">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000" b="1" dirty="0">
                          <a:solidFill>
                            <a:srgbClr val="2F5496"/>
                          </a:solidFill>
                          <a:latin typeface="Times New Roman"/>
                          <a:ea typeface="Times New Roman"/>
                          <a:cs typeface="Times New Roman"/>
                          <a:sym typeface="Times New Roman"/>
                        </a:rPr>
                        <a:t>Band</a:t>
                      </a:r>
                      <a:endParaRPr sz="2000" b="1" dirty="0">
                        <a:solidFill>
                          <a:srgbClr val="2F5496"/>
                        </a:solidFill>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0DBF0"/>
                    </a:solidFill>
                  </a:tcPr>
                </a:tc>
                <a:tc gridSpan="4">
                  <a:txBody>
                    <a:bodyPr/>
                    <a:lstStyle/>
                    <a:p>
                      <a:pPr marL="0" lvl="0" indent="0" algn="ctr" rtl="0">
                        <a:lnSpc>
                          <a:spcPct val="115000"/>
                        </a:lnSpc>
                        <a:spcBef>
                          <a:spcPts val="0"/>
                        </a:spcBef>
                        <a:spcAft>
                          <a:spcPts val="0"/>
                        </a:spcAft>
                        <a:buNone/>
                      </a:pPr>
                      <a:r>
                        <a:rPr lang="en-US" sz="2000" b="1" dirty="0">
                          <a:solidFill>
                            <a:srgbClr val="2F5496"/>
                          </a:solidFill>
                          <a:latin typeface="Times New Roman"/>
                          <a:ea typeface="Times New Roman"/>
                          <a:cs typeface="Times New Roman"/>
                          <a:sym typeface="Times New Roman"/>
                        </a:rPr>
                        <a:t>GOES-19 Prov</a:t>
                      </a:r>
                      <a:endParaRPr sz="2000" b="1" dirty="0">
                        <a:solidFill>
                          <a:srgbClr val="2F5496"/>
                        </a:solidFill>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0DBF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12710">
                <a:tc>
                  <a:txBody>
                    <a:bodyPr/>
                    <a:lstStyle/>
                    <a:p>
                      <a:pPr marL="0" lvl="0" indent="0" algn="ctr" rtl="0">
                        <a:spcBef>
                          <a:spcPts val="0"/>
                        </a:spcBef>
                        <a:spcAft>
                          <a:spcPts val="0"/>
                        </a:spcAft>
                        <a:buNone/>
                      </a:pPr>
                      <a:endParaRPr sz="2000" dirty="0"/>
                    </a:p>
                  </a:txBody>
                  <a:tcPr marL="28575" marR="28575" marT="19050" marB="19050" anchor="ctr">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000" b="1" dirty="0">
                          <a:solidFill>
                            <a:srgbClr val="2F5496"/>
                          </a:solidFill>
                          <a:latin typeface="Times New Roman"/>
                          <a:ea typeface="Times New Roman"/>
                          <a:cs typeface="Times New Roman"/>
                          <a:sym typeface="Times New Roman"/>
                        </a:rPr>
                        <a:t>(µm)</a:t>
                      </a:r>
                      <a:endParaRPr sz="2000" b="1" dirty="0">
                        <a:solidFill>
                          <a:srgbClr val="2F5496"/>
                        </a:solidFill>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0DBF0"/>
                    </a:solidFill>
                  </a:tcPr>
                </a:tc>
                <a:tc>
                  <a:txBody>
                    <a:bodyPr/>
                    <a:lstStyle/>
                    <a:p>
                      <a:pPr marL="0" lvl="0" indent="0" algn="ctr" rtl="0">
                        <a:lnSpc>
                          <a:spcPct val="115000"/>
                        </a:lnSpc>
                        <a:spcBef>
                          <a:spcPts val="0"/>
                        </a:spcBef>
                        <a:spcAft>
                          <a:spcPts val="0"/>
                        </a:spcAft>
                        <a:buNone/>
                      </a:pPr>
                      <a:r>
                        <a:rPr lang="en-US" sz="2000" b="1" dirty="0">
                          <a:solidFill>
                            <a:srgbClr val="2F5496"/>
                          </a:solidFill>
                          <a:latin typeface="Times New Roman"/>
                          <a:ea typeface="Times New Roman"/>
                          <a:cs typeface="Times New Roman"/>
                          <a:sym typeface="Times New Roman"/>
                        </a:rPr>
                        <a:t>1/4 Nyq</a:t>
                      </a:r>
                      <a:endParaRPr sz="2000" b="1" dirty="0">
                        <a:solidFill>
                          <a:srgbClr val="2F5496"/>
                        </a:solidFill>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0DBF0"/>
                    </a:solidFill>
                  </a:tcPr>
                </a:tc>
                <a:tc>
                  <a:txBody>
                    <a:bodyPr/>
                    <a:lstStyle/>
                    <a:p>
                      <a:pPr marL="0" lvl="0" indent="0" algn="ctr" rtl="0">
                        <a:lnSpc>
                          <a:spcPct val="115000"/>
                        </a:lnSpc>
                        <a:spcBef>
                          <a:spcPts val="0"/>
                        </a:spcBef>
                        <a:spcAft>
                          <a:spcPts val="0"/>
                        </a:spcAft>
                        <a:buNone/>
                      </a:pPr>
                      <a:r>
                        <a:rPr lang="en-US" sz="2000" b="1" dirty="0">
                          <a:solidFill>
                            <a:srgbClr val="2F5496"/>
                          </a:solidFill>
                          <a:latin typeface="Times New Roman"/>
                          <a:ea typeface="Times New Roman"/>
                          <a:cs typeface="Times New Roman"/>
                          <a:sym typeface="Times New Roman"/>
                        </a:rPr>
                        <a:t>1/2 Nyq</a:t>
                      </a:r>
                      <a:endParaRPr sz="2000" b="1" dirty="0">
                        <a:solidFill>
                          <a:srgbClr val="2F5496"/>
                        </a:solidFill>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0DBF0"/>
                    </a:solidFill>
                  </a:tcPr>
                </a:tc>
                <a:tc>
                  <a:txBody>
                    <a:bodyPr/>
                    <a:lstStyle/>
                    <a:p>
                      <a:pPr marL="0" lvl="0" indent="0" algn="ctr" rtl="0">
                        <a:lnSpc>
                          <a:spcPct val="115000"/>
                        </a:lnSpc>
                        <a:spcBef>
                          <a:spcPts val="0"/>
                        </a:spcBef>
                        <a:spcAft>
                          <a:spcPts val="0"/>
                        </a:spcAft>
                        <a:buNone/>
                      </a:pPr>
                      <a:r>
                        <a:rPr lang="en-US" sz="2000" b="1" dirty="0">
                          <a:solidFill>
                            <a:srgbClr val="2F5496"/>
                          </a:solidFill>
                          <a:latin typeface="Times New Roman"/>
                          <a:ea typeface="Times New Roman"/>
                          <a:cs typeface="Times New Roman"/>
                          <a:sym typeface="Times New Roman"/>
                        </a:rPr>
                        <a:t>3/4 Nyq</a:t>
                      </a:r>
                      <a:endParaRPr sz="2000" b="1" dirty="0">
                        <a:solidFill>
                          <a:srgbClr val="2F5496"/>
                        </a:solidFill>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0DBF0"/>
                    </a:solidFill>
                  </a:tcPr>
                </a:tc>
                <a:tc>
                  <a:txBody>
                    <a:bodyPr/>
                    <a:lstStyle/>
                    <a:p>
                      <a:pPr marL="0" lvl="0" indent="0" algn="ctr" rtl="0">
                        <a:lnSpc>
                          <a:spcPct val="115000"/>
                        </a:lnSpc>
                        <a:spcBef>
                          <a:spcPts val="0"/>
                        </a:spcBef>
                        <a:spcAft>
                          <a:spcPts val="0"/>
                        </a:spcAft>
                        <a:buNone/>
                      </a:pPr>
                      <a:r>
                        <a:rPr lang="en-US" sz="2000" b="1" dirty="0">
                          <a:solidFill>
                            <a:srgbClr val="2F5496"/>
                          </a:solidFill>
                          <a:latin typeface="Times New Roman"/>
                          <a:ea typeface="Times New Roman"/>
                          <a:cs typeface="Times New Roman"/>
                          <a:sym typeface="Times New Roman"/>
                        </a:rPr>
                        <a:t>Nyquist</a:t>
                      </a:r>
                      <a:endParaRPr sz="2000" b="1" dirty="0">
                        <a:solidFill>
                          <a:srgbClr val="2F5496"/>
                        </a:solidFill>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0DBF0"/>
                    </a:solidFill>
                  </a:tcPr>
                </a:tc>
                <a:extLst>
                  <a:ext uri="{0D108BD9-81ED-4DB2-BD59-A6C34878D82A}">
                    <a16:rowId xmlns:a16="http://schemas.microsoft.com/office/drawing/2014/main" val="10001"/>
                  </a:ext>
                </a:extLst>
              </a:tr>
              <a:tr h="504987">
                <a:tc>
                  <a:txBody>
                    <a:bodyPr/>
                    <a:lstStyle/>
                    <a:p>
                      <a:pPr marL="0" lvl="0" indent="0" algn="ctr" rtl="0">
                        <a:lnSpc>
                          <a:spcPct val="115000"/>
                        </a:lnSpc>
                        <a:spcBef>
                          <a:spcPts val="0"/>
                        </a:spcBef>
                        <a:spcAft>
                          <a:spcPts val="0"/>
                        </a:spcAft>
                        <a:buNone/>
                      </a:pPr>
                      <a:r>
                        <a:rPr lang="en-US" sz="2000" dirty="0">
                          <a:latin typeface="Times New Roman"/>
                          <a:ea typeface="Times New Roman"/>
                          <a:cs typeface="Times New Roman"/>
                          <a:sym typeface="Times New Roman"/>
                        </a:rPr>
                        <a:t>EW, Rising</a:t>
                      </a:r>
                      <a:endParaRPr sz="2000" dirty="0">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000" b="1" dirty="0">
                          <a:solidFill>
                            <a:srgbClr val="4472C4"/>
                          </a:solidFill>
                          <a:latin typeface="Times New Roman"/>
                          <a:ea typeface="Times New Roman"/>
                          <a:cs typeface="Times New Roman"/>
                          <a:sym typeface="Times New Roman"/>
                        </a:rPr>
                        <a:t>0.47</a:t>
                      </a:r>
                      <a:endParaRPr sz="2000" b="1" dirty="0">
                        <a:solidFill>
                          <a:srgbClr val="4472C4"/>
                        </a:solidFill>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000" b="1" dirty="0">
                          <a:latin typeface="Times New Roman"/>
                          <a:ea typeface="Times New Roman"/>
                          <a:cs typeface="Times New Roman"/>
                          <a:sym typeface="Times New Roman"/>
                        </a:rPr>
                        <a:t>0.92</a:t>
                      </a:r>
                      <a:endParaRPr sz="2000" b="1" dirty="0">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000" b="1" dirty="0">
                          <a:latin typeface="Times New Roman"/>
                          <a:ea typeface="Times New Roman"/>
                          <a:cs typeface="Times New Roman"/>
                          <a:sym typeface="Times New Roman"/>
                        </a:rPr>
                        <a:t>0.76</a:t>
                      </a:r>
                      <a:endParaRPr sz="2000" b="1" dirty="0">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000" b="1" dirty="0">
                          <a:latin typeface="Times New Roman"/>
                          <a:ea typeface="Times New Roman"/>
                          <a:cs typeface="Times New Roman"/>
                          <a:sym typeface="Times New Roman"/>
                        </a:rPr>
                        <a:t>0.55</a:t>
                      </a:r>
                      <a:endParaRPr sz="2000" b="1" dirty="0">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000" b="1" dirty="0">
                          <a:latin typeface="Times New Roman"/>
                          <a:ea typeface="Times New Roman"/>
                          <a:cs typeface="Times New Roman"/>
                          <a:sym typeface="Times New Roman"/>
                        </a:rPr>
                        <a:t>0.38</a:t>
                      </a:r>
                      <a:endParaRPr sz="2000" b="1" dirty="0">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504987">
                <a:tc>
                  <a:txBody>
                    <a:bodyPr/>
                    <a:lstStyle/>
                    <a:p>
                      <a:pPr marL="0" lvl="0" indent="0" algn="ctr" rtl="0">
                        <a:lnSpc>
                          <a:spcPct val="115000"/>
                        </a:lnSpc>
                        <a:spcBef>
                          <a:spcPts val="0"/>
                        </a:spcBef>
                        <a:spcAft>
                          <a:spcPts val="0"/>
                        </a:spcAft>
                        <a:buNone/>
                      </a:pPr>
                      <a:r>
                        <a:rPr lang="en-US" sz="2000" dirty="0">
                          <a:latin typeface="Times New Roman"/>
                          <a:ea typeface="Times New Roman"/>
                          <a:cs typeface="Times New Roman"/>
                          <a:sym typeface="Times New Roman"/>
                        </a:rPr>
                        <a:t>EW, Rising</a:t>
                      </a:r>
                      <a:endParaRPr sz="2000" dirty="0">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000" b="1" dirty="0">
                          <a:solidFill>
                            <a:srgbClr val="4472C4"/>
                          </a:solidFill>
                          <a:latin typeface="Times New Roman"/>
                          <a:ea typeface="Times New Roman"/>
                          <a:cs typeface="Times New Roman"/>
                          <a:sym typeface="Times New Roman"/>
                        </a:rPr>
                        <a:t>0.64</a:t>
                      </a:r>
                      <a:endParaRPr sz="2000" b="1" dirty="0">
                        <a:solidFill>
                          <a:srgbClr val="4472C4"/>
                        </a:solidFill>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0DBF0"/>
                    </a:solidFill>
                  </a:tcPr>
                </a:tc>
                <a:tc>
                  <a:txBody>
                    <a:bodyPr/>
                    <a:lstStyle/>
                    <a:p>
                      <a:pPr marL="0" lvl="0" indent="0" algn="ctr" rtl="0">
                        <a:lnSpc>
                          <a:spcPct val="115000"/>
                        </a:lnSpc>
                        <a:spcBef>
                          <a:spcPts val="0"/>
                        </a:spcBef>
                        <a:spcAft>
                          <a:spcPts val="0"/>
                        </a:spcAft>
                        <a:buNone/>
                      </a:pPr>
                      <a:r>
                        <a:rPr lang="en-US" sz="2000" b="1" dirty="0">
                          <a:latin typeface="Times New Roman"/>
                          <a:ea typeface="Times New Roman"/>
                          <a:cs typeface="Times New Roman"/>
                          <a:sym typeface="Times New Roman"/>
                        </a:rPr>
                        <a:t>0.91</a:t>
                      </a:r>
                      <a:endParaRPr sz="2000" b="1" dirty="0">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0DBF0"/>
                    </a:solidFill>
                  </a:tcPr>
                </a:tc>
                <a:tc>
                  <a:txBody>
                    <a:bodyPr/>
                    <a:lstStyle/>
                    <a:p>
                      <a:pPr marL="0" lvl="0" indent="0" algn="ctr" rtl="0">
                        <a:lnSpc>
                          <a:spcPct val="115000"/>
                        </a:lnSpc>
                        <a:spcBef>
                          <a:spcPts val="0"/>
                        </a:spcBef>
                        <a:spcAft>
                          <a:spcPts val="0"/>
                        </a:spcAft>
                        <a:buNone/>
                      </a:pPr>
                      <a:r>
                        <a:rPr lang="en-US" sz="2000" b="1" dirty="0">
                          <a:latin typeface="Times New Roman"/>
                          <a:ea typeface="Times New Roman"/>
                          <a:cs typeface="Times New Roman"/>
                          <a:sym typeface="Times New Roman"/>
                        </a:rPr>
                        <a:t>0.72</a:t>
                      </a:r>
                      <a:endParaRPr sz="2000" b="1" dirty="0">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0DBF0"/>
                    </a:solidFill>
                  </a:tcPr>
                </a:tc>
                <a:tc>
                  <a:txBody>
                    <a:bodyPr/>
                    <a:lstStyle/>
                    <a:p>
                      <a:pPr marL="0" lvl="0" indent="0" algn="ctr" rtl="0">
                        <a:lnSpc>
                          <a:spcPct val="115000"/>
                        </a:lnSpc>
                        <a:spcBef>
                          <a:spcPts val="0"/>
                        </a:spcBef>
                        <a:spcAft>
                          <a:spcPts val="0"/>
                        </a:spcAft>
                        <a:buNone/>
                      </a:pPr>
                      <a:r>
                        <a:rPr lang="en-US" sz="2000" b="1" dirty="0">
                          <a:latin typeface="Times New Roman"/>
                          <a:ea typeface="Times New Roman"/>
                          <a:cs typeface="Times New Roman"/>
                          <a:sym typeface="Times New Roman"/>
                        </a:rPr>
                        <a:t>0.51</a:t>
                      </a:r>
                      <a:endParaRPr sz="2000" b="1" dirty="0">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0DBF0"/>
                    </a:solidFill>
                  </a:tcPr>
                </a:tc>
                <a:tc>
                  <a:txBody>
                    <a:bodyPr/>
                    <a:lstStyle/>
                    <a:p>
                      <a:pPr marL="0" lvl="0" indent="0" algn="ctr" rtl="0">
                        <a:lnSpc>
                          <a:spcPct val="115000"/>
                        </a:lnSpc>
                        <a:spcBef>
                          <a:spcPts val="0"/>
                        </a:spcBef>
                        <a:spcAft>
                          <a:spcPts val="0"/>
                        </a:spcAft>
                        <a:buNone/>
                      </a:pPr>
                      <a:r>
                        <a:rPr lang="en-US" sz="2000" b="1" dirty="0">
                          <a:latin typeface="Times New Roman"/>
                          <a:ea typeface="Times New Roman"/>
                          <a:cs typeface="Times New Roman"/>
                          <a:sym typeface="Times New Roman"/>
                        </a:rPr>
                        <a:t>0.33</a:t>
                      </a:r>
                      <a:endParaRPr sz="2000" b="1" dirty="0">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0DBF0"/>
                    </a:solidFill>
                  </a:tcPr>
                </a:tc>
                <a:extLst>
                  <a:ext uri="{0D108BD9-81ED-4DB2-BD59-A6C34878D82A}">
                    <a16:rowId xmlns:a16="http://schemas.microsoft.com/office/drawing/2014/main" val="10003"/>
                  </a:ext>
                </a:extLst>
              </a:tr>
              <a:tr h="504987">
                <a:tc>
                  <a:txBody>
                    <a:bodyPr/>
                    <a:lstStyle/>
                    <a:p>
                      <a:pPr marL="0" lvl="0" indent="0" algn="ctr" rtl="0">
                        <a:lnSpc>
                          <a:spcPct val="115000"/>
                        </a:lnSpc>
                        <a:spcBef>
                          <a:spcPts val="0"/>
                        </a:spcBef>
                        <a:spcAft>
                          <a:spcPts val="0"/>
                        </a:spcAft>
                        <a:buNone/>
                      </a:pPr>
                      <a:r>
                        <a:rPr lang="en-US" sz="2000" dirty="0">
                          <a:latin typeface="Times New Roman"/>
                          <a:ea typeface="Times New Roman"/>
                          <a:cs typeface="Times New Roman"/>
                          <a:sym typeface="Times New Roman"/>
                        </a:rPr>
                        <a:t>EW, Rising</a:t>
                      </a:r>
                      <a:endParaRPr sz="2000" dirty="0">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000" b="1" dirty="0">
                          <a:solidFill>
                            <a:srgbClr val="4472C4"/>
                          </a:solidFill>
                          <a:latin typeface="Times New Roman"/>
                          <a:ea typeface="Times New Roman"/>
                          <a:cs typeface="Times New Roman"/>
                          <a:sym typeface="Times New Roman"/>
                        </a:rPr>
                        <a:t>0.86</a:t>
                      </a:r>
                      <a:endParaRPr sz="2000" b="1" dirty="0">
                        <a:solidFill>
                          <a:srgbClr val="4472C4"/>
                        </a:solidFill>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000" b="1" dirty="0">
                          <a:latin typeface="Times New Roman"/>
                          <a:ea typeface="Times New Roman"/>
                          <a:cs typeface="Times New Roman"/>
                          <a:sym typeface="Times New Roman"/>
                        </a:rPr>
                        <a:t>0.92</a:t>
                      </a:r>
                      <a:endParaRPr sz="2000" b="1" dirty="0">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000" b="1" dirty="0">
                          <a:latin typeface="Times New Roman"/>
                          <a:ea typeface="Times New Roman"/>
                          <a:cs typeface="Times New Roman"/>
                          <a:sym typeface="Times New Roman"/>
                        </a:rPr>
                        <a:t>0.73</a:t>
                      </a:r>
                      <a:endParaRPr sz="2000" b="1" dirty="0">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000" b="1" dirty="0">
                          <a:latin typeface="Times New Roman"/>
                          <a:ea typeface="Times New Roman"/>
                          <a:cs typeface="Times New Roman"/>
                          <a:sym typeface="Times New Roman"/>
                        </a:rPr>
                        <a:t>0.52</a:t>
                      </a:r>
                      <a:endParaRPr sz="2000" b="1" dirty="0">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000" b="1" dirty="0">
                          <a:latin typeface="Times New Roman"/>
                          <a:ea typeface="Times New Roman"/>
                          <a:cs typeface="Times New Roman"/>
                          <a:sym typeface="Times New Roman"/>
                        </a:rPr>
                        <a:t>0.34</a:t>
                      </a:r>
                      <a:endParaRPr sz="2000" b="1" dirty="0">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504987">
                <a:tc>
                  <a:txBody>
                    <a:bodyPr/>
                    <a:lstStyle/>
                    <a:p>
                      <a:pPr marL="0" lvl="0" indent="0" algn="ctr" rtl="0">
                        <a:lnSpc>
                          <a:spcPct val="115000"/>
                        </a:lnSpc>
                        <a:spcBef>
                          <a:spcPts val="0"/>
                        </a:spcBef>
                        <a:spcAft>
                          <a:spcPts val="0"/>
                        </a:spcAft>
                        <a:buNone/>
                      </a:pPr>
                      <a:r>
                        <a:rPr lang="en-US" sz="2000" dirty="0">
                          <a:latin typeface="Times New Roman"/>
                          <a:ea typeface="Times New Roman"/>
                          <a:cs typeface="Times New Roman"/>
                          <a:sym typeface="Times New Roman"/>
                        </a:rPr>
                        <a:t>EW, Rising</a:t>
                      </a:r>
                      <a:endParaRPr sz="2000" dirty="0">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000" b="1" dirty="0">
                          <a:solidFill>
                            <a:srgbClr val="4472C4"/>
                          </a:solidFill>
                          <a:latin typeface="Times New Roman"/>
                          <a:ea typeface="Times New Roman"/>
                          <a:cs typeface="Times New Roman"/>
                          <a:sym typeface="Times New Roman"/>
                        </a:rPr>
                        <a:t>1.38</a:t>
                      </a:r>
                      <a:endParaRPr sz="2000" b="1" dirty="0">
                        <a:solidFill>
                          <a:srgbClr val="4472C4"/>
                        </a:solidFill>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0DBF0"/>
                    </a:solidFill>
                  </a:tcPr>
                </a:tc>
                <a:tc>
                  <a:txBody>
                    <a:bodyPr/>
                    <a:lstStyle/>
                    <a:p>
                      <a:pPr marL="0" lvl="0" indent="0" algn="ctr" rtl="0">
                        <a:lnSpc>
                          <a:spcPct val="115000"/>
                        </a:lnSpc>
                        <a:spcBef>
                          <a:spcPts val="0"/>
                        </a:spcBef>
                        <a:spcAft>
                          <a:spcPts val="0"/>
                        </a:spcAft>
                        <a:buNone/>
                      </a:pPr>
                      <a:r>
                        <a:rPr lang="en-US" sz="2000" b="1" dirty="0">
                          <a:latin typeface="Times New Roman"/>
                          <a:ea typeface="Times New Roman"/>
                          <a:cs typeface="Times New Roman"/>
                          <a:sym typeface="Times New Roman"/>
                        </a:rPr>
                        <a:t>0.94</a:t>
                      </a:r>
                      <a:endParaRPr sz="2000" b="1" dirty="0">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0DBF0"/>
                    </a:solidFill>
                  </a:tcPr>
                </a:tc>
                <a:tc>
                  <a:txBody>
                    <a:bodyPr/>
                    <a:lstStyle/>
                    <a:p>
                      <a:pPr marL="0" lvl="0" indent="0" algn="ctr" rtl="0">
                        <a:lnSpc>
                          <a:spcPct val="115000"/>
                        </a:lnSpc>
                        <a:spcBef>
                          <a:spcPts val="0"/>
                        </a:spcBef>
                        <a:spcAft>
                          <a:spcPts val="0"/>
                        </a:spcAft>
                        <a:buNone/>
                      </a:pPr>
                      <a:r>
                        <a:rPr lang="en-US" sz="2000" b="1" dirty="0">
                          <a:latin typeface="Times New Roman"/>
                          <a:ea typeface="Times New Roman"/>
                          <a:cs typeface="Times New Roman"/>
                          <a:sym typeface="Times New Roman"/>
                        </a:rPr>
                        <a:t>0.81</a:t>
                      </a:r>
                      <a:endParaRPr sz="2000" b="1" dirty="0">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0DBF0"/>
                    </a:solidFill>
                  </a:tcPr>
                </a:tc>
                <a:tc>
                  <a:txBody>
                    <a:bodyPr/>
                    <a:lstStyle/>
                    <a:p>
                      <a:pPr marL="0" lvl="0" indent="0" algn="ctr" rtl="0">
                        <a:lnSpc>
                          <a:spcPct val="115000"/>
                        </a:lnSpc>
                        <a:spcBef>
                          <a:spcPts val="0"/>
                        </a:spcBef>
                        <a:spcAft>
                          <a:spcPts val="0"/>
                        </a:spcAft>
                        <a:buNone/>
                      </a:pPr>
                      <a:r>
                        <a:rPr lang="en-US" sz="2000" b="1" dirty="0">
                          <a:latin typeface="Times New Roman"/>
                          <a:ea typeface="Times New Roman"/>
                          <a:cs typeface="Times New Roman"/>
                          <a:sym typeface="Times New Roman"/>
                        </a:rPr>
                        <a:t>0.63</a:t>
                      </a:r>
                      <a:endParaRPr sz="2000" b="1" dirty="0">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0DBF0"/>
                    </a:solidFill>
                  </a:tcPr>
                </a:tc>
                <a:tc>
                  <a:txBody>
                    <a:bodyPr/>
                    <a:lstStyle/>
                    <a:p>
                      <a:pPr marL="0" lvl="0" indent="0" algn="ctr" rtl="0">
                        <a:lnSpc>
                          <a:spcPct val="115000"/>
                        </a:lnSpc>
                        <a:spcBef>
                          <a:spcPts val="0"/>
                        </a:spcBef>
                        <a:spcAft>
                          <a:spcPts val="0"/>
                        </a:spcAft>
                        <a:buNone/>
                      </a:pPr>
                      <a:r>
                        <a:rPr lang="en-US" sz="2000" b="1" dirty="0">
                          <a:latin typeface="Times New Roman"/>
                          <a:ea typeface="Times New Roman"/>
                          <a:cs typeface="Times New Roman"/>
                          <a:sym typeface="Times New Roman"/>
                        </a:rPr>
                        <a:t>0.47</a:t>
                      </a:r>
                      <a:endParaRPr sz="2000" b="1" dirty="0">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0DBF0"/>
                    </a:solidFill>
                  </a:tcPr>
                </a:tc>
                <a:extLst>
                  <a:ext uri="{0D108BD9-81ED-4DB2-BD59-A6C34878D82A}">
                    <a16:rowId xmlns:a16="http://schemas.microsoft.com/office/drawing/2014/main" val="10005"/>
                  </a:ext>
                </a:extLst>
              </a:tr>
              <a:tr h="504987">
                <a:tc>
                  <a:txBody>
                    <a:bodyPr/>
                    <a:lstStyle/>
                    <a:p>
                      <a:pPr marL="0" lvl="0" indent="0" algn="ctr" rtl="0">
                        <a:lnSpc>
                          <a:spcPct val="115000"/>
                        </a:lnSpc>
                        <a:spcBef>
                          <a:spcPts val="0"/>
                        </a:spcBef>
                        <a:spcAft>
                          <a:spcPts val="0"/>
                        </a:spcAft>
                        <a:buNone/>
                      </a:pPr>
                      <a:r>
                        <a:rPr lang="en-US" sz="2000" dirty="0">
                          <a:latin typeface="Times New Roman"/>
                          <a:ea typeface="Times New Roman"/>
                          <a:cs typeface="Times New Roman"/>
                          <a:sym typeface="Times New Roman"/>
                        </a:rPr>
                        <a:t>EW, Rising</a:t>
                      </a:r>
                      <a:endParaRPr sz="2000" dirty="0">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000" b="1" dirty="0">
                          <a:solidFill>
                            <a:srgbClr val="4472C4"/>
                          </a:solidFill>
                          <a:latin typeface="Times New Roman"/>
                          <a:ea typeface="Times New Roman"/>
                          <a:cs typeface="Times New Roman"/>
                          <a:sym typeface="Times New Roman"/>
                        </a:rPr>
                        <a:t>1.61</a:t>
                      </a:r>
                      <a:endParaRPr sz="2000" b="1" dirty="0">
                        <a:solidFill>
                          <a:srgbClr val="4472C4"/>
                        </a:solidFill>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000" b="1" dirty="0">
                          <a:latin typeface="Times New Roman"/>
                          <a:ea typeface="Times New Roman"/>
                          <a:cs typeface="Times New Roman"/>
                          <a:sym typeface="Times New Roman"/>
                        </a:rPr>
                        <a:t>0.89</a:t>
                      </a:r>
                      <a:endParaRPr sz="2000" b="1" dirty="0">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000" b="1" dirty="0">
                          <a:latin typeface="Times New Roman"/>
                          <a:ea typeface="Times New Roman"/>
                          <a:cs typeface="Times New Roman"/>
                          <a:sym typeface="Times New Roman"/>
                        </a:rPr>
                        <a:t>0.67</a:t>
                      </a:r>
                      <a:endParaRPr sz="2000" b="1" dirty="0">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000" b="1" dirty="0">
                          <a:latin typeface="Times New Roman"/>
                          <a:ea typeface="Times New Roman"/>
                          <a:cs typeface="Times New Roman"/>
                          <a:sym typeface="Times New Roman"/>
                        </a:rPr>
                        <a:t>0.44</a:t>
                      </a:r>
                      <a:endParaRPr sz="2000" b="1" dirty="0">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000" b="1" dirty="0">
                          <a:latin typeface="Times New Roman"/>
                          <a:ea typeface="Times New Roman"/>
                          <a:cs typeface="Times New Roman"/>
                          <a:sym typeface="Times New Roman"/>
                        </a:rPr>
                        <a:t>0.26</a:t>
                      </a:r>
                      <a:endParaRPr sz="2000" b="1" dirty="0">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504987">
                <a:tc>
                  <a:txBody>
                    <a:bodyPr/>
                    <a:lstStyle/>
                    <a:p>
                      <a:pPr marL="0" lvl="0" indent="0" algn="ctr" rtl="0">
                        <a:lnSpc>
                          <a:spcPct val="115000"/>
                        </a:lnSpc>
                        <a:spcBef>
                          <a:spcPts val="0"/>
                        </a:spcBef>
                        <a:spcAft>
                          <a:spcPts val="0"/>
                        </a:spcAft>
                        <a:buNone/>
                      </a:pPr>
                      <a:r>
                        <a:rPr lang="en-US" sz="2000" dirty="0">
                          <a:latin typeface="Times New Roman"/>
                          <a:ea typeface="Times New Roman"/>
                          <a:cs typeface="Times New Roman"/>
                          <a:sym typeface="Times New Roman"/>
                        </a:rPr>
                        <a:t>EW, Rising</a:t>
                      </a:r>
                      <a:endParaRPr sz="2000" dirty="0">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000" b="1" dirty="0">
                          <a:solidFill>
                            <a:srgbClr val="4472C4"/>
                          </a:solidFill>
                          <a:latin typeface="Times New Roman"/>
                          <a:ea typeface="Times New Roman"/>
                          <a:cs typeface="Times New Roman"/>
                          <a:sym typeface="Times New Roman"/>
                        </a:rPr>
                        <a:t>2.25</a:t>
                      </a:r>
                      <a:endParaRPr sz="2000" b="1" dirty="0">
                        <a:solidFill>
                          <a:srgbClr val="4472C4"/>
                        </a:solidFill>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0DBF0"/>
                    </a:solidFill>
                  </a:tcPr>
                </a:tc>
                <a:tc>
                  <a:txBody>
                    <a:bodyPr/>
                    <a:lstStyle/>
                    <a:p>
                      <a:pPr marL="0" lvl="0" indent="0" algn="ctr" rtl="0">
                        <a:lnSpc>
                          <a:spcPct val="115000"/>
                        </a:lnSpc>
                        <a:spcBef>
                          <a:spcPts val="0"/>
                        </a:spcBef>
                        <a:spcAft>
                          <a:spcPts val="0"/>
                        </a:spcAft>
                        <a:buNone/>
                      </a:pPr>
                      <a:r>
                        <a:rPr lang="en-US" sz="2000" b="1" dirty="0">
                          <a:latin typeface="Times New Roman"/>
                          <a:ea typeface="Times New Roman"/>
                          <a:cs typeface="Times New Roman"/>
                          <a:sym typeface="Times New Roman"/>
                        </a:rPr>
                        <a:t>0.94</a:t>
                      </a:r>
                      <a:endParaRPr sz="2000" b="1" dirty="0">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0DBF0"/>
                    </a:solidFill>
                  </a:tcPr>
                </a:tc>
                <a:tc>
                  <a:txBody>
                    <a:bodyPr/>
                    <a:lstStyle/>
                    <a:p>
                      <a:pPr marL="0" lvl="0" indent="0" algn="ctr" rtl="0">
                        <a:lnSpc>
                          <a:spcPct val="115000"/>
                        </a:lnSpc>
                        <a:spcBef>
                          <a:spcPts val="0"/>
                        </a:spcBef>
                        <a:spcAft>
                          <a:spcPts val="0"/>
                        </a:spcAft>
                        <a:buNone/>
                      </a:pPr>
                      <a:r>
                        <a:rPr lang="en-US" sz="2000" b="1" dirty="0">
                          <a:latin typeface="Times New Roman"/>
                          <a:ea typeface="Times New Roman"/>
                          <a:cs typeface="Times New Roman"/>
                          <a:sym typeface="Times New Roman"/>
                        </a:rPr>
                        <a:t>0.80</a:t>
                      </a:r>
                      <a:endParaRPr sz="2000" b="1" dirty="0">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0DBF0"/>
                    </a:solidFill>
                  </a:tcPr>
                </a:tc>
                <a:tc>
                  <a:txBody>
                    <a:bodyPr/>
                    <a:lstStyle/>
                    <a:p>
                      <a:pPr marL="0" lvl="0" indent="0" algn="ctr" rtl="0">
                        <a:lnSpc>
                          <a:spcPct val="115000"/>
                        </a:lnSpc>
                        <a:spcBef>
                          <a:spcPts val="0"/>
                        </a:spcBef>
                        <a:spcAft>
                          <a:spcPts val="0"/>
                        </a:spcAft>
                        <a:buNone/>
                      </a:pPr>
                      <a:r>
                        <a:rPr lang="en-US" sz="2000" b="1" dirty="0">
                          <a:latin typeface="Times New Roman"/>
                          <a:ea typeface="Times New Roman"/>
                          <a:cs typeface="Times New Roman"/>
                          <a:sym typeface="Times New Roman"/>
                        </a:rPr>
                        <a:t>0.62</a:t>
                      </a:r>
                      <a:endParaRPr sz="2000" b="1" dirty="0">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0DBF0"/>
                    </a:solidFill>
                  </a:tcPr>
                </a:tc>
                <a:tc>
                  <a:txBody>
                    <a:bodyPr/>
                    <a:lstStyle/>
                    <a:p>
                      <a:pPr marL="0" lvl="0" indent="0" algn="ctr" rtl="0">
                        <a:lnSpc>
                          <a:spcPct val="115000"/>
                        </a:lnSpc>
                        <a:spcBef>
                          <a:spcPts val="0"/>
                        </a:spcBef>
                        <a:spcAft>
                          <a:spcPts val="0"/>
                        </a:spcAft>
                        <a:buNone/>
                      </a:pPr>
                      <a:r>
                        <a:rPr lang="en-US" sz="2000" b="1" dirty="0">
                          <a:latin typeface="Times New Roman"/>
                          <a:ea typeface="Times New Roman"/>
                          <a:cs typeface="Times New Roman"/>
                          <a:sym typeface="Times New Roman"/>
                        </a:rPr>
                        <a:t>0.45</a:t>
                      </a:r>
                      <a:endParaRPr sz="2000" b="1" dirty="0">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0DBF0"/>
                    </a:solidFill>
                  </a:tcPr>
                </a:tc>
                <a:extLst>
                  <a:ext uri="{0D108BD9-81ED-4DB2-BD59-A6C34878D82A}">
                    <a16:rowId xmlns:a16="http://schemas.microsoft.com/office/drawing/2014/main" val="10007"/>
                  </a:ext>
                </a:extLst>
              </a:tr>
              <a:tr h="512710">
                <a:tc>
                  <a:txBody>
                    <a:bodyPr/>
                    <a:lstStyle/>
                    <a:p>
                      <a:pPr marL="0" lvl="0" indent="0" algn="ctr" rtl="0">
                        <a:spcBef>
                          <a:spcPts val="0"/>
                        </a:spcBef>
                        <a:spcAft>
                          <a:spcPts val="0"/>
                        </a:spcAft>
                        <a:buNone/>
                      </a:pPr>
                      <a:endParaRPr sz="2000" dirty="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000" dirty="0">
                          <a:solidFill>
                            <a:srgbClr val="EA4335"/>
                          </a:solidFill>
                        </a:rPr>
                        <a:t>MRD</a:t>
                      </a:r>
                      <a:endParaRPr sz="2000" dirty="0">
                        <a:solidFill>
                          <a:srgbClr val="EA4335"/>
                        </a:solidFill>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000" b="1" dirty="0">
                          <a:solidFill>
                            <a:srgbClr val="EA4335"/>
                          </a:solidFill>
                          <a:latin typeface="Times New Roman"/>
                          <a:ea typeface="Times New Roman"/>
                          <a:cs typeface="Times New Roman"/>
                          <a:sym typeface="Times New Roman"/>
                        </a:rPr>
                        <a:t>0.90</a:t>
                      </a:r>
                      <a:endParaRPr sz="2000" b="1" dirty="0">
                        <a:solidFill>
                          <a:srgbClr val="EA4335"/>
                        </a:solidFill>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000" b="1" dirty="0">
                          <a:solidFill>
                            <a:srgbClr val="EA4335"/>
                          </a:solidFill>
                          <a:latin typeface="Times New Roman"/>
                          <a:ea typeface="Times New Roman"/>
                          <a:cs typeface="Times New Roman"/>
                          <a:sym typeface="Times New Roman"/>
                        </a:rPr>
                        <a:t>0.73</a:t>
                      </a:r>
                      <a:endParaRPr sz="2000" b="1" dirty="0">
                        <a:solidFill>
                          <a:srgbClr val="EA4335"/>
                        </a:solidFill>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000" b="1" dirty="0">
                          <a:solidFill>
                            <a:srgbClr val="EA4335"/>
                          </a:solidFill>
                          <a:latin typeface="Times New Roman"/>
                          <a:ea typeface="Times New Roman"/>
                          <a:cs typeface="Times New Roman"/>
                          <a:sym typeface="Times New Roman"/>
                        </a:rPr>
                        <a:t>0.53</a:t>
                      </a:r>
                      <a:endParaRPr sz="2000" b="1" dirty="0">
                        <a:solidFill>
                          <a:srgbClr val="EA4335"/>
                        </a:solidFill>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000" b="1" dirty="0">
                          <a:solidFill>
                            <a:srgbClr val="EA4335"/>
                          </a:solidFill>
                          <a:latin typeface="Times New Roman"/>
                          <a:ea typeface="Times New Roman"/>
                          <a:cs typeface="Times New Roman"/>
                          <a:sym typeface="Times New Roman"/>
                        </a:rPr>
                        <a:t>0.32</a:t>
                      </a:r>
                      <a:endParaRPr sz="2000" b="1" dirty="0">
                        <a:solidFill>
                          <a:srgbClr val="EA4335"/>
                        </a:solidFill>
                        <a:latin typeface="Times New Roman"/>
                        <a:ea typeface="Times New Roman"/>
                        <a:cs typeface="Times New Roman"/>
                        <a:sym typeface="Times New Roman"/>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 name="TextBox 1">
            <a:extLst>
              <a:ext uri="{FF2B5EF4-FFF2-40B4-BE49-F238E27FC236}">
                <a16:creationId xmlns:a16="http://schemas.microsoft.com/office/drawing/2014/main" id="{904778C4-F0FD-4A6E-81FF-32900FC3EAB6}"/>
              </a:ext>
            </a:extLst>
          </p:cNvPr>
          <p:cNvSpPr txBox="1"/>
          <p:nvPr/>
        </p:nvSpPr>
        <p:spPr>
          <a:xfrm>
            <a:off x="2716566" y="5903652"/>
            <a:ext cx="6109365" cy="307777"/>
          </a:xfrm>
          <a:prstGeom prst="rect">
            <a:avLst/>
          </a:prstGeom>
          <a:noFill/>
        </p:spPr>
        <p:txBody>
          <a:bodyPr wrap="none" rtlCol="0">
            <a:spAutoFit/>
          </a:bodyPr>
          <a:lstStyle/>
          <a:p>
            <a:r>
              <a:rPr lang="en-US" dirty="0">
                <a:solidFill>
                  <a:schemeClr val="accent2">
                    <a:lumMod val="75000"/>
                  </a:schemeClr>
                </a:solidFill>
              </a:rPr>
              <a:t>EW, Falling Results note</a:t>
            </a:r>
            <a:r>
              <a:rPr lang="en-US" dirty="0"/>
              <a:t>: Sharp EW Falling datasets is still to be collected.</a:t>
            </a:r>
          </a:p>
        </p:txBody>
      </p:sp>
      <p:sp>
        <p:nvSpPr>
          <p:cNvPr id="3" name="Date Placeholder 2">
            <a:extLst>
              <a:ext uri="{FF2B5EF4-FFF2-40B4-BE49-F238E27FC236}">
                <a16:creationId xmlns:a16="http://schemas.microsoft.com/office/drawing/2014/main" id="{DCE9C97C-0552-4DFB-BC51-50B730187C92}"/>
              </a:ext>
            </a:extLst>
          </p:cNvPr>
          <p:cNvSpPr>
            <a:spLocks noGrp="1"/>
          </p:cNvSpPr>
          <p:nvPr>
            <p:ph type="dt" sz="half" idx="2"/>
          </p:nvPr>
        </p:nvSpPr>
        <p:spPr/>
        <p:txBody>
          <a:bodyPr/>
          <a:lstStyle/>
          <a:p>
            <a:fld id="{5EA09CEE-728D-4BDE-AA26-02B83667B0EE}" type="datetime1">
              <a:rPr lang="en-US" smtClean="0"/>
              <a:t>12/21/2024</a:t>
            </a:fld>
            <a:endParaRPr lang="en-US" dirty="0"/>
          </a:p>
        </p:txBody>
      </p:sp>
      <p:sp>
        <p:nvSpPr>
          <p:cNvPr id="4" name="Footer Placeholder 3">
            <a:extLst>
              <a:ext uri="{FF2B5EF4-FFF2-40B4-BE49-F238E27FC236}">
                <a16:creationId xmlns:a16="http://schemas.microsoft.com/office/drawing/2014/main" id="{3EFE9830-19D3-498C-825A-F1CFB66458E9}"/>
              </a:ext>
            </a:extLst>
          </p:cNvPr>
          <p:cNvSpPr>
            <a:spLocks noGrp="1"/>
          </p:cNvSpPr>
          <p:nvPr>
            <p:ph type="ftr" sz="quarter" idx="3"/>
          </p:nvPr>
        </p:nvSpPr>
        <p:spPr/>
        <p:txBody>
          <a:bodyPr/>
          <a:lstStyle/>
          <a:p>
            <a:r>
              <a:rPr lang="en-US" dirty="0"/>
              <a:t>PS-PVR for Provisional Maturity of GOES-19 ABI L1b and CMI Products</a:t>
            </a:r>
          </a:p>
        </p:txBody>
      </p:sp>
      <p:sp>
        <p:nvSpPr>
          <p:cNvPr id="5" name="Slide Number Placeholder 4">
            <a:extLst>
              <a:ext uri="{FF2B5EF4-FFF2-40B4-BE49-F238E27FC236}">
                <a16:creationId xmlns:a16="http://schemas.microsoft.com/office/drawing/2014/main" id="{E0F8DD51-7550-4A5F-A8AA-5C047970DCF2}"/>
              </a:ext>
            </a:extLst>
          </p:cNvPr>
          <p:cNvSpPr>
            <a:spLocks noGrp="1"/>
          </p:cNvSpPr>
          <p:nvPr>
            <p:ph type="sldNum" sz="quarter" idx="4"/>
          </p:nvPr>
        </p:nvSpPr>
        <p:spPr/>
        <p:txBody>
          <a:bodyPr/>
          <a:lstStyle/>
          <a:p>
            <a:fld id="{24AD0344-B142-42FF-A24F-67F68BAAC27D}" type="slidenum">
              <a:rPr lang="en-US" smtClean="0"/>
              <a:pPr/>
              <a:t>37</a:t>
            </a:fld>
            <a:endParaRPr lang="en-US" dirty="0"/>
          </a:p>
        </p:txBody>
      </p:sp>
      <p:sp>
        <p:nvSpPr>
          <p:cNvPr id="7" name="Title 6">
            <a:extLst>
              <a:ext uri="{FF2B5EF4-FFF2-40B4-BE49-F238E27FC236}">
                <a16:creationId xmlns:a16="http://schemas.microsoft.com/office/drawing/2014/main" id="{114176AD-F91D-4800-86F1-FE6542E005F1}"/>
              </a:ext>
            </a:extLst>
          </p:cNvPr>
          <p:cNvSpPr>
            <a:spLocks noGrp="1"/>
          </p:cNvSpPr>
          <p:nvPr>
            <p:ph type="title"/>
          </p:nvPr>
        </p:nvSpPr>
        <p:spPr/>
        <p:txBody>
          <a:bodyPr/>
          <a:lstStyle/>
          <a:p>
            <a:r>
              <a:rPr lang="en-US" dirty="0"/>
              <a:t>PLPT-34: MTF (Preliminary)</a:t>
            </a:r>
          </a:p>
        </p:txBody>
      </p:sp>
      <p:sp>
        <p:nvSpPr>
          <p:cNvPr id="8" name="TextBox 7">
            <a:extLst>
              <a:ext uri="{FF2B5EF4-FFF2-40B4-BE49-F238E27FC236}">
                <a16:creationId xmlns:a16="http://schemas.microsoft.com/office/drawing/2014/main" id="{7ED1EDCA-641C-498F-B5C3-685FD8BC4CEC}"/>
              </a:ext>
            </a:extLst>
          </p:cNvPr>
          <p:cNvSpPr txBox="1"/>
          <p:nvPr/>
        </p:nvSpPr>
        <p:spPr>
          <a:xfrm rot="16200000">
            <a:off x="10694703" y="5164605"/>
            <a:ext cx="2120151" cy="369332"/>
          </a:xfrm>
          <a:prstGeom prst="rect">
            <a:avLst/>
          </a:prstGeom>
          <a:noFill/>
        </p:spPr>
        <p:txBody>
          <a:bodyPr wrap="square" rtlCol="0">
            <a:spAutoFit/>
          </a:bodyPr>
          <a:lstStyle/>
          <a:p>
            <a:r>
              <a:rPr lang="en-US" dirty="0"/>
              <a:t>PLPT-34</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0B8D2-368E-4AD4-A9DC-D08318395E58}"/>
              </a:ext>
            </a:extLst>
          </p:cNvPr>
          <p:cNvSpPr>
            <a:spLocks noGrp="1"/>
          </p:cNvSpPr>
          <p:nvPr>
            <p:ph type="title"/>
          </p:nvPr>
        </p:nvSpPr>
        <p:spPr/>
        <p:txBody>
          <a:bodyPr/>
          <a:lstStyle/>
          <a:p>
            <a:r>
              <a:rPr lang="en-US" dirty="0"/>
              <a:t>PLPT-40/41: Spatial Uniformity</a:t>
            </a:r>
          </a:p>
        </p:txBody>
      </p:sp>
      <p:sp>
        <p:nvSpPr>
          <p:cNvPr id="3" name="Content Placeholder 2">
            <a:extLst>
              <a:ext uri="{FF2B5EF4-FFF2-40B4-BE49-F238E27FC236}">
                <a16:creationId xmlns:a16="http://schemas.microsoft.com/office/drawing/2014/main" id="{7A179F28-E1AE-41FA-932F-191B2342560E}"/>
              </a:ext>
            </a:extLst>
          </p:cNvPr>
          <p:cNvSpPr>
            <a:spLocks noGrp="1"/>
          </p:cNvSpPr>
          <p:nvPr>
            <p:ph idx="1"/>
          </p:nvPr>
        </p:nvSpPr>
        <p:spPr>
          <a:xfrm>
            <a:off x="609600" y="1131262"/>
            <a:ext cx="6858000" cy="5132805"/>
          </a:xfrm>
        </p:spPr>
        <p:txBody>
          <a:bodyPr>
            <a:normAutofit fontScale="92500" lnSpcReduction="20000"/>
          </a:bodyPr>
          <a:lstStyle/>
          <a:p>
            <a:r>
              <a:rPr lang="en-US" dirty="0"/>
              <a:t>Verifies spatial uniformity for the IR channels.</a:t>
            </a:r>
          </a:p>
          <a:p>
            <a:r>
              <a:rPr lang="en-US" dirty="0"/>
              <a:t>Radiance are reflected by two scan mirrors to ABI’s sensors at various Angle-Of-Incident (AOI), together with the scan mirrors’ emission.</a:t>
            </a:r>
          </a:p>
          <a:p>
            <a:r>
              <a:rPr lang="en-US" dirty="0"/>
              <a:t>Scan mirror emissivity and reflectance vary with AOI, which must be characterized on ground and verified on orbit.</a:t>
            </a:r>
          </a:p>
          <a:p>
            <a:pPr lvl="1"/>
            <a:r>
              <a:rPr lang="en-US" dirty="0"/>
              <a:t>Larger than acceptable residual error leads to spatially varying (AOI-dependent) calibration errors.</a:t>
            </a:r>
          </a:p>
          <a:p>
            <a:r>
              <a:rPr lang="en-US" dirty="0"/>
              <a:t>For IR channels, space is an ideal targets with known (zero) radiance. Through “space NSS” and “space chasing”, this test quantifies residual error of scan mirror emissivity with AOI.</a:t>
            </a:r>
          </a:p>
          <a:p>
            <a:r>
              <a:rPr lang="en-US" dirty="0"/>
              <a:t>Most of data have been collected. Test will continue.</a:t>
            </a:r>
          </a:p>
        </p:txBody>
      </p:sp>
      <p:sp>
        <p:nvSpPr>
          <p:cNvPr id="4" name="Date Placeholder 3">
            <a:extLst>
              <a:ext uri="{FF2B5EF4-FFF2-40B4-BE49-F238E27FC236}">
                <a16:creationId xmlns:a16="http://schemas.microsoft.com/office/drawing/2014/main" id="{D6AAD8C3-6395-42AA-BD68-BF5A22EE5D08}"/>
              </a:ext>
            </a:extLst>
          </p:cNvPr>
          <p:cNvSpPr>
            <a:spLocks noGrp="1"/>
          </p:cNvSpPr>
          <p:nvPr>
            <p:ph type="dt" sz="half" idx="2"/>
          </p:nvPr>
        </p:nvSpPr>
        <p:spPr/>
        <p:txBody>
          <a:bodyPr/>
          <a:lstStyle/>
          <a:p>
            <a:fld id="{B97E775A-0CD7-4FD0-A440-975B6CB90FBA}" type="datetime1">
              <a:rPr lang="en-US" smtClean="0"/>
              <a:t>12/21/2024</a:t>
            </a:fld>
            <a:endParaRPr lang="en-US" dirty="0"/>
          </a:p>
        </p:txBody>
      </p:sp>
      <p:sp>
        <p:nvSpPr>
          <p:cNvPr id="5" name="Footer Placeholder 4">
            <a:extLst>
              <a:ext uri="{FF2B5EF4-FFF2-40B4-BE49-F238E27FC236}">
                <a16:creationId xmlns:a16="http://schemas.microsoft.com/office/drawing/2014/main" id="{2ED8E0D0-1B1C-4DE9-BFE6-C3003B9058E3}"/>
              </a:ext>
            </a:extLst>
          </p:cNvPr>
          <p:cNvSpPr>
            <a:spLocks noGrp="1"/>
          </p:cNvSpPr>
          <p:nvPr>
            <p:ph type="ftr" sz="quarter" idx="3"/>
          </p:nvPr>
        </p:nvSpPr>
        <p:spPr/>
        <p:txBody>
          <a:bodyPr/>
          <a:lstStyle/>
          <a:p>
            <a:r>
              <a:rPr lang="en-US" dirty="0"/>
              <a:t>PS-PVR for Provisional Maturity of GOES-19 ABI L1b and CMI Products</a:t>
            </a:r>
          </a:p>
        </p:txBody>
      </p:sp>
      <p:sp>
        <p:nvSpPr>
          <p:cNvPr id="6" name="Slide Number Placeholder 5">
            <a:extLst>
              <a:ext uri="{FF2B5EF4-FFF2-40B4-BE49-F238E27FC236}">
                <a16:creationId xmlns:a16="http://schemas.microsoft.com/office/drawing/2014/main" id="{8125F3AD-28A4-43B0-8C50-4C29FB71B28A}"/>
              </a:ext>
            </a:extLst>
          </p:cNvPr>
          <p:cNvSpPr>
            <a:spLocks noGrp="1"/>
          </p:cNvSpPr>
          <p:nvPr>
            <p:ph type="sldNum" sz="quarter" idx="4"/>
          </p:nvPr>
        </p:nvSpPr>
        <p:spPr/>
        <p:txBody>
          <a:bodyPr/>
          <a:lstStyle/>
          <a:p>
            <a:fld id="{24AD0344-B142-42FF-A24F-67F68BAAC27D}" type="slidenum">
              <a:rPr lang="en-US" smtClean="0"/>
              <a:pPr/>
              <a:t>38</a:t>
            </a:fld>
            <a:endParaRPr lang="en-US" dirty="0"/>
          </a:p>
        </p:txBody>
      </p:sp>
      <p:pic>
        <p:nvPicPr>
          <p:cNvPr id="7" name="Picture 6">
            <a:extLst>
              <a:ext uri="{FF2B5EF4-FFF2-40B4-BE49-F238E27FC236}">
                <a16:creationId xmlns:a16="http://schemas.microsoft.com/office/drawing/2014/main" id="{A59DC74D-AAF1-4C82-8A97-65DEE8EC6E76}"/>
              </a:ext>
            </a:extLst>
          </p:cNvPr>
          <p:cNvPicPr>
            <a:picLocks noChangeAspect="1"/>
          </p:cNvPicPr>
          <p:nvPr/>
        </p:nvPicPr>
        <p:blipFill>
          <a:blip r:embed="rId2"/>
          <a:stretch>
            <a:fillRect/>
          </a:stretch>
        </p:blipFill>
        <p:spPr>
          <a:xfrm>
            <a:off x="7637337" y="1211823"/>
            <a:ext cx="3931416" cy="3931416"/>
          </a:xfrm>
          <a:prstGeom prst="rect">
            <a:avLst/>
          </a:prstGeom>
        </p:spPr>
      </p:pic>
      <p:sp>
        <p:nvSpPr>
          <p:cNvPr id="8" name="Rectangle 7">
            <a:extLst>
              <a:ext uri="{FF2B5EF4-FFF2-40B4-BE49-F238E27FC236}">
                <a16:creationId xmlns:a16="http://schemas.microsoft.com/office/drawing/2014/main" id="{B0827C34-13B2-43DD-91B0-D9BA5C86BB7D}"/>
              </a:ext>
            </a:extLst>
          </p:cNvPr>
          <p:cNvSpPr/>
          <p:nvPr/>
        </p:nvSpPr>
        <p:spPr>
          <a:xfrm>
            <a:off x="7656576" y="5102785"/>
            <a:ext cx="3913534" cy="1077218"/>
          </a:xfrm>
          <a:prstGeom prst="rect">
            <a:avLst/>
          </a:prstGeom>
        </p:spPr>
        <p:txBody>
          <a:bodyPr wrap="square">
            <a:spAutoFit/>
          </a:bodyPr>
          <a:lstStyle/>
          <a:p>
            <a:r>
              <a:rPr lang="en-US" sz="1600" dirty="0">
                <a:latin typeface="Times New Roman" panose="02020603050405020304" pitchFamily="18" charset="0"/>
                <a:cs typeface="Times New Roman" panose="02020603050405020304" pitchFamily="18" charset="0"/>
              </a:rPr>
              <a:t>Time-series of normalized space MESO radiance for the 10 IR bands collected on 10/10/2024, demonstrating variations well within the derived </a:t>
            </a:r>
            <a:r>
              <a:rPr lang="en-US" sz="1600" dirty="0" err="1">
                <a:latin typeface="Times New Roman" panose="02020603050405020304" pitchFamily="18" charset="0"/>
                <a:cs typeface="Times New Roman" panose="02020603050405020304" pitchFamily="18" charset="0"/>
              </a:rPr>
              <a:t>NEdN</a:t>
            </a:r>
            <a:r>
              <a:rPr lang="en-US" sz="1600" dirty="0">
                <a:latin typeface="Times New Roman" panose="02020603050405020304" pitchFamily="18" charset="0"/>
                <a:cs typeface="Times New Roman" panose="02020603050405020304" pitchFamily="18" charset="0"/>
              </a:rPr>
              <a:t> requirement.</a:t>
            </a:r>
          </a:p>
        </p:txBody>
      </p:sp>
      <p:sp>
        <p:nvSpPr>
          <p:cNvPr id="9" name="TextBox 8">
            <a:extLst>
              <a:ext uri="{FF2B5EF4-FFF2-40B4-BE49-F238E27FC236}">
                <a16:creationId xmlns:a16="http://schemas.microsoft.com/office/drawing/2014/main" id="{2E2DDEDE-43D7-4DE1-BF01-E3D3C8571918}"/>
              </a:ext>
            </a:extLst>
          </p:cNvPr>
          <p:cNvSpPr txBox="1"/>
          <p:nvPr/>
        </p:nvSpPr>
        <p:spPr>
          <a:xfrm rot="16200000">
            <a:off x="10694704" y="5164605"/>
            <a:ext cx="2120151" cy="369332"/>
          </a:xfrm>
          <a:prstGeom prst="rect">
            <a:avLst/>
          </a:prstGeom>
          <a:noFill/>
        </p:spPr>
        <p:txBody>
          <a:bodyPr wrap="square" rtlCol="0">
            <a:spAutoFit/>
          </a:bodyPr>
          <a:lstStyle/>
          <a:p>
            <a:r>
              <a:rPr lang="en-US" dirty="0"/>
              <a:t>PLPT-40/41</a:t>
            </a:r>
          </a:p>
        </p:txBody>
      </p:sp>
    </p:spTree>
    <p:extLst>
      <p:ext uri="{BB962C8B-B14F-4D97-AF65-F5344CB8AC3E}">
        <p14:creationId xmlns:p14="http://schemas.microsoft.com/office/powerpoint/2010/main" val="33716666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F207F-5141-4EAB-AB34-9C16B9D9C916}"/>
              </a:ext>
            </a:extLst>
          </p:cNvPr>
          <p:cNvSpPr>
            <a:spLocks noGrp="1"/>
          </p:cNvSpPr>
          <p:nvPr>
            <p:ph type="title"/>
          </p:nvPr>
        </p:nvSpPr>
        <p:spPr/>
        <p:txBody>
          <a:bodyPr/>
          <a:lstStyle/>
          <a:p>
            <a:r>
              <a:rPr lang="en-US" dirty="0"/>
              <a:t>PLPT-43: Barcode Artifact</a:t>
            </a:r>
          </a:p>
        </p:txBody>
      </p:sp>
      <p:sp>
        <p:nvSpPr>
          <p:cNvPr id="4" name="Date Placeholder 3">
            <a:extLst>
              <a:ext uri="{FF2B5EF4-FFF2-40B4-BE49-F238E27FC236}">
                <a16:creationId xmlns:a16="http://schemas.microsoft.com/office/drawing/2014/main" id="{6234C9B4-4344-4054-9DF5-A762A8A5C87A}"/>
              </a:ext>
            </a:extLst>
          </p:cNvPr>
          <p:cNvSpPr>
            <a:spLocks noGrp="1"/>
          </p:cNvSpPr>
          <p:nvPr>
            <p:ph type="dt" sz="half" idx="2"/>
          </p:nvPr>
        </p:nvSpPr>
        <p:spPr/>
        <p:txBody>
          <a:bodyPr/>
          <a:lstStyle/>
          <a:p>
            <a:fld id="{B97E775A-0CD7-4FD0-A440-975B6CB90FBA}" type="datetime1">
              <a:rPr lang="en-US" smtClean="0"/>
              <a:t>12/21/2024</a:t>
            </a:fld>
            <a:endParaRPr lang="en-US" dirty="0"/>
          </a:p>
        </p:txBody>
      </p:sp>
      <p:sp>
        <p:nvSpPr>
          <p:cNvPr id="5" name="Footer Placeholder 4">
            <a:extLst>
              <a:ext uri="{FF2B5EF4-FFF2-40B4-BE49-F238E27FC236}">
                <a16:creationId xmlns:a16="http://schemas.microsoft.com/office/drawing/2014/main" id="{C887550E-F6F7-4456-8547-60086EAA9D7D}"/>
              </a:ext>
            </a:extLst>
          </p:cNvPr>
          <p:cNvSpPr>
            <a:spLocks noGrp="1"/>
          </p:cNvSpPr>
          <p:nvPr>
            <p:ph type="ftr" sz="quarter" idx="3"/>
          </p:nvPr>
        </p:nvSpPr>
        <p:spPr/>
        <p:txBody>
          <a:bodyPr/>
          <a:lstStyle/>
          <a:p>
            <a:r>
              <a:rPr lang="en-US" dirty="0"/>
              <a:t>PS-PVR for Provisional Maturity of GOES-19 ABI L1b and CMI Products</a:t>
            </a:r>
          </a:p>
        </p:txBody>
      </p:sp>
      <p:sp>
        <p:nvSpPr>
          <p:cNvPr id="6" name="Slide Number Placeholder 5">
            <a:extLst>
              <a:ext uri="{FF2B5EF4-FFF2-40B4-BE49-F238E27FC236}">
                <a16:creationId xmlns:a16="http://schemas.microsoft.com/office/drawing/2014/main" id="{4B5D862B-1E14-4E0F-8537-68DB7954D454}"/>
              </a:ext>
            </a:extLst>
          </p:cNvPr>
          <p:cNvSpPr>
            <a:spLocks noGrp="1"/>
          </p:cNvSpPr>
          <p:nvPr>
            <p:ph type="sldNum" sz="quarter" idx="4"/>
          </p:nvPr>
        </p:nvSpPr>
        <p:spPr/>
        <p:txBody>
          <a:bodyPr/>
          <a:lstStyle/>
          <a:p>
            <a:fld id="{24AD0344-B142-42FF-A24F-67F68BAAC27D}" type="slidenum">
              <a:rPr lang="en-US" smtClean="0"/>
              <a:pPr/>
              <a:t>39</a:t>
            </a:fld>
            <a:endParaRPr lang="en-US" dirty="0"/>
          </a:p>
        </p:txBody>
      </p:sp>
      <p:sp>
        <p:nvSpPr>
          <p:cNvPr id="11" name="TextBox 10">
            <a:extLst>
              <a:ext uri="{FF2B5EF4-FFF2-40B4-BE49-F238E27FC236}">
                <a16:creationId xmlns:a16="http://schemas.microsoft.com/office/drawing/2014/main" id="{BAD0A0ED-73FB-42C1-B336-F9B457A3A139}"/>
              </a:ext>
            </a:extLst>
          </p:cNvPr>
          <p:cNvSpPr txBox="1"/>
          <p:nvPr/>
        </p:nvSpPr>
        <p:spPr>
          <a:xfrm>
            <a:off x="621887" y="5457872"/>
            <a:ext cx="10948223" cy="523220"/>
          </a:xfrm>
          <a:prstGeom prst="rect">
            <a:avLst/>
          </a:prstGeom>
          <a:noFill/>
        </p:spPr>
        <p:txBody>
          <a:bodyPr wrap="square" rtlCol="0">
            <a:spAutoFit/>
          </a:bodyPr>
          <a:lstStyle/>
          <a:p>
            <a:pPr algn="ctr"/>
            <a:r>
              <a:rPr lang="en-US" sz="2800" dirty="0"/>
              <a:t>No BA in GOES-19, either from users’ feedback or quantitative monitoring.</a:t>
            </a:r>
          </a:p>
        </p:txBody>
      </p:sp>
      <p:pic>
        <p:nvPicPr>
          <p:cNvPr id="14" name="Picture 13">
            <a:extLst>
              <a:ext uri="{FF2B5EF4-FFF2-40B4-BE49-F238E27FC236}">
                <a16:creationId xmlns:a16="http://schemas.microsoft.com/office/drawing/2014/main" id="{ADD04950-BE50-495C-AA7E-C6C4C93DCC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888" y="1138518"/>
            <a:ext cx="10948222" cy="3648635"/>
          </a:xfrm>
          <a:prstGeom prst="rect">
            <a:avLst/>
          </a:prstGeom>
        </p:spPr>
      </p:pic>
      <p:sp>
        <p:nvSpPr>
          <p:cNvPr id="15" name="TextBox 14">
            <a:extLst>
              <a:ext uri="{FF2B5EF4-FFF2-40B4-BE49-F238E27FC236}">
                <a16:creationId xmlns:a16="http://schemas.microsoft.com/office/drawing/2014/main" id="{4D9C0D57-C7F3-4019-8E1D-4BD9C47524A8}"/>
              </a:ext>
            </a:extLst>
          </p:cNvPr>
          <p:cNvSpPr txBox="1"/>
          <p:nvPr/>
        </p:nvSpPr>
        <p:spPr>
          <a:xfrm rot="16200000">
            <a:off x="10694703" y="5164605"/>
            <a:ext cx="2120151" cy="369332"/>
          </a:xfrm>
          <a:prstGeom prst="rect">
            <a:avLst/>
          </a:prstGeom>
          <a:noFill/>
        </p:spPr>
        <p:txBody>
          <a:bodyPr wrap="square" rtlCol="0">
            <a:spAutoFit/>
          </a:bodyPr>
          <a:lstStyle/>
          <a:p>
            <a:r>
              <a:rPr lang="en-US" dirty="0"/>
              <a:t>PLPT-43</a:t>
            </a:r>
          </a:p>
        </p:txBody>
      </p:sp>
    </p:spTree>
    <p:extLst>
      <p:ext uri="{BB962C8B-B14F-4D97-AF65-F5344CB8AC3E}">
        <p14:creationId xmlns:p14="http://schemas.microsoft.com/office/powerpoint/2010/main" val="542073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E376A-2946-46F3-92EA-A5BCC95D1739}"/>
              </a:ext>
            </a:extLst>
          </p:cNvPr>
          <p:cNvSpPr>
            <a:spLocks noGrp="1"/>
          </p:cNvSpPr>
          <p:nvPr>
            <p:ph type="title"/>
          </p:nvPr>
        </p:nvSpPr>
        <p:spPr/>
        <p:txBody>
          <a:bodyPr>
            <a:normAutofit/>
          </a:bodyPr>
          <a:lstStyle/>
          <a:p>
            <a:r>
              <a:rPr lang="en-US" dirty="0"/>
              <a:t>Scope and Organization</a:t>
            </a:r>
          </a:p>
        </p:txBody>
      </p:sp>
      <p:sp>
        <p:nvSpPr>
          <p:cNvPr id="3" name="Content Placeholder 2">
            <a:extLst>
              <a:ext uri="{FF2B5EF4-FFF2-40B4-BE49-F238E27FC236}">
                <a16:creationId xmlns:a16="http://schemas.microsoft.com/office/drawing/2014/main" id="{88714748-73B1-46EA-B163-CED4B864C50D}"/>
              </a:ext>
            </a:extLst>
          </p:cNvPr>
          <p:cNvSpPr>
            <a:spLocks noGrp="1"/>
          </p:cNvSpPr>
          <p:nvPr>
            <p:ph idx="1"/>
          </p:nvPr>
        </p:nvSpPr>
        <p:spPr/>
        <p:txBody>
          <a:bodyPr>
            <a:normAutofit fontScale="92500" lnSpcReduction="10000"/>
          </a:bodyPr>
          <a:lstStyle/>
          <a:p>
            <a:r>
              <a:rPr lang="en-US" dirty="0"/>
              <a:t>The Program defines three levels of maturity for the GOES-19 ABI L1b products:</a:t>
            </a:r>
          </a:p>
          <a:p>
            <a:pPr lvl="1"/>
            <a:r>
              <a:rPr lang="en-US" dirty="0"/>
              <a:t>Beta: Achieved on 1 Oct 2024. Products meet the minimum requirements.</a:t>
            </a:r>
          </a:p>
          <a:p>
            <a:pPr lvl="1"/>
            <a:r>
              <a:rPr lang="en-US" b="1" u="sng" dirty="0"/>
              <a:t>Provisional</a:t>
            </a:r>
            <a:r>
              <a:rPr lang="en-US" dirty="0"/>
              <a:t>: Being conducted now. Preliminary assessment of key performance under limited operation conditions for suitability of operation.</a:t>
            </a:r>
          </a:p>
          <a:p>
            <a:pPr lvl="1"/>
            <a:r>
              <a:rPr lang="en-US" dirty="0"/>
              <a:t>Full Validation: One year later. Comprehensive assessment of all performance in all seasons.</a:t>
            </a:r>
          </a:p>
          <a:p>
            <a:r>
              <a:rPr lang="en-US" dirty="0"/>
              <a:t>The Program defines two types of post launch tests:</a:t>
            </a:r>
          </a:p>
          <a:p>
            <a:pPr lvl="1"/>
            <a:r>
              <a:rPr lang="en-US" dirty="0"/>
              <a:t>Post-Launch Test (PLT): Engineering test from an instrument perspective (characterization, functionality).</a:t>
            </a:r>
          </a:p>
          <a:p>
            <a:pPr lvl="1"/>
            <a:r>
              <a:rPr lang="en-US" b="1" u="sng" dirty="0"/>
              <a:t>Post-Launch Product Tests (PLPT): </a:t>
            </a:r>
            <a:r>
              <a:rPr lang="en-US" dirty="0"/>
              <a:t>Science test from a product perspective (performance requiring multiple functionalities).</a:t>
            </a:r>
          </a:p>
          <a:p>
            <a:r>
              <a:rPr lang="en-US" dirty="0"/>
              <a:t>This review focuses on ten PLPTs (next slide) per Program’s Readiness, Implementation, and Management Plan (RIMP).</a:t>
            </a:r>
          </a:p>
        </p:txBody>
      </p:sp>
      <p:sp>
        <p:nvSpPr>
          <p:cNvPr id="4" name="Date Placeholder 3">
            <a:extLst>
              <a:ext uri="{FF2B5EF4-FFF2-40B4-BE49-F238E27FC236}">
                <a16:creationId xmlns:a16="http://schemas.microsoft.com/office/drawing/2014/main" id="{4C0558E5-CBAB-4322-B063-3B296CCD938C}"/>
              </a:ext>
            </a:extLst>
          </p:cNvPr>
          <p:cNvSpPr>
            <a:spLocks noGrp="1"/>
          </p:cNvSpPr>
          <p:nvPr>
            <p:ph type="dt" sz="half" idx="2"/>
          </p:nvPr>
        </p:nvSpPr>
        <p:spPr/>
        <p:txBody>
          <a:bodyPr/>
          <a:lstStyle/>
          <a:p>
            <a:fld id="{5DB74B4D-88DA-4F70-9D1F-FDEA05D233A3}" type="datetime1">
              <a:rPr lang="en-US" smtClean="0"/>
              <a:t>12/21/2024</a:t>
            </a:fld>
            <a:endParaRPr lang="en-US" dirty="0"/>
          </a:p>
        </p:txBody>
      </p:sp>
      <p:sp>
        <p:nvSpPr>
          <p:cNvPr id="5" name="Footer Placeholder 4">
            <a:extLst>
              <a:ext uri="{FF2B5EF4-FFF2-40B4-BE49-F238E27FC236}">
                <a16:creationId xmlns:a16="http://schemas.microsoft.com/office/drawing/2014/main" id="{DC91C25E-6414-487C-8B2A-0DD0AF7594D5}"/>
              </a:ext>
            </a:extLst>
          </p:cNvPr>
          <p:cNvSpPr>
            <a:spLocks noGrp="1"/>
          </p:cNvSpPr>
          <p:nvPr>
            <p:ph type="ftr" sz="quarter" idx="3"/>
          </p:nvPr>
        </p:nvSpPr>
        <p:spPr/>
        <p:txBody>
          <a:bodyPr/>
          <a:lstStyle/>
          <a:p>
            <a:r>
              <a:rPr lang="en-US" dirty="0"/>
              <a:t>PS-PVR for Provisional Maturity of GOES-19 ABI L1b and CMI Products</a:t>
            </a:r>
          </a:p>
        </p:txBody>
      </p:sp>
      <p:sp>
        <p:nvSpPr>
          <p:cNvPr id="6" name="Slide Number Placeholder 5">
            <a:extLst>
              <a:ext uri="{FF2B5EF4-FFF2-40B4-BE49-F238E27FC236}">
                <a16:creationId xmlns:a16="http://schemas.microsoft.com/office/drawing/2014/main" id="{62BFDFA6-0EF9-4E9B-9B69-586E65C66519}"/>
              </a:ext>
            </a:extLst>
          </p:cNvPr>
          <p:cNvSpPr>
            <a:spLocks noGrp="1"/>
          </p:cNvSpPr>
          <p:nvPr>
            <p:ph type="sldNum" sz="quarter" idx="4"/>
          </p:nvPr>
        </p:nvSpPr>
        <p:spPr/>
        <p:txBody>
          <a:bodyPr/>
          <a:lstStyle/>
          <a:p>
            <a:fld id="{24AD0344-B142-42FF-A24F-67F68BAAC27D}" type="slidenum">
              <a:rPr lang="en-US" smtClean="0"/>
              <a:pPr/>
              <a:t>4</a:t>
            </a:fld>
            <a:endParaRPr lang="en-US" dirty="0"/>
          </a:p>
        </p:txBody>
      </p:sp>
    </p:spTree>
    <p:extLst>
      <p:ext uri="{BB962C8B-B14F-4D97-AF65-F5344CB8AC3E}">
        <p14:creationId xmlns:p14="http://schemas.microsoft.com/office/powerpoint/2010/main" val="384452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E7AA5-E00C-4DF3-A554-EC71A88C6A99}"/>
              </a:ext>
            </a:extLst>
          </p:cNvPr>
          <p:cNvSpPr>
            <a:spLocks noGrp="1"/>
          </p:cNvSpPr>
          <p:nvPr>
            <p:ph type="title"/>
          </p:nvPr>
        </p:nvSpPr>
        <p:spPr/>
        <p:txBody>
          <a:bodyPr/>
          <a:lstStyle/>
          <a:p>
            <a:r>
              <a:rPr lang="en-US" dirty="0"/>
              <a:t>issues</a:t>
            </a:r>
          </a:p>
        </p:txBody>
      </p:sp>
      <p:sp>
        <p:nvSpPr>
          <p:cNvPr id="3" name="Text Placeholder 2">
            <a:extLst>
              <a:ext uri="{FF2B5EF4-FFF2-40B4-BE49-F238E27FC236}">
                <a16:creationId xmlns:a16="http://schemas.microsoft.com/office/drawing/2014/main" id="{E49BB8E3-FABD-42C1-B49C-BF485F70E1DE}"/>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DB6404D9-B5E6-480C-87F6-06E31CB3B706}"/>
              </a:ext>
            </a:extLst>
          </p:cNvPr>
          <p:cNvSpPr>
            <a:spLocks noGrp="1"/>
          </p:cNvSpPr>
          <p:nvPr>
            <p:ph type="dt" sz="half" idx="2"/>
          </p:nvPr>
        </p:nvSpPr>
        <p:spPr/>
        <p:txBody>
          <a:bodyPr/>
          <a:lstStyle/>
          <a:p>
            <a:fld id="{7ECAB34E-D57B-4976-A420-088AD66C48CE}" type="datetime1">
              <a:rPr lang="en-US" smtClean="0"/>
              <a:t>12/21/2024</a:t>
            </a:fld>
            <a:endParaRPr lang="en-US" dirty="0"/>
          </a:p>
        </p:txBody>
      </p:sp>
      <p:sp>
        <p:nvSpPr>
          <p:cNvPr id="5" name="Footer Placeholder 4">
            <a:extLst>
              <a:ext uri="{FF2B5EF4-FFF2-40B4-BE49-F238E27FC236}">
                <a16:creationId xmlns:a16="http://schemas.microsoft.com/office/drawing/2014/main" id="{7C2A6CF7-E500-4813-A456-859D85388031}"/>
              </a:ext>
            </a:extLst>
          </p:cNvPr>
          <p:cNvSpPr>
            <a:spLocks noGrp="1"/>
          </p:cNvSpPr>
          <p:nvPr>
            <p:ph type="ftr" sz="quarter" idx="3"/>
          </p:nvPr>
        </p:nvSpPr>
        <p:spPr/>
        <p:txBody>
          <a:bodyPr/>
          <a:lstStyle/>
          <a:p>
            <a:r>
              <a:rPr lang="en-US" dirty="0"/>
              <a:t>PS-PVR for Provisional Maturity of GOES-19 ABI L1b and CMI Products</a:t>
            </a:r>
          </a:p>
        </p:txBody>
      </p:sp>
      <p:sp>
        <p:nvSpPr>
          <p:cNvPr id="6" name="Slide Number Placeholder 5">
            <a:extLst>
              <a:ext uri="{FF2B5EF4-FFF2-40B4-BE49-F238E27FC236}">
                <a16:creationId xmlns:a16="http://schemas.microsoft.com/office/drawing/2014/main" id="{D9CFB75C-91B1-4B00-9B3D-5DCC22ECA1C1}"/>
              </a:ext>
            </a:extLst>
          </p:cNvPr>
          <p:cNvSpPr>
            <a:spLocks noGrp="1"/>
          </p:cNvSpPr>
          <p:nvPr>
            <p:ph type="sldNum" sz="quarter" idx="4"/>
          </p:nvPr>
        </p:nvSpPr>
        <p:spPr/>
        <p:txBody>
          <a:bodyPr/>
          <a:lstStyle/>
          <a:p>
            <a:fld id="{24AD0344-B142-42FF-A24F-67F68BAAC27D}" type="slidenum">
              <a:rPr lang="en-US" smtClean="0"/>
              <a:pPr/>
              <a:t>40</a:t>
            </a:fld>
            <a:endParaRPr lang="en-US" dirty="0"/>
          </a:p>
        </p:txBody>
      </p:sp>
    </p:spTree>
    <p:extLst>
      <p:ext uri="{BB962C8B-B14F-4D97-AF65-F5344CB8AC3E}">
        <p14:creationId xmlns:p14="http://schemas.microsoft.com/office/powerpoint/2010/main" val="27505551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05B8C-8316-467D-9D7E-F51F66897519}"/>
              </a:ext>
            </a:extLst>
          </p:cNvPr>
          <p:cNvSpPr>
            <a:spLocks noGrp="1"/>
          </p:cNvSpPr>
          <p:nvPr>
            <p:ph type="title"/>
          </p:nvPr>
        </p:nvSpPr>
        <p:spPr/>
        <p:txBody>
          <a:bodyPr>
            <a:normAutofit fontScale="90000"/>
          </a:bodyPr>
          <a:lstStyle/>
          <a:p>
            <a:r>
              <a:rPr lang="en-US" dirty="0"/>
              <a:t>1) Unexplained Trend for Solar Channel Gain</a:t>
            </a:r>
          </a:p>
        </p:txBody>
      </p:sp>
      <p:sp>
        <p:nvSpPr>
          <p:cNvPr id="3" name="Content Placeholder 2">
            <a:extLst>
              <a:ext uri="{FF2B5EF4-FFF2-40B4-BE49-F238E27FC236}">
                <a16:creationId xmlns:a16="http://schemas.microsoft.com/office/drawing/2014/main" id="{2F080680-922A-462E-AE36-E449020A95BC}"/>
              </a:ext>
            </a:extLst>
          </p:cNvPr>
          <p:cNvSpPr>
            <a:spLocks noGrp="1"/>
          </p:cNvSpPr>
          <p:nvPr>
            <p:ph idx="1"/>
          </p:nvPr>
        </p:nvSpPr>
        <p:spPr>
          <a:xfrm>
            <a:off x="8826912" y="1131262"/>
            <a:ext cx="3102818" cy="5132805"/>
          </a:xfrm>
        </p:spPr>
        <p:txBody>
          <a:bodyPr>
            <a:normAutofit/>
          </a:bodyPr>
          <a:lstStyle/>
          <a:p>
            <a:r>
              <a:rPr lang="en-US" dirty="0"/>
              <a:t>An unexplained trend was found for all GOES-19 ABI solar channels (</a:t>
            </a:r>
            <a:r>
              <a:rPr lang="en-US" b="1" dirty="0"/>
              <a:t>black</a:t>
            </a:r>
            <a:r>
              <a:rPr lang="en-US" dirty="0"/>
              <a:t>).</a:t>
            </a:r>
          </a:p>
          <a:p>
            <a:r>
              <a:rPr lang="en-US" dirty="0"/>
              <a:t>Similar to GOES-18, though in the opposite direction (</a:t>
            </a:r>
            <a:r>
              <a:rPr lang="en-US" b="1" dirty="0">
                <a:solidFill>
                  <a:srgbClr val="FF0000"/>
                </a:solidFill>
              </a:rPr>
              <a:t>red</a:t>
            </a:r>
            <a:r>
              <a:rPr lang="en-US" dirty="0"/>
              <a:t>), until it corrected for an alignment error (</a:t>
            </a:r>
            <a:r>
              <a:rPr lang="en-US" b="1" dirty="0">
                <a:solidFill>
                  <a:srgbClr val="0000FF"/>
                </a:solidFill>
              </a:rPr>
              <a:t>blue</a:t>
            </a:r>
            <a:r>
              <a:rPr lang="en-US" dirty="0"/>
              <a:t>).</a:t>
            </a:r>
          </a:p>
        </p:txBody>
      </p:sp>
      <p:sp>
        <p:nvSpPr>
          <p:cNvPr id="4" name="Date Placeholder 3">
            <a:extLst>
              <a:ext uri="{FF2B5EF4-FFF2-40B4-BE49-F238E27FC236}">
                <a16:creationId xmlns:a16="http://schemas.microsoft.com/office/drawing/2014/main" id="{DD12C261-5898-42DD-BBE3-FEF61F6E4195}"/>
              </a:ext>
            </a:extLst>
          </p:cNvPr>
          <p:cNvSpPr>
            <a:spLocks noGrp="1"/>
          </p:cNvSpPr>
          <p:nvPr>
            <p:ph type="dt" sz="half" idx="2"/>
          </p:nvPr>
        </p:nvSpPr>
        <p:spPr/>
        <p:txBody>
          <a:bodyPr/>
          <a:lstStyle/>
          <a:p>
            <a:fld id="{7210FBAD-79D5-4FB6-8FDC-1A8C8CF5D743}" type="datetime1">
              <a:rPr lang="en-US" smtClean="0"/>
              <a:t>12/21/2024</a:t>
            </a:fld>
            <a:endParaRPr lang="en-US" dirty="0"/>
          </a:p>
        </p:txBody>
      </p:sp>
      <p:sp>
        <p:nvSpPr>
          <p:cNvPr id="5" name="Footer Placeholder 4">
            <a:extLst>
              <a:ext uri="{FF2B5EF4-FFF2-40B4-BE49-F238E27FC236}">
                <a16:creationId xmlns:a16="http://schemas.microsoft.com/office/drawing/2014/main" id="{ACDB9FAD-DF8C-4A11-A99A-E91CA8299EE9}"/>
              </a:ext>
            </a:extLst>
          </p:cNvPr>
          <p:cNvSpPr>
            <a:spLocks noGrp="1"/>
          </p:cNvSpPr>
          <p:nvPr>
            <p:ph type="ftr" sz="quarter" idx="3"/>
          </p:nvPr>
        </p:nvSpPr>
        <p:spPr/>
        <p:txBody>
          <a:bodyPr/>
          <a:lstStyle/>
          <a:p>
            <a:r>
              <a:rPr lang="en-US" dirty="0"/>
              <a:t>PS-PVR for Provisional Maturity of GOES-19 ABI L1b and CMI Products</a:t>
            </a:r>
          </a:p>
        </p:txBody>
      </p:sp>
      <p:sp>
        <p:nvSpPr>
          <p:cNvPr id="6" name="Slide Number Placeholder 5">
            <a:extLst>
              <a:ext uri="{FF2B5EF4-FFF2-40B4-BE49-F238E27FC236}">
                <a16:creationId xmlns:a16="http://schemas.microsoft.com/office/drawing/2014/main" id="{01913195-113C-4553-8D15-5493DB889536}"/>
              </a:ext>
            </a:extLst>
          </p:cNvPr>
          <p:cNvSpPr>
            <a:spLocks noGrp="1"/>
          </p:cNvSpPr>
          <p:nvPr>
            <p:ph type="sldNum" sz="quarter" idx="4"/>
          </p:nvPr>
        </p:nvSpPr>
        <p:spPr/>
        <p:txBody>
          <a:bodyPr/>
          <a:lstStyle/>
          <a:p>
            <a:fld id="{24AD0344-B142-42FF-A24F-67F68BAAC27D}" type="slidenum">
              <a:rPr lang="en-US" smtClean="0"/>
              <a:pPr/>
              <a:t>41</a:t>
            </a:fld>
            <a:endParaRPr lang="en-US" dirty="0"/>
          </a:p>
        </p:txBody>
      </p:sp>
      <p:pic>
        <p:nvPicPr>
          <p:cNvPr id="7" name="Picture 6">
            <a:extLst>
              <a:ext uri="{FF2B5EF4-FFF2-40B4-BE49-F238E27FC236}">
                <a16:creationId xmlns:a16="http://schemas.microsoft.com/office/drawing/2014/main" id="{CAF2FFA6-5B7D-4DAF-9C41-60E39494AA75}"/>
              </a:ext>
            </a:extLst>
          </p:cNvPr>
          <p:cNvPicPr>
            <a:picLocks noChangeAspect="1"/>
          </p:cNvPicPr>
          <p:nvPr/>
        </p:nvPicPr>
        <p:blipFill>
          <a:blip r:embed="rId2"/>
          <a:stretch>
            <a:fillRect/>
          </a:stretch>
        </p:blipFill>
        <p:spPr>
          <a:xfrm>
            <a:off x="621891" y="1148316"/>
            <a:ext cx="8205022" cy="5261030"/>
          </a:xfrm>
          <a:prstGeom prst="rect">
            <a:avLst/>
          </a:prstGeom>
        </p:spPr>
      </p:pic>
    </p:spTree>
    <p:extLst>
      <p:ext uri="{BB962C8B-B14F-4D97-AF65-F5344CB8AC3E}">
        <p14:creationId xmlns:p14="http://schemas.microsoft.com/office/powerpoint/2010/main" val="26456236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3494F1C-FBAF-47ED-ADA4-62CCCFF128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044" y="1147866"/>
            <a:ext cx="10048672" cy="4928192"/>
          </a:xfrm>
          <a:prstGeom prst="rect">
            <a:avLst/>
          </a:prstGeom>
        </p:spPr>
      </p:pic>
      <p:sp>
        <p:nvSpPr>
          <p:cNvPr id="6" name="Title 5">
            <a:extLst>
              <a:ext uri="{FF2B5EF4-FFF2-40B4-BE49-F238E27FC236}">
                <a16:creationId xmlns:a16="http://schemas.microsoft.com/office/drawing/2014/main" id="{EDEFB57D-0EE7-4599-A05E-C3BBB9EF9B85}"/>
              </a:ext>
            </a:extLst>
          </p:cNvPr>
          <p:cNvSpPr>
            <a:spLocks noGrp="1"/>
          </p:cNvSpPr>
          <p:nvPr>
            <p:ph type="title"/>
          </p:nvPr>
        </p:nvSpPr>
        <p:spPr/>
        <p:txBody>
          <a:bodyPr>
            <a:normAutofit fontScale="90000"/>
          </a:bodyPr>
          <a:lstStyle/>
          <a:p>
            <a:r>
              <a:rPr lang="en-US" dirty="0"/>
              <a:t>PLPT-24 Cal Repeatability: VNIR Cal-to-Cal</a:t>
            </a:r>
          </a:p>
        </p:txBody>
      </p:sp>
      <p:sp>
        <p:nvSpPr>
          <p:cNvPr id="3" name="Date Placeholder 2">
            <a:extLst>
              <a:ext uri="{FF2B5EF4-FFF2-40B4-BE49-F238E27FC236}">
                <a16:creationId xmlns:a16="http://schemas.microsoft.com/office/drawing/2014/main" id="{C9CE247F-C9DE-4DF3-8C4E-D313F20EC732}"/>
              </a:ext>
            </a:extLst>
          </p:cNvPr>
          <p:cNvSpPr>
            <a:spLocks noGrp="1"/>
          </p:cNvSpPr>
          <p:nvPr>
            <p:ph type="dt" sz="half" idx="2"/>
          </p:nvPr>
        </p:nvSpPr>
        <p:spPr/>
        <p:txBody>
          <a:bodyPr/>
          <a:lstStyle/>
          <a:p>
            <a:fld id="{E5DC556E-7208-46C4-9F0F-FA933F22EBA6}" type="datetime1">
              <a:rPr lang="en-US" smtClean="0"/>
              <a:t>12/21/2024</a:t>
            </a:fld>
            <a:endParaRPr lang="en-US" dirty="0"/>
          </a:p>
        </p:txBody>
      </p:sp>
      <p:sp>
        <p:nvSpPr>
          <p:cNvPr id="4" name="Footer Placeholder 3">
            <a:extLst>
              <a:ext uri="{FF2B5EF4-FFF2-40B4-BE49-F238E27FC236}">
                <a16:creationId xmlns:a16="http://schemas.microsoft.com/office/drawing/2014/main" id="{C8CF28D5-A6BC-4BBD-B157-CAB95BC6D6CA}"/>
              </a:ext>
            </a:extLst>
          </p:cNvPr>
          <p:cNvSpPr>
            <a:spLocks noGrp="1"/>
          </p:cNvSpPr>
          <p:nvPr>
            <p:ph type="ftr" sz="quarter" idx="3"/>
          </p:nvPr>
        </p:nvSpPr>
        <p:spPr/>
        <p:txBody>
          <a:bodyPr/>
          <a:lstStyle/>
          <a:p>
            <a:r>
              <a:rPr lang="en-US" dirty="0"/>
              <a:t>PS-PVR for Provisional Maturity of GOES-19 ABI L1b and CMI Products</a:t>
            </a:r>
          </a:p>
        </p:txBody>
      </p:sp>
      <p:sp>
        <p:nvSpPr>
          <p:cNvPr id="5" name="Slide Number Placeholder 4">
            <a:extLst>
              <a:ext uri="{FF2B5EF4-FFF2-40B4-BE49-F238E27FC236}">
                <a16:creationId xmlns:a16="http://schemas.microsoft.com/office/drawing/2014/main" id="{27F5A941-C2EF-4094-9961-97AF60ABEE70}"/>
              </a:ext>
            </a:extLst>
          </p:cNvPr>
          <p:cNvSpPr>
            <a:spLocks noGrp="1"/>
          </p:cNvSpPr>
          <p:nvPr>
            <p:ph type="sldNum" sz="quarter" idx="4"/>
          </p:nvPr>
        </p:nvSpPr>
        <p:spPr/>
        <p:txBody>
          <a:bodyPr/>
          <a:lstStyle/>
          <a:p>
            <a:fld id="{24AD0344-B142-42FF-A24F-67F68BAAC27D}" type="slidenum">
              <a:rPr lang="en-US" smtClean="0"/>
              <a:pPr/>
              <a:t>42</a:t>
            </a:fld>
            <a:endParaRPr lang="en-US" dirty="0"/>
          </a:p>
        </p:txBody>
      </p:sp>
      <p:sp>
        <p:nvSpPr>
          <p:cNvPr id="16" name="Content Placeholder 2">
            <a:extLst>
              <a:ext uri="{FF2B5EF4-FFF2-40B4-BE49-F238E27FC236}">
                <a16:creationId xmlns:a16="http://schemas.microsoft.com/office/drawing/2014/main" id="{DD3ECAF6-F39E-4ED2-9A8C-A8875E1F63B8}"/>
              </a:ext>
            </a:extLst>
          </p:cNvPr>
          <p:cNvSpPr txBox="1">
            <a:spLocks/>
          </p:cNvSpPr>
          <p:nvPr/>
        </p:nvSpPr>
        <p:spPr>
          <a:xfrm>
            <a:off x="621891" y="6076060"/>
            <a:ext cx="10948220" cy="33328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Wingdings" panose="05000000000000000000" pitchFamily="2" charset="2"/>
              <a:buChar char="q"/>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Wingdings" panose="05000000000000000000" pitchFamily="2" charset="2"/>
              <a:buChar char="v"/>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t>All channels exceed the requirement most times at the operational cadence (ADR 1516).</a:t>
            </a:r>
          </a:p>
        </p:txBody>
      </p:sp>
      <p:sp>
        <p:nvSpPr>
          <p:cNvPr id="8" name="TextBox 7">
            <a:extLst>
              <a:ext uri="{FF2B5EF4-FFF2-40B4-BE49-F238E27FC236}">
                <a16:creationId xmlns:a16="http://schemas.microsoft.com/office/drawing/2014/main" id="{2F2A1E86-F806-414D-B7B6-C5BBCC2312ED}"/>
              </a:ext>
            </a:extLst>
          </p:cNvPr>
          <p:cNvSpPr txBox="1"/>
          <p:nvPr/>
        </p:nvSpPr>
        <p:spPr>
          <a:xfrm rot="16200000">
            <a:off x="10694702" y="5164605"/>
            <a:ext cx="2120151" cy="369332"/>
          </a:xfrm>
          <a:prstGeom prst="rect">
            <a:avLst/>
          </a:prstGeom>
          <a:noFill/>
        </p:spPr>
        <p:txBody>
          <a:bodyPr wrap="square" rtlCol="0">
            <a:spAutoFit/>
          </a:bodyPr>
          <a:lstStyle/>
          <a:p>
            <a:r>
              <a:rPr lang="en-US" dirty="0"/>
              <a:t>PLPT-24/04</a:t>
            </a:r>
          </a:p>
        </p:txBody>
      </p:sp>
    </p:spTree>
    <p:extLst>
      <p:ext uri="{BB962C8B-B14F-4D97-AF65-F5344CB8AC3E}">
        <p14:creationId xmlns:p14="http://schemas.microsoft.com/office/powerpoint/2010/main" val="42920284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9F4A4063-77E3-4F7E-A40F-7607BA304289}"/>
              </a:ext>
            </a:extLst>
          </p:cNvPr>
          <p:cNvPicPr>
            <a:picLocks noChangeAspect="1"/>
          </p:cNvPicPr>
          <p:nvPr/>
        </p:nvPicPr>
        <p:blipFill>
          <a:blip r:embed="rId2"/>
          <a:stretch>
            <a:fillRect/>
          </a:stretch>
        </p:blipFill>
        <p:spPr>
          <a:xfrm>
            <a:off x="5663951" y="1604963"/>
            <a:ext cx="5908923" cy="2724136"/>
          </a:xfrm>
          <a:prstGeom prst="rect">
            <a:avLst/>
          </a:prstGeom>
        </p:spPr>
      </p:pic>
      <p:sp>
        <p:nvSpPr>
          <p:cNvPr id="2" name="Text Placeholder 1">
            <a:extLst>
              <a:ext uri="{FF2B5EF4-FFF2-40B4-BE49-F238E27FC236}">
                <a16:creationId xmlns:a16="http://schemas.microsoft.com/office/drawing/2014/main" id="{4AFFD388-2CA9-4653-BD9A-222E792DD3ED}"/>
              </a:ext>
            </a:extLst>
          </p:cNvPr>
          <p:cNvSpPr>
            <a:spLocks noGrp="1"/>
          </p:cNvSpPr>
          <p:nvPr>
            <p:ph type="body" idx="1"/>
          </p:nvPr>
        </p:nvSpPr>
        <p:spPr>
          <a:xfrm>
            <a:off x="609600" y="5253034"/>
            <a:ext cx="10972800" cy="1156312"/>
          </a:xfrm>
        </p:spPr>
        <p:txBody>
          <a:bodyPr>
            <a:normAutofit fontScale="85000" lnSpcReduction="20000"/>
          </a:bodyPr>
          <a:lstStyle/>
          <a:p>
            <a:r>
              <a:rPr lang="en-US" dirty="0"/>
              <a:t>Results in striping.</a:t>
            </a:r>
          </a:p>
          <a:p>
            <a:r>
              <a:rPr lang="en-US" dirty="0"/>
              <a:t>Two of the three detectors are confirmed bad. Quality of the last one is uncertain.</a:t>
            </a:r>
          </a:p>
          <a:p>
            <a:r>
              <a:rPr lang="en-US" dirty="0"/>
              <a:t>The backup plan (“Dead Row List”) does not work well.</a:t>
            </a:r>
          </a:p>
        </p:txBody>
      </p:sp>
      <p:sp>
        <p:nvSpPr>
          <p:cNvPr id="5" name="Title 4">
            <a:extLst>
              <a:ext uri="{FF2B5EF4-FFF2-40B4-BE49-F238E27FC236}">
                <a16:creationId xmlns:a16="http://schemas.microsoft.com/office/drawing/2014/main" id="{44AFC67E-3A74-4E50-B853-47A29FE8B351}"/>
              </a:ext>
            </a:extLst>
          </p:cNvPr>
          <p:cNvSpPr>
            <a:spLocks noGrp="1"/>
          </p:cNvSpPr>
          <p:nvPr>
            <p:ph type="title"/>
          </p:nvPr>
        </p:nvSpPr>
        <p:spPr>
          <a:xfrm>
            <a:off x="1524001" y="128187"/>
            <a:ext cx="9149696" cy="705897"/>
          </a:xfrm>
        </p:spPr>
        <p:txBody>
          <a:bodyPr/>
          <a:lstStyle/>
          <a:p>
            <a:r>
              <a:rPr lang="en-US" dirty="0"/>
              <a:t>2) Bad Detector on Row 682 of B02</a:t>
            </a:r>
          </a:p>
        </p:txBody>
      </p:sp>
      <p:sp>
        <p:nvSpPr>
          <p:cNvPr id="14" name="Rectangle 13">
            <a:extLst>
              <a:ext uri="{FF2B5EF4-FFF2-40B4-BE49-F238E27FC236}">
                <a16:creationId xmlns:a16="http://schemas.microsoft.com/office/drawing/2014/main" id="{759FA295-9CD3-4EBF-9BEF-F1F531BB50C3}"/>
              </a:ext>
            </a:extLst>
          </p:cNvPr>
          <p:cNvSpPr/>
          <p:nvPr/>
        </p:nvSpPr>
        <p:spPr>
          <a:xfrm>
            <a:off x="6768686" y="3426625"/>
            <a:ext cx="710451" cy="307777"/>
          </a:xfrm>
          <a:prstGeom prst="rect">
            <a:avLst/>
          </a:prstGeom>
        </p:spPr>
        <p:txBody>
          <a:bodyPr wrap="none">
            <a:spAutoFit/>
          </a:bodyPr>
          <a:lstStyle/>
          <a:p>
            <a:r>
              <a:rPr lang="en-US" dirty="0"/>
              <a:t>N </a:t>
            </a:r>
            <a:r>
              <a:rPr lang="en-US" dirty="0">
                <a:sym typeface="Wingdings" panose="05000000000000000000" pitchFamily="2" charset="2"/>
              </a:rPr>
              <a:t> S</a:t>
            </a:r>
            <a:endParaRPr lang="en-US" dirty="0"/>
          </a:p>
        </p:txBody>
      </p:sp>
      <p:cxnSp>
        <p:nvCxnSpPr>
          <p:cNvPr id="17" name="Straight Arrow Connector 16">
            <a:extLst>
              <a:ext uri="{FF2B5EF4-FFF2-40B4-BE49-F238E27FC236}">
                <a16:creationId xmlns:a16="http://schemas.microsoft.com/office/drawing/2014/main" id="{925E8DF4-6EC3-47E4-B9E8-4F5C092FFFD7}"/>
              </a:ext>
            </a:extLst>
          </p:cNvPr>
          <p:cNvCxnSpPr>
            <a:cxnSpLocks/>
          </p:cNvCxnSpPr>
          <p:nvPr/>
        </p:nvCxnSpPr>
        <p:spPr>
          <a:xfrm flipV="1">
            <a:off x="10576791" y="3376011"/>
            <a:ext cx="0" cy="9916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D198C5B-D123-428F-9869-FA090DE264A6}"/>
              </a:ext>
            </a:extLst>
          </p:cNvPr>
          <p:cNvSpPr txBox="1"/>
          <p:nvPr/>
        </p:nvSpPr>
        <p:spPr>
          <a:xfrm>
            <a:off x="7084314" y="1869920"/>
            <a:ext cx="861133" cy="307777"/>
          </a:xfrm>
          <a:prstGeom prst="rect">
            <a:avLst/>
          </a:prstGeom>
          <a:noFill/>
        </p:spPr>
        <p:txBody>
          <a:bodyPr wrap="none" rtlCol="0">
            <a:spAutoFit/>
          </a:bodyPr>
          <a:lstStyle/>
          <a:p>
            <a:r>
              <a:rPr lang="en-US" dirty="0"/>
              <a:t>Det#682</a:t>
            </a:r>
          </a:p>
        </p:txBody>
      </p:sp>
      <p:sp>
        <p:nvSpPr>
          <p:cNvPr id="20" name="TextBox 19">
            <a:extLst>
              <a:ext uri="{FF2B5EF4-FFF2-40B4-BE49-F238E27FC236}">
                <a16:creationId xmlns:a16="http://schemas.microsoft.com/office/drawing/2014/main" id="{DA8872DF-5EAE-4C37-A3B6-E7567F84B7E6}"/>
              </a:ext>
            </a:extLst>
          </p:cNvPr>
          <p:cNvSpPr txBox="1"/>
          <p:nvPr/>
        </p:nvSpPr>
        <p:spPr>
          <a:xfrm>
            <a:off x="10411699" y="4317967"/>
            <a:ext cx="931665" cy="307777"/>
          </a:xfrm>
          <a:prstGeom prst="rect">
            <a:avLst/>
          </a:prstGeom>
          <a:noFill/>
        </p:spPr>
        <p:txBody>
          <a:bodyPr wrap="none" rtlCol="0">
            <a:spAutoFit/>
          </a:bodyPr>
          <a:lstStyle/>
          <a:p>
            <a:r>
              <a:rPr lang="en-US" dirty="0"/>
              <a:t>stitch line</a:t>
            </a:r>
          </a:p>
        </p:txBody>
      </p:sp>
      <p:cxnSp>
        <p:nvCxnSpPr>
          <p:cNvPr id="21" name="Straight Connector 20">
            <a:extLst>
              <a:ext uri="{FF2B5EF4-FFF2-40B4-BE49-F238E27FC236}">
                <a16:creationId xmlns:a16="http://schemas.microsoft.com/office/drawing/2014/main" id="{7F3CE75C-70DD-4924-A3F7-D732D50C988B}"/>
              </a:ext>
            </a:extLst>
          </p:cNvPr>
          <p:cNvCxnSpPr>
            <a:cxnSpLocks/>
          </p:cNvCxnSpPr>
          <p:nvPr/>
        </p:nvCxnSpPr>
        <p:spPr>
          <a:xfrm>
            <a:off x="6508157" y="2508738"/>
            <a:ext cx="4835207"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63774DA-8766-473B-A674-15577B3C29AA}"/>
              </a:ext>
            </a:extLst>
          </p:cNvPr>
          <p:cNvCxnSpPr>
            <a:cxnSpLocks/>
          </p:cNvCxnSpPr>
          <p:nvPr/>
        </p:nvCxnSpPr>
        <p:spPr>
          <a:xfrm>
            <a:off x="6461178" y="3184550"/>
            <a:ext cx="488218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204A798-D73E-481E-B4D2-8BC1ADF9A893}"/>
              </a:ext>
            </a:extLst>
          </p:cNvPr>
          <p:cNvCxnSpPr>
            <a:cxnSpLocks/>
          </p:cNvCxnSpPr>
          <p:nvPr/>
        </p:nvCxnSpPr>
        <p:spPr>
          <a:xfrm flipV="1">
            <a:off x="10364720" y="3700832"/>
            <a:ext cx="0" cy="12967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754278B6-65A4-4EDB-8A24-AA6890A6E82D}"/>
              </a:ext>
            </a:extLst>
          </p:cNvPr>
          <p:cNvSpPr>
            <a:spLocks noGrp="1"/>
          </p:cNvSpPr>
          <p:nvPr>
            <p:ph type="dt" sz="half" idx="2"/>
          </p:nvPr>
        </p:nvSpPr>
        <p:spPr/>
        <p:txBody>
          <a:bodyPr/>
          <a:lstStyle/>
          <a:p>
            <a:fld id="{0CCFED9D-093E-4E5D-9B63-A5A552B70917}" type="datetime1">
              <a:rPr lang="en-US" smtClean="0"/>
              <a:t>12/21/2024</a:t>
            </a:fld>
            <a:endParaRPr lang="en-US" dirty="0"/>
          </a:p>
        </p:txBody>
      </p:sp>
      <p:sp>
        <p:nvSpPr>
          <p:cNvPr id="4" name="Footer Placeholder 3">
            <a:extLst>
              <a:ext uri="{FF2B5EF4-FFF2-40B4-BE49-F238E27FC236}">
                <a16:creationId xmlns:a16="http://schemas.microsoft.com/office/drawing/2014/main" id="{E063D466-90D5-4055-BA61-2C20DC9FD4F1}"/>
              </a:ext>
            </a:extLst>
          </p:cNvPr>
          <p:cNvSpPr>
            <a:spLocks noGrp="1"/>
          </p:cNvSpPr>
          <p:nvPr>
            <p:ph type="ftr" sz="quarter" idx="3"/>
          </p:nvPr>
        </p:nvSpPr>
        <p:spPr/>
        <p:txBody>
          <a:bodyPr/>
          <a:lstStyle/>
          <a:p>
            <a:r>
              <a:rPr lang="en-US" dirty="0"/>
              <a:t>PS-PVR for Provisional Maturity of GOES-19 ABI L1b and CMI Products</a:t>
            </a:r>
          </a:p>
        </p:txBody>
      </p:sp>
      <p:sp>
        <p:nvSpPr>
          <p:cNvPr id="6" name="Slide Number Placeholder 5">
            <a:extLst>
              <a:ext uri="{FF2B5EF4-FFF2-40B4-BE49-F238E27FC236}">
                <a16:creationId xmlns:a16="http://schemas.microsoft.com/office/drawing/2014/main" id="{8954B481-A4A5-40F3-BB1C-1ED6361DEB26}"/>
              </a:ext>
            </a:extLst>
          </p:cNvPr>
          <p:cNvSpPr>
            <a:spLocks noGrp="1"/>
          </p:cNvSpPr>
          <p:nvPr>
            <p:ph type="sldNum" sz="quarter" idx="4"/>
          </p:nvPr>
        </p:nvSpPr>
        <p:spPr/>
        <p:txBody>
          <a:bodyPr/>
          <a:lstStyle/>
          <a:p>
            <a:fld id="{24AD0344-B142-42FF-A24F-67F68BAAC27D}" type="slidenum">
              <a:rPr lang="en-US" smtClean="0"/>
              <a:pPr/>
              <a:t>43</a:t>
            </a:fld>
            <a:endParaRPr lang="en-US" dirty="0"/>
          </a:p>
        </p:txBody>
      </p:sp>
      <p:pic>
        <p:nvPicPr>
          <p:cNvPr id="22" name="Picture 21">
            <a:extLst>
              <a:ext uri="{FF2B5EF4-FFF2-40B4-BE49-F238E27FC236}">
                <a16:creationId xmlns:a16="http://schemas.microsoft.com/office/drawing/2014/main" id="{B6BB7F2E-CFBD-452E-A10D-2007F7D5003E}"/>
              </a:ext>
            </a:extLst>
          </p:cNvPr>
          <p:cNvPicPr>
            <a:picLocks noChangeAspect="1"/>
          </p:cNvPicPr>
          <p:nvPr/>
        </p:nvPicPr>
        <p:blipFill>
          <a:blip r:embed="rId3"/>
          <a:stretch>
            <a:fillRect/>
          </a:stretch>
        </p:blipFill>
        <p:spPr>
          <a:xfrm>
            <a:off x="608556" y="1076325"/>
            <a:ext cx="5061199" cy="4176709"/>
          </a:xfrm>
          <a:prstGeom prst="rect">
            <a:avLst/>
          </a:prstGeom>
        </p:spPr>
      </p:pic>
      <p:cxnSp>
        <p:nvCxnSpPr>
          <p:cNvPr id="16" name="Straight Arrow Connector 15">
            <a:extLst>
              <a:ext uri="{FF2B5EF4-FFF2-40B4-BE49-F238E27FC236}">
                <a16:creationId xmlns:a16="http://schemas.microsoft.com/office/drawing/2014/main" id="{E1557FA3-5FDD-494F-9C96-0EC90E3BB2D1}"/>
              </a:ext>
            </a:extLst>
          </p:cNvPr>
          <p:cNvCxnSpPr>
            <a:cxnSpLocks/>
          </p:cNvCxnSpPr>
          <p:nvPr/>
        </p:nvCxnSpPr>
        <p:spPr>
          <a:xfrm flipV="1">
            <a:off x="5024456" y="2130680"/>
            <a:ext cx="3382125" cy="6063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59434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76E01C-BC44-40A8-B196-A2CADC1784BE}"/>
              </a:ext>
            </a:extLst>
          </p:cNvPr>
          <p:cNvSpPr>
            <a:spLocks noGrp="1"/>
          </p:cNvSpPr>
          <p:nvPr>
            <p:ph type="body" idx="1"/>
          </p:nvPr>
        </p:nvSpPr>
        <p:spPr>
          <a:xfrm>
            <a:off x="621890" y="5235864"/>
            <a:ext cx="10948219" cy="988733"/>
          </a:xfrm>
        </p:spPr>
        <p:txBody>
          <a:bodyPr>
            <a:normAutofit/>
          </a:bodyPr>
          <a:lstStyle/>
          <a:p>
            <a:r>
              <a:rPr lang="en-US" dirty="0"/>
              <a:t>Worse striping than other channels &amp; FMs.</a:t>
            </a:r>
          </a:p>
          <a:p>
            <a:endParaRPr lang="en-US" dirty="0"/>
          </a:p>
        </p:txBody>
      </p:sp>
      <p:sp>
        <p:nvSpPr>
          <p:cNvPr id="5" name="Title 4">
            <a:extLst>
              <a:ext uri="{FF2B5EF4-FFF2-40B4-BE49-F238E27FC236}">
                <a16:creationId xmlns:a16="http://schemas.microsoft.com/office/drawing/2014/main" id="{D1E66F98-CD66-4581-8CEB-A3F5A546FC41}"/>
              </a:ext>
            </a:extLst>
          </p:cNvPr>
          <p:cNvSpPr>
            <a:spLocks noGrp="1"/>
          </p:cNvSpPr>
          <p:nvPr>
            <p:ph type="title"/>
          </p:nvPr>
        </p:nvSpPr>
        <p:spPr/>
        <p:txBody>
          <a:bodyPr>
            <a:normAutofit/>
          </a:bodyPr>
          <a:lstStyle/>
          <a:p>
            <a:r>
              <a:rPr lang="en-US" dirty="0"/>
              <a:t>3) Multiple Weak Stripping in B01</a:t>
            </a:r>
          </a:p>
        </p:txBody>
      </p:sp>
      <p:sp>
        <p:nvSpPr>
          <p:cNvPr id="3" name="Date Placeholder 2">
            <a:extLst>
              <a:ext uri="{FF2B5EF4-FFF2-40B4-BE49-F238E27FC236}">
                <a16:creationId xmlns:a16="http://schemas.microsoft.com/office/drawing/2014/main" id="{A4ED3C63-EA7E-4799-9B1C-D16650473D99}"/>
              </a:ext>
            </a:extLst>
          </p:cNvPr>
          <p:cNvSpPr>
            <a:spLocks noGrp="1"/>
          </p:cNvSpPr>
          <p:nvPr>
            <p:ph type="dt" sz="half" idx="2"/>
          </p:nvPr>
        </p:nvSpPr>
        <p:spPr/>
        <p:txBody>
          <a:bodyPr/>
          <a:lstStyle/>
          <a:p>
            <a:fld id="{55E7A93A-A1C2-41B3-9EA4-5236D17DAB80}" type="datetime1">
              <a:rPr lang="en-US" smtClean="0"/>
              <a:t>12/21/2024</a:t>
            </a:fld>
            <a:endParaRPr lang="en-US" dirty="0"/>
          </a:p>
        </p:txBody>
      </p:sp>
      <p:sp>
        <p:nvSpPr>
          <p:cNvPr id="4" name="Footer Placeholder 3">
            <a:extLst>
              <a:ext uri="{FF2B5EF4-FFF2-40B4-BE49-F238E27FC236}">
                <a16:creationId xmlns:a16="http://schemas.microsoft.com/office/drawing/2014/main" id="{7F50256A-1FF8-4E3E-8526-4A1CAC5A833E}"/>
              </a:ext>
            </a:extLst>
          </p:cNvPr>
          <p:cNvSpPr>
            <a:spLocks noGrp="1"/>
          </p:cNvSpPr>
          <p:nvPr>
            <p:ph type="ftr" sz="quarter" idx="3"/>
          </p:nvPr>
        </p:nvSpPr>
        <p:spPr/>
        <p:txBody>
          <a:bodyPr/>
          <a:lstStyle/>
          <a:p>
            <a:r>
              <a:rPr lang="en-US" dirty="0"/>
              <a:t>PS-PVR for Provisional Maturity of GOES-19 ABI L1b and CMI Products</a:t>
            </a:r>
          </a:p>
        </p:txBody>
      </p:sp>
      <p:sp>
        <p:nvSpPr>
          <p:cNvPr id="6" name="Slide Number Placeholder 5">
            <a:extLst>
              <a:ext uri="{FF2B5EF4-FFF2-40B4-BE49-F238E27FC236}">
                <a16:creationId xmlns:a16="http://schemas.microsoft.com/office/drawing/2014/main" id="{0EE92C3E-08EA-48B4-9CB7-09CE1C7B3643}"/>
              </a:ext>
            </a:extLst>
          </p:cNvPr>
          <p:cNvSpPr>
            <a:spLocks noGrp="1"/>
          </p:cNvSpPr>
          <p:nvPr>
            <p:ph type="sldNum" sz="quarter" idx="4"/>
          </p:nvPr>
        </p:nvSpPr>
        <p:spPr/>
        <p:txBody>
          <a:bodyPr/>
          <a:lstStyle/>
          <a:p>
            <a:fld id="{24AD0344-B142-42FF-A24F-67F68BAAC27D}" type="slidenum">
              <a:rPr lang="en-US" smtClean="0"/>
              <a:pPr/>
              <a:t>44</a:t>
            </a:fld>
            <a:endParaRPr lang="en-US" dirty="0"/>
          </a:p>
        </p:txBody>
      </p:sp>
      <p:pic>
        <p:nvPicPr>
          <p:cNvPr id="20" name="Picture 19">
            <a:extLst>
              <a:ext uri="{FF2B5EF4-FFF2-40B4-BE49-F238E27FC236}">
                <a16:creationId xmlns:a16="http://schemas.microsoft.com/office/drawing/2014/main" id="{D51C3296-3C72-414A-945E-ACC4F27E8A3A}"/>
              </a:ext>
            </a:extLst>
          </p:cNvPr>
          <p:cNvPicPr>
            <a:picLocks noChangeAspect="1"/>
          </p:cNvPicPr>
          <p:nvPr/>
        </p:nvPicPr>
        <p:blipFill>
          <a:blip r:embed="rId2"/>
          <a:stretch>
            <a:fillRect/>
          </a:stretch>
        </p:blipFill>
        <p:spPr>
          <a:xfrm>
            <a:off x="611980" y="1080909"/>
            <a:ext cx="5048251" cy="4177077"/>
          </a:xfrm>
          <a:prstGeom prst="rect">
            <a:avLst/>
          </a:prstGeom>
        </p:spPr>
      </p:pic>
      <p:grpSp>
        <p:nvGrpSpPr>
          <p:cNvPr id="21" name="Group 20">
            <a:extLst>
              <a:ext uri="{FF2B5EF4-FFF2-40B4-BE49-F238E27FC236}">
                <a16:creationId xmlns:a16="http://schemas.microsoft.com/office/drawing/2014/main" id="{B7D6E7D0-AA8C-42D9-9640-20B28EEE6D3E}"/>
              </a:ext>
            </a:extLst>
          </p:cNvPr>
          <p:cNvGrpSpPr/>
          <p:nvPr/>
        </p:nvGrpSpPr>
        <p:grpSpPr>
          <a:xfrm>
            <a:off x="5663952" y="1600012"/>
            <a:ext cx="5906158" cy="2729087"/>
            <a:chOff x="5603169" y="1790963"/>
            <a:chExt cx="5611500" cy="3117500"/>
          </a:xfrm>
        </p:grpSpPr>
        <p:pic>
          <p:nvPicPr>
            <p:cNvPr id="22" name="Picture 21">
              <a:extLst>
                <a:ext uri="{FF2B5EF4-FFF2-40B4-BE49-F238E27FC236}">
                  <a16:creationId xmlns:a16="http://schemas.microsoft.com/office/drawing/2014/main" id="{9D92B237-2268-47A5-9C9F-A855F98EA059}"/>
                </a:ext>
              </a:extLst>
            </p:cNvPr>
            <p:cNvPicPr>
              <a:picLocks noChangeAspect="1"/>
            </p:cNvPicPr>
            <p:nvPr/>
          </p:nvPicPr>
          <p:blipFill>
            <a:blip r:embed="rId3"/>
            <a:stretch>
              <a:fillRect/>
            </a:stretch>
          </p:blipFill>
          <p:spPr>
            <a:xfrm>
              <a:off x="5603169" y="1790963"/>
              <a:ext cx="5611500" cy="3117500"/>
            </a:xfrm>
            <a:prstGeom prst="rect">
              <a:avLst/>
            </a:prstGeom>
          </p:spPr>
        </p:pic>
        <p:sp>
          <p:nvSpPr>
            <p:cNvPr id="23" name="TextBox 22">
              <a:extLst>
                <a:ext uri="{FF2B5EF4-FFF2-40B4-BE49-F238E27FC236}">
                  <a16:creationId xmlns:a16="http://schemas.microsoft.com/office/drawing/2014/main" id="{6501EA9D-C2A7-4F8A-8CE1-5BF7EF08ECE3}"/>
                </a:ext>
              </a:extLst>
            </p:cNvPr>
            <p:cNvSpPr txBox="1"/>
            <p:nvPr/>
          </p:nvSpPr>
          <p:spPr>
            <a:xfrm>
              <a:off x="7170157" y="4592746"/>
              <a:ext cx="710451" cy="307777"/>
            </a:xfrm>
            <a:prstGeom prst="rect">
              <a:avLst/>
            </a:prstGeom>
            <a:noFill/>
          </p:spPr>
          <p:txBody>
            <a:bodyPr wrap="none" rtlCol="0">
              <a:spAutoFit/>
            </a:bodyPr>
            <a:lstStyle/>
            <a:p>
              <a:r>
                <a:rPr lang="en-US" dirty="0"/>
                <a:t>N </a:t>
              </a:r>
              <a:r>
                <a:rPr lang="en-US" dirty="0">
                  <a:sym typeface="Wingdings" panose="05000000000000000000" pitchFamily="2" charset="2"/>
                </a:rPr>
                <a:t> S</a:t>
              </a:r>
              <a:endParaRPr lang="en-US" dirty="0"/>
            </a:p>
          </p:txBody>
        </p:sp>
        <p:cxnSp>
          <p:nvCxnSpPr>
            <p:cNvPr id="24" name="Straight Connector 23">
              <a:extLst>
                <a:ext uri="{FF2B5EF4-FFF2-40B4-BE49-F238E27FC236}">
                  <a16:creationId xmlns:a16="http://schemas.microsoft.com/office/drawing/2014/main" id="{FC1420FD-515A-423A-A7DC-5F2F8B43111C}"/>
                </a:ext>
              </a:extLst>
            </p:cNvPr>
            <p:cNvCxnSpPr/>
            <p:nvPr/>
          </p:nvCxnSpPr>
          <p:spPr>
            <a:xfrm>
              <a:off x="6426024" y="3614508"/>
              <a:ext cx="4559387"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02BDAEB-5652-4713-8C94-EA0713C4194A}"/>
                </a:ext>
              </a:extLst>
            </p:cNvPr>
            <p:cNvCxnSpPr/>
            <p:nvPr/>
          </p:nvCxnSpPr>
          <p:spPr>
            <a:xfrm>
              <a:off x="6426024" y="4019157"/>
              <a:ext cx="455938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243927A-20CC-4A22-B362-640CB3BF451C}"/>
                </a:ext>
              </a:extLst>
            </p:cNvPr>
            <p:cNvCxnSpPr/>
            <p:nvPr/>
          </p:nvCxnSpPr>
          <p:spPr>
            <a:xfrm>
              <a:off x="6351400" y="2418431"/>
              <a:ext cx="455938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457ECDA-A323-4C30-ACA7-39C1FDAD473C}"/>
                </a:ext>
              </a:extLst>
            </p:cNvPr>
            <p:cNvCxnSpPr/>
            <p:nvPr/>
          </p:nvCxnSpPr>
          <p:spPr>
            <a:xfrm>
              <a:off x="6389244" y="2827281"/>
              <a:ext cx="4559387"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516943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9F4A4063-77E3-4F7E-A40F-7607BA304289}"/>
              </a:ext>
            </a:extLst>
          </p:cNvPr>
          <p:cNvPicPr>
            <a:picLocks noChangeAspect="1"/>
          </p:cNvPicPr>
          <p:nvPr/>
        </p:nvPicPr>
        <p:blipFill>
          <a:blip r:embed="rId2"/>
          <a:stretch>
            <a:fillRect/>
          </a:stretch>
        </p:blipFill>
        <p:spPr>
          <a:xfrm>
            <a:off x="5663951" y="1604963"/>
            <a:ext cx="5908923" cy="2724136"/>
          </a:xfrm>
          <a:prstGeom prst="rect">
            <a:avLst/>
          </a:prstGeom>
        </p:spPr>
      </p:pic>
      <p:sp>
        <p:nvSpPr>
          <p:cNvPr id="2" name="Text Placeholder 1">
            <a:extLst>
              <a:ext uri="{FF2B5EF4-FFF2-40B4-BE49-F238E27FC236}">
                <a16:creationId xmlns:a16="http://schemas.microsoft.com/office/drawing/2014/main" id="{4AFFD388-2CA9-4653-BD9A-222E792DD3ED}"/>
              </a:ext>
            </a:extLst>
          </p:cNvPr>
          <p:cNvSpPr>
            <a:spLocks noGrp="1"/>
          </p:cNvSpPr>
          <p:nvPr>
            <p:ph type="body" idx="1"/>
          </p:nvPr>
        </p:nvSpPr>
        <p:spPr>
          <a:xfrm>
            <a:off x="609600" y="5536850"/>
            <a:ext cx="10972800" cy="919110"/>
          </a:xfrm>
        </p:spPr>
        <p:txBody>
          <a:bodyPr>
            <a:normAutofit fontScale="55000" lnSpcReduction="20000"/>
          </a:bodyPr>
          <a:lstStyle/>
          <a:p>
            <a:r>
              <a:rPr lang="en-US" dirty="0"/>
              <a:t>Visually apparent striping associated with noisy detector #682.</a:t>
            </a:r>
          </a:p>
          <a:p>
            <a:r>
              <a:rPr lang="en-US" dirty="0"/>
              <a:t>One line (detector) show &gt;2% of norm. albedo difference from its neighbor. Need further study.</a:t>
            </a:r>
          </a:p>
          <a:p>
            <a:r>
              <a:rPr lang="en-US" dirty="0"/>
              <a:t>Otherwise, only couple lines may marginally exceeds 1% of normalized albedo difference from neighbor lines</a:t>
            </a:r>
          </a:p>
        </p:txBody>
      </p:sp>
      <p:sp>
        <p:nvSpPr>
          <p:cNvPr id="5" name="Title 4">
            <a:extLst>
              <a:ext uri="{FF2B5EF4-FFF2-40B4-BE49-F238E27FC236}">
                <a16:creationId xmlns:a16="http://schemas.microsoft.com/office/drawing/2014/main" id="{44AFC67E-3A74-4E50-B853-47A29FE8B351}"/>
              </a:ext>
            </a:extLst>
          </p:cNvPr>
          <p:cNvSpPr>
            <a:spLocks noGrp="1"/>
          </p:cNvSpPr>
          <p:nvPr>
            <p:ph type="title"/>
          </p:nvPr>
        </p:nvSpPr>
        <p:spPr/>
        <p:txBody>
          <a:bodyPr/>
          <a:lstStyle/>
          <a:p>
            <a:r>
              <a:rPr lang="en-US" dirty="0"/>
              <a:t>Band 2</a:t>
            </a:r>
          </a:p>
        </p:txBody>
      </p:sp>
      <p:sp>
        <p:nvSpPr>
          <p:cNvPr id="14" name="Rectangle 13">
            <a:extLst>
              <a:ext uri="{FF2B5EF4-FFF2-40B4-BE49-F238E27FC236}">
                <a16:creationId xmlns:a16="http://schemas.microsoft.com/office/drawing/2014/main" id="{759FA295-9CD3-4EBF-9BEF-F1F531BB50C3}"/>
              </a:ext>
            </a:extLst>
          </p:cNvPr>
          <p:cNvSpPr/>
          <p:nvPr/>
        </p:nvSpPr>
        <p:spPr>
          <a:xfrm>
            <a:off x="6768686" y="3426625"/>
            <a:ext cx="710451" cy="307777"/>
          </a:xfrm>
          <a:prstGeom prst="rect">
            <a:avLst/>
          </a:prstGeom>
        </p:spPr>
        <p:txBody>
          <a:bodyPr wrap="none">
            <a:spAutoFit/>
          </a:bodyPr>
          <a:lstStyle/>
          <a:p>
            <a:r>
              <a:rPr lang="en-US" dirty="0"/>
              <a:t>N </a:t>
            </a:r>
            <a:r>
              <a:rPr lang="en-US" dirty="0">
                <a:sym typeface="Wingdings" panose="05000000000000000000" pitchFamily="2" charset="2"/>
              </a:rPr>
              <a:t> S</a:t>
            </a:r>
            <a:endParaRPr lang="en-US" dirty="0"/>
          </a:p>
        </p:txBody>
      </p:sp>
      <p:cxnSp>
        <p:nvCxnSpPr>
          <p:cNvPr id="17" name="Straight Arrow Connector 16">
            <a:extLst>
              <a:ext uri="{FF2B5EF4-FFF2-40B4-BE49-F238E27FC236}">
                <a16:creationId xmlns:a16="http://schemas.microsoft.com/office/drawing/2014/main" id="{925E8DF4-6EC3-47E4-B9E8-4F5C092FFFD7}"/>
              </a:ext>
            </a:extLst>
          </p:cNvPr>
          <p:cNvCxnSpPr>
            <a:cxnSpLocks/>
          </p:cNvCxnSpPr>
          <p:nvPr/>
        </p:nvCxnSpPr>
        <p:spPr>
          <a:xfrm flipV="1">
            <a:off x="10576791" y="3376011"/>
            <a:ext cx="0" cy="9916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D198C5B-D123-428F-9869-FA090DE264A6}"/>
              </a:ext>
            </a:extLst>
          </p:cNvPr>
          <p:cNvSpPr txBox="1"/>
          <p:nvPr/>
        </p:nvSpPr>
        <p:spPr>
          <a:xfrm>
            <a:off x="7084314" y="1869920"/>
            <a:ext cx="861133" cy="307777"/>
          </a:xfrm>
          <a:prstGeom prst="rect">
            <a:avLst/>
          </a:prstGeom>
          <a:noFill/>
        </p:spPr>
        <p:txBody>
          <a:bodyPr wrap="none" rtlCol="0">
            <a:spAutoFit/>
          </a:bodyPr>
          <a:lstStyle/>
          <a:p>
            <a:r>
              <a:rPr lang="en-US" dirty="0"/>
              <a:t>Det#682</a:t>
            </a:r>
          </a:p>
        </p:txBody>
      </p:sp>
      <p:sp>
        <p:nvSpPr>
          <p:cNvPr id="20" name="TextBox 19">
            <a:extLst>
              <a:ext uri="{FF2B5EF4-FFF2-40B4-BE49-F238E27FC236}">
                <a16:creationId xmlns:a16="http://schemas.microsoft.com/office/drawing/2014/main" id="{DA8872DF-5EAE-4C37-A3B6-E7567F84B7E6}"/>
              </a:ext>
            </a:extLst>
          </p:cNvPr>
          <p:cNvSpPr txBox="1"/>
          <p:nvPr/>
        </p:nvSpPr>
        <p:spPr>
          <a:xfrm>
            <a:off x="10411699" y="4317967"/>
            <a:ext cx="931665" cy="307777"/>
          </a:xfrm>
          <a:prstGeom prst="rect">
            <a:avLst/>
          </a:prstGeom>
          <a:noFill/>
        </p:spPr>
        <p:txBody>
          <a:bodyPr wrap="none" rtlCol="0">
            <a:spAutoFit/>
          </a:bodyPr>
          <a:lstStyle/>
          <a:p>
            <a:r>
              <a:rPr lang="en-US" dirty="0"/>
              <a:t>stitch line</a:t>
            </a:r>
          </a:p>
        </p:txBody>
      </p:sp>
      <p:cxnSp>
        <p:nvCxnSpPr>
          <p:cNvPr id="21" name="Straight Connector 20">
            <a:extLst>
              <a:ext uri="{FF2B5EF4-FFF2-40B4-BE49-F238E27FC236}">
                <a16:creationId xmlns:a16="http://schemas.microsoft.com/office/drawing/2014/main" id="{7F3CE75C-70DD-4924-A3F7-D732D50C988B}"/>
              </a:ext>
            </a:extLst>
          </p:cNvPr>
          <p:cNvCxnSpPr>
            <a:cxnSpLocks/>
          </p:cNvCxnSpPr>
          <p:nvPr/>
        </p:nvCxnSpPr>
        <p:spPr>
          <a:xfrm>
            <a:off x="5202621" y="2454950"/>
            <a:ext cx="3903542"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63774DA-8766-473B-A674-15577B3C29AA}"/>
              </a:ext>
            </a:extLst>
          </p:cNvPr>
          <p:cNvCxnSpPr>
            <a:cxnSpLocks/>
          </p:cNvCxnSpPr>
          <p:nvPr/>
        </p:nvCxnSpPr>
        <p:spPr>
          <a:xfrm>
            <a:off x="5172141" y="3130762"/>
            <a:ext cx="3903542"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204A798-D73E-481E-B4D2-8BC1ADF9A893}"/>
              </a:ext>
            </a:extLst>
          </p:cNvPr>
          <p:cNvCxnSpPr>
            <a:cxnSpLocks/>
          </p:cNvCxnSpPr>
          <p:nvPr/>
        </p:nvCxnSpPr>
        <p:spPr>
          <a:xfrm flipV="1">
            <a:off x="10364720" y="3700832"/>
            <a:ext cx="0" cy="12967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E1BEDE7-76F3-49E7-A4E3-B0A808280265}"/>
              </a:ext>
            </a:extLst>
          </p:cNvPr>
          <p:cNvSpPr txBox="1"/>
          <p:nvPr/>
        </p:nvSpPr>
        <p:spPr>
          <a:xfrm>
            <a:off x="8001211" y="4922391"/>
            <a:ext cx="1656223" cy="307777"/>
          </a:xfrm>
          <a:prstGeom prst="rect">
            <a:avLst/>
          </a:prstGeom>
          <a:noFill/>
        </p:spPr>
        <p:txBody>
          <a:bodyPr wrap="none" rtlCol="0">
            <a:spAutoFit/>
          </a:bodyPr>
          <a:lstStyle/>
          <a:p>
            <a:r>
              <a:rPr lang="en-US" dirty="0"/>
              <a:t>Need further study</a:t>
            </a:r>
          </a:p>
        </p:txBody>
      </p:sp>
      <p:sp>
        <p:nvSpPr>
          <p:cNvPr id="3" name="Date Placeholder 2">
            <a:extLst>
              <a:ext uri="{FF2B5EF4-FFF2-40B4-BE49-F238E27FC236}">
                <a16:creationId xmlns:a16="http://schemas.microsoft.com/office/drawing/2014/main" id="{754278B6-65A4-4EDB-8A24-AA6890A6E82D}"/>
              </a:ext>
            </a:extLst>
          </p:cNvPr>
          <p:cNvSpPr>
            <a:spLocks noGrp="1"/>
          </p:cNvSpPr>
          <p:nvPr>
            <p:ph type="dt" sz="half" idx="2"/>
          </p:nvPr>
        </p:nvSpPr>
        <p:spPr/>
        <p:txBody>
          <a:bodyPr/>
          <a:lstStyle/>
          <a:p>
            <a:fld id="{867A891A-59BC-4BE9-BFB6-044C121A35BA}" type="datetime1">
              <a:rPr lang="en-US" smtClean="0"/>
              <a:t>12/21/2024</a:t>
            </a:fld>
            <a:endParaRPr lang="en-US" dirty="0"/>
          </a:p>
        </p:txBody>
      </p:sp>
      <p:sp>
        <p:nvSpPr>
          <p:cNvPr id="4" name="Footer Placeholder 3">
            <a:extLst>
              <a:ext uri="{FF2B5EF4-FFF2-40B4-BE49-F238E27FC236}">
                <a16:creationId xmlns:a16="http://schemas.microsoft.com/office/drawing/2014/main" id="{E063D466-90D5-4055-BA61-2C20DC9FD4F1}"/>
              </a:ext>
            </a:extLst>
          </p:cNvPr>
          <p:cNvSpPr>
            <a:spLocks noGrp="1"/>
          </p:cNvSpPr>
          <p:nvPr>
            <p:ph type="ftr" sz="quarter" idx="3"/>
          </p:nvPr>
        </p:nvSpPr>
        <p:spPr/>
        <p:txBody>
          <a:bodyPr/>
          <a:lstStyle/>
          <a:p>
            <a:r>
              <a:rPr lang="en-US" dirty="0"/>
              <a:t>PS-PVR for Provisional Maturity of GOES-19 ABI L1b and CMI Products</a:t>
            </a:r>
          </a:p>
        </p:txBody>
      </p:sp>
      <p:sp>
        <p:nvSpPr>
          <p:cNvPr id="6" name="Slide Number Placeholder 5">
            <a:extLst>
              <a:ext uri="{FF2B5EF4-FFF2-40B4-BE49-F238E27FC236}">
                <a16:creationId xmlns:a16="http://schemas.microsoft.com/office/drawing/2014/main" id="{8954B481-A4A5-40F3-BB1C-1ED6361DEB26}"/>
              </a:ext>
            </a:extLst>
          </p:cNvPr>
          <p:cNvSpPr>
            <a:spLocks noGrp="1"/>
          </p:cNvSpPr>
          <p:nvPr>
            <p:ph type="sldNum" sz="quarter" idx="4"/>
          </p:nvPr>
        </p:nvSpPr>
        <p:spPr/>
        <p:txBody>
          <a:bodyPr/>
          <a:lstStyle/>
          <a:p>
            <a:fld id="{24AD0344-B142-42FF-A24F-67F68BAAC27D}" type="slidenum">
              <a:rPr lang="en-US" smtClean="0"/>
              <a:pPr/>
              <a:t>45</a:t>
            </a:fld>
            <a:endParaRPr lang="en-US" dirty="0"/>
          </a:p>
        </p:txBody>
      </p:sp>
      <p:pic>
        <p:nvPicPr>
          <p:cNvPr id="22" name="Picture 21">
            <a:extLst>
              <a:ext uri="{FF2B5EF4-FFF2-40B4-BE49-F238E27FC236}">
                <a16:creationId xmlns:a16="http://schemas.microsoft.com/office/drawing/2014/main" id="{B6BB7F2E-CFBD-452E-A10D-2007F7D5003E}"/>
              </a:ext>
            </a:extLst>
          </p:cNvPr>
          <p:cNvPicPr>
            <a:picLocks noChangeAspect="1"/>
          </p:cNvPicPr>
          <p:nvPr/>
        </p:nvPicPr>
        <p:blipFill>
          <a:blip r:embed="rId3"/>
          <a:stretch>
            <a:fillRect/>
          </a:stretch>
        </p:blipFill>
        <p:spPr>
          <a:xfrm>
            <a:off x="608556" y="1076325"/>
            <a:ext cx="5061199" cy="4176709"/>
          </a:xfrm>
          <a:prstGeom prst="rect">
            <a:avLst/>
          </a:prstGeom>
        </p:spPr>
      </p:pic>
      <p:cxnSp>
        <p:nvCxnSpPr>
          <p:cNvPr id="16" name="Straight Arrow Connector 15">
            <a:extLst>
              <a:ext uri="{FF2B5EF4-FFF2-40B4-BE49-F238E27FC236}">
                <a16:creationId xmlns:a16="http://schemas.microsoft.com/office/drawing/2014/main" id="{E1557FA3-5FDD-494F-9C96-0EC90E3BB2D1}"/>
              </a:ext>
            </a:extLst>
          </p:cNvPr>
          <p:cNvCxnSpPr>
            <a:cxnSpLocks/>
          </p:cNvCxnSpPr>
          <p:nvPr/>
        </p:nvCxnSpPr>
        <p:spPr>
          <a:xfrm flipV="1">
            <a:off x="5024456" y="2130680"/>
            <a:ext cx="3382125" cy="6063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5D37EA2A-70BA-4C5F-8519-F3378D02C21D}"/>
              </a:ext>
            </a:extLst>
          </p:cNvPr>
          <p:cNvCxnSpPr>
            <a:cxnSpLocks/>
            <a:stCxn id="28" idx="1"/>
          </p:cNvCxnSpPr>
          <p:nvPr/>
        </p:nvCxnSpPr>
        <p:spPr>
          <a:xfrm flipH="1" flipV="1">
            <a:off x="3628136" y="4200840"/>
            <a:ext cx="4373075" cy="87544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45314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AC1DDDC5-0A21-404D-83C8-9D099A1D18B5}"/>
              </a:ext>
            </a:extLst>
          </p:cNvPr>
          <p:cNvPicPr>
            <a:picLocks noChangeAspect="1"/>
          </p:cNvPicPr>
          <p:nvPr/>
        </p:nvPicPr>
        <p:blipFill>
          <a:blip r:embed="rId2"/>
          <a:stretch>
            <a:fillRect/>
          </a:stretch>
        </p:blipFill>
        <p:spPr>
          <a:xfrm>
            <a:off x="609600" y="1081089"/>
            <a:ext cx="5055394" cy="4176712"/>
          </a:xfrm>
          <a:prstGeom prst="rect">
            <a:avLst/>
          </a:prstGeom>
        </p:spPr>
      </p:pic>
      <p:grpSp>
        <p:nvGrpSpPr>
          <p:cNvPr id="19" name="Group 18">
            <a:extLst>
              <a:ext uri="{FF2B5EF4-FFF2-40B4-BE49-F238E27FC236}">
                <a16:creationId xmlns:a16="http://schemas.microsoft.com/office/drawing/2014/main" id="{75947E27-C044-4AB8-A37E-A3F75B3629F6}"/>
              </a:ext>
            </a:extLst>
          </p:cNvPr>
          <p:cNvGrpSpPr/>
          <p:nvPr/>
        </p:nvGrpSpPr>
        <p:grpSpPr>
          <a:xfrm>
            <a:off x="5663952" y="1600013"/>
            <a:ext cx="5906158" cy="2729087"/>
            <a:chOff x="5285041" y="1639894"/>
            <a:chExt cx="5097209" cy="2831783"/>
          </a:xfrm>
        </p:grpSpPr>
        <p:pic>
          <p:nvPicPr>
            <p:cNvPr id="20" name="Picture 19">
              <a:extLst>
                <a:ext uri="{FF2B5EF4-FFF2-40B4-BE49-F238E27FC236}">
                  <a16:creationId xmlns:a16="http://schemas.microsoft.com/office/drawing/2014/main" id="{2EC7AB3F-F2ED-440C-9EE2-95B8990ED823}"/>
                </a:ext>
              </a:extLst>
            </p:cNvPr>
            <p:cNvPicPr>
              <a:picLocks noChangeAspect="1"/>
            </p:cNvPicPr>
            <p:nvPr/>
          </p:nvPicPr>
          <p:blipFill>
            <a:blip r:embed="rId3"/>
            <a:stretch>
              <a:fillRect/>
            </a:stretch>
          </p:blipFill>
          <p:spPr>
            <a:xfrm>
              <a:off x="5285041" y="1639894"/>
              <a:ext cx="5097209" cy="2831783"/>
            </a:xfrm>
            <a:prstGeom prst="rect">
              <a:avLst/>
            </a:prstGeom>
          </p:spPr>
        </p:pic>
        <p:cxnSp>
          <p:nvCxnSpPr>
            <p:cNvPr id="21" name="Straight Connector 20">
              <a:extLst>
                <a:ext uri="{FF2B5EF4-FFF2-40B4-BE49-F238E27FC236}">
                  <a16:creationId xmlns:a16="http://schemas.microsoft.com/office/drawing/2014/main" id="{163C3A7D-0CC1-41B5-AD41-7E9B31C9BEDE}"/>
                </a:ext>
              </a:extLst>
            </p:cNvPr>
            <p:cNvCxnSpPr>
              <a:cxnSpLocks/>
            </p:cNvCxnSpPr>
            <p:nvPr/>
          </p:nvCxnSpPr>
          <p:spPr>
            <a:xfrm>
              <a:off x="5978284" y="2593686"/>
              <a:ext cx="4067503"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07B8E18-770C-48F0-B590-DD1FD847C099}"/>
                </a:ext>
              </a:extLst>
            </p:cNvPr>
            <p:cNvCxnSpPr>
              <a:cxnSpLocks/>
            </p:cNvCxnSpPr>
            <p:nvPr/>
          </p:nvCxnSpPr>
          <p:spPr>
            <a:xfrm>
              <a:off x="6004563" y="3294729"/>
              <a:ext cx="4067503"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sp>
        <p:nvSpPr>
          <p:cNvPr id="5" name="Title 4">
            <a:extLst>
              <a:ext uri="{FF2B5EF4-FFF2-40B4-BE49-F238E27FC236}">
                <a16:creationId xmlns:a16="http://schemas.microsoft.com/office/drawing/2014/main" id="{4908F842-134C-4600-A68C-96AE254D40C3}"/>
              </a:ext>
            </a:extLst>
          </p:cNvPr>
          <p:cNvSpPr>
            <a:spLocks noGrp="1"/>
          </p:cNvSpPr>
          <p:nvPr>
            <p:ph type="title"/>
          </p:nvPr>
        </p:nvSpPr>
        <p:spPr/>
        <p:txBody>
          <a:bodyPr/>
          <a:lstStyle/>
          <a:p>
            <a:r>
              <a:rPr lang="en-US" dirty="0"/>
              <a:t>Band 3</a:t>
            </a:r>
          </a:p>
        </p:txBody>
      </p:sp>
      <p:sp>
        <p:nvSpPr>
          <p:cNvPr id="17" name="TextBox 16">
            <a:extLst>
              <a:ext uri="{FF2B5EF4-FFF2-40B4-BE49-F238E27FC236}">
                <a16:creationId xmlns:a16="http://schemas.microsoft.com/office/drawing/2014/main" id="{F0289D02-DC04-4550-8734-06A9C19F9CB4}"/>
              </a:ext>
            </a:extLst>
          </p:cNvPr>
          <p:cNvSpPr txBox="1"/>
          <p:nvPr/>
        </p:nvSpPr>
        <p:spPr>
          <a:xfrm>
            <a:off x="9303748" y="3340116"/>
            <a:ext cx="1338828" cy="307777"/>
          </a:xfrm>
          <a:prstGeom prst="rect">
            <a:avLst/>
          </a:prstGeom>
          <a:noFill/>
        </p:spPr>
        <p:txBody>
          <a:bodyPr wrap="none" rtlCol="0">
            <a:spAutoFit/>
          </a:bodyPr>
          <a:lstStyle/>
          <a:p>
            <a:r>
              <a:rPr lang="en-US" dirty="0"/>
              <a:t>stitch area line</a:t>
            </a:r>
          </a:p>
        </p:txBody>
      </p:sp>
      <p:sp>
        <p:nvSpPr>
          <p:cNvPr id="3" name="Date Placeholder 2">
            <a:extLst>
              <a:ext uri="{FF2B5EF4-FFF2-40B4-BE49-F238E27FC236}">
                <a16:creationId xmlns:a16="http://schemas.microsoft.com/office/drawing/2014/main" id="{E10EDB58-6EF4-4AE1-86E7-DFC7DA2D759C}"/>
              </a:ext>
            </a:extLst>
          </p:cNvPr>
          <p:cNvSpPr>
            <a:spLocks noGrp="1"/>
          </p:cNvSpPr>
          <p:nvPr>
            <p:ph type="dt" sz="half" idx="2"/>
          </p:nvPr>
        </p:nvSpPr>
        <p:spPr/>
        <p:txBody>
          <a:bodyPr/>
          <a:lstStyle/>
          <a:p>
            <a:fld id="{7D2F0400-34DE-47FC-8BD3-6BD01985F473}" type="datetime1">
              <a:rPr lang="en-US" smtClean="0"/>
              <a:t>12/21/2024</a:t>
            </a:fld>
            <a:endParaRPr lang="en-US" dirty="0"/>
          </a:p>
        </p:txBody>
      </p:sp>
      <p:sp>
        <p:nvSpPr>
          <p:cNvPr id="4" name="Footer Placeholder 3">
            <a:extLst>
              <a:ext uri="{FF2B5EF4-FFF2-40B4-BE49-F238E27FC236}">
                <a16:creationId xmlns:a16="http://schemas.microsoft.com/office/drawing/2014/main" id="{990BA7BA-C088-48D5-8A25-650A29AB04FB}"/>
              </a:ext>
            </a:extLst>
          </p:cNvPr>
          <p:cNvSpPr>
            <a:spLocks noGrp="1"/>
          </p:cNvSpPr>
          <p:nvPr>
            <p:ph type="ftr" sz="quarter" idx="3"/>
          </p:nvPr>
        </p:nvSpPr>
        <p:spPr/>
        <p:txBody>
          <a:bodyPr/>
          <a:lstStyle/>
          <a:p>
            <a:r>
              <a:rPr lang="en-US" dirty="0"/>
              <a:t>PS-PVR for Provisional Maturity of GOES-19 ABI L1b and CMI Products</a:t>
            </a:r>
          </a:p>
        </p:txBody>
      </p:sp>
      <p:sp>
        <p:nvSpPr>
          <p:cNvPr id="6" name="Slide Number Placeholder 5">
            <a:extLst>
              <a:ext uri="{FF2B5EF4-FFF2-40B4-BE49-F238E27FC236}">
                <a16:creationId xmlns:a16="http://schemas.microsoft.com/office/drawing/2014/main" id="{A9F7E669-943B-4263-A47D-A261E5A2FE80}"/>
              </a:ext>
            </a:extLst>
          </p:cNvPr>
          <p:cNvSpPr>
            <a:spLocks noGrp="1"/>
          </p:cNvSpPr>
          <p:nvPr>
            <p:ph type="sldNum" sz="quarter" idx="4"/>
          </p:nvPr>
        </p:nvSpPr>
        <p:spPr/>
        <p:txBody>
          <a:bodyPr/>
          <a:lstStyle/>
          <a:p>
            <a:fld id="{24AD0344-B142-42FF-A24F-67F68BAAC27D}" type="slidenum">
              <a:rPr lang="en-US" smtClean="0"/>
              <a:pPr/>
              <a:t>46</a:t>
            </a:fld>
            <a:endParaRPr lang="en-US" dirty="0"/>
          </a:p>
        </p:txBody>
      </p:sp>
      <p:sp>
        <p:nvSpPr>
          <p:cNvPr id="18" name="Content Placeholder 10">
            <a:extLst>
              <a:ext uri="{FF2B5EF4-FFF2-40B4-BE49-F238E27FC236}">
                <a16:creationId xmlns:a16="http://schemas.microsoft.com/office/drawing/2014/main" id="{3CE3AB4D-AB4A-4F58-8117-03C30378BB7F}"/>
              </a:ext>
            </a:extLst>
          </p:cNvPr>
          <p:cNvSpPr>
            <a:spLocks noGrp="1"/>
          </p:cNvSpPr>
          <p:nvPr>
            <p:ph idx="1"/>
          </p:nvPr>
        </p:nvSpPr>
        <p:spPr>
          <a:xfrm>
            <a:off x="609600" y="5403270"/>
            <a:ext cx="10960510" cy="860797"/>
          </a:xfrm>
        </p:spPr>
        <p:txBody>
          <a:bodyPr/>
          <a:lstStyle/>
          <a:p>
            <a:pPr marL="0" indent="0" algn="ctr">
              <a:buNone/>
            </a:pPr>
            <a:r>
              <a:rPr lang="en-US" dirty="0"/>
              <a:t>Normalized albedo difference marginally exceeds 1% for only a few lines.</a:t>
            </a:r>
          </a:p>
        </p:txBody>
      </p:sp>
      <p:cxnSp>
        <p:nvCxnSpPr>
          <p:cNvPr id="16" name="Straight Arrow Connector 15">
            <a:extLst>
              <a:ext uri="{FF2B5EF4-FFF2-40B4-BE49-F238E27FC236}">
                <a16:creationId xmlns:a16="http://schemas.microsoft.com/office/drawing/2014/main" id="{46AA7CF2-ACCD-4E60-B4E6-44F7C595BAE1}"/>
              </a:ext>
            </a:extLst>
          </p:cNvPr>
          <p:cNvCxnSpPr>
            <a:cxnSpLocks/>
          </p:cNvCxnSpPr>
          <p:nvPr/>
        </p:nvCxnSpPr>
        <p:spPr>
          <a:xfrm flipV="1">
            <a:off x="4773799" y="3233733"/>
            <a:ext cx="5305566" cy="5562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33556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8A250C1-D359-4986-A347-FD61F33D98DA}"/>
              </a:ext>
            </a:extLst>
          </p:cNvPr>
          <p:cNvSpPr>
            <a:spLocks noGrp="1"/>
          </p:cNvSpPr>
          <p:nvPr>
            <p:ph type="title"/>
          </p:nvPr>
        </p:nvSpPr>
        <p:spPr/>
        <p:txBody>
          <a:bodyPr/>
          <a:lstStyle/>
          <a:p>
            <a:r>
              <a:rPr lang="en-US" dirty="0"/>
              <a:t>Band 4</a:t>
            </a:r>
          </a:p>
        </p:txBody>
      </p:sp>
      <p:pic>
        <p:nvPicPr>
          <p:cNvPr id="7" name="Picture 6">
            <a:extLst>
              <a:ext uri="{FF2B5EF4-FFF2-40B4-BE49-F238E27FC236}">
                <a16:creationId xmlns:a16="http://schemas.microsoft.com/office/drawing/2014/main" id="{E58B9747-CEBF-4121-80AD-F65BB41CF45B}"/>
              </a:ext>
            </a:extLst>
          </p:cNvPr>
          <p:cNvPicPr>
            <a:picLocks noChangeAspect="1"/>
          </p:cNvPicPr>
          <p:nvPr/>
        </p:nvPicPr>
        <p:blipFill>
          <a:blip r:embed="rId2"/>
          <a:stretch>
            <a:fillRect/>
          </a:stretch>
        </p:blipFill>
        <p:spPr>
          <a:xfrm>
            <a:off x="609600" y="1080909"/>
            <a:ext cx="5054352" cy="4177077"/>
          </a:xfrm>
          <a:prstGeom prst="rect">
            <a:avLst/>
          </a:prstGeom>
        </p:spPr>
      </p:pic>
      <p:grpSp>
        <p:nvGrpSpPr>
          <p:cNvPr id="15" name="Group 14">
            <a:extLst>
              <a:ext uri="{FF2B5EF4-FFF2-40B4-BE49-F238E27FC236}">
                <a16:creationId xmlns:a16="http://schemas.microsoft.com/office/drawing/2014/main" id="{E78293CB-C7C5-473C-BED9-53F26174F107}"/>
              </a:ext>
            </a:extLst>
          </p:cNvPr>
          <p:cNvGrpSpPr/>
          <p:nvPr/>
        </p:nvGrpSpPr>
        <p:grpSpPr>
          <a:xfrm>
            <a:off x="5663952" y="1600013"/>
            <a:ext cx="5906158" cy="2729087"/>
            <a:chOff x="5303667" y="1337137"/>
            <a:chExt cx="5492559" cy="3051422"/>
          </a:xfrm>
        </p:grpSpPr>
        <p:pic>
          <p:nvPicPr>
            <p:cNvPr id="9" name="Picture 8">
              <a:extLst>
                <a:ext uri="{FF2B5EF4-FFF2-40B4-BE49-F238E27FC236}">
                  <a16:creationId xmlns:a16="http://schemas.microsoft.com/office/drawing/2014/main" id="{EC6CF0B3-4A32-422B-85E4-D27499C241EE}"/>
                </a:ext>
              </a:extLst>
            </p:cNvPr>
            <p:cNvPicPr>
              <a:picLocks noChangeAspect="1"/>
            </p:cNvPicPr>
            <p:nvPr/>
          </p:nvPicPr>
          <p:blipFill>
            <a:blip r:embed="rId3"/>
            <a:stretch>
              <a:fillRect/>
            </a:stretch>
          </p:blipFill>
          <p:spPr>
            <a:xfrm>
              <a:off x="5303667" y="1337137"/>
              <a:ext cx="5492559" cy="3051422"/>
            </a:xfrm>
            <a:prstGeom prst="rect">
              <a:avLst/>
            </a:prstGeom>
          </p:spPr>
        </p:pic>
        <p:cxnSp>
          <p:nvCxnSpPr>
            <p:cNvPr id="10" name="Straight Connector 9">
              <a:extLst>
                <a:ext uri="{FF2B5EF4-FFF2-40B4-BE49-F238E27FC236}">
                  <a16:creationId xmlns:a16="http://schemas.microsoft.com/office/drawing/2014/main" id="{89947BF5-251D-466A-9C23-9E8150EC60AC}"/>
                </a:ext>
              </a:extLst>
            </p:cNvPr>
            <p:cNvCxnSpPr>
              <a:cxnSpLocks/>
            </p:cNvCxnSpPr>
            <p:nvPr/>
          </p:nvCxnSpPr>
          <p:spPr>
            <a:xfrm>
              <a:off x="6145664" y="2351848"/>
              <a:ext cx="435417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10BE730-122D-40EF-8F6E-E5B4FF077665}"/>
                </a:ext>
              </a:extLst>
            </p:cNvPr>
            <p:cNvCxnSpPr>
              <a:cxnSpLocks/>
            </p:cNvCxnSpPr>
            <p:nvPr/>
          </p:nvCxnSpPr>
          <p:spPr>
            <a:xfrm>
              <a:off x="6145664" y="3109644"/>
              <a:ext cx="435417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sp>
        <p:nvSpPr>
          <p:cNvPr id="3" name="Date Placeholder 2">
            <a:extLst>
              <a:ext uri="{FF2B5EF4-FFF2-40B4-BE49-F238E27FC236}">
                <a16:creationId xmlns:a16="http://schemas.microsoft.com/office/drawing/2014/main" id="{9BF3B0DF-792D-4FF5-BF33-C77ADCF02497}"/>
              </a:ext>
            </a:extLst>
          </p:cNvPr>
          <p:cNvSpPr>
            <a:spLocks noGrp="1"/>
          </p:cNvSpPr>
          <p:nvPr>
            <p:ph type="dt" sz="half" idx="2"/>
          </p:nvPr>
        </p:nvSpPr>
        <p:spPr/>
        <p:txBody>
          <a:bodyPr/>
          <a:lstStyle/>
          <a:p>
            <a:fld id="{2FB62AE7-CF92-4E87-B94C-F9509FE22C5E}" type="datetime1">
              <a:rPr lang="en-US" smtClean="0"/>
              <a:t>12/21/2024</a:t>
            </a:fld>
            <a:endParaRPr lang="en-US" dirty="0"/>
          </a:p>
        </p:txBody>
      </p:sp>
      <p:sp>
        <p:nvSpPr>
          <p:cNvPr id="4" name="Footer Placeholder 3">
            <a:extLst>
              <a:ext uri="{FF2B5EF4-FFF2-40B4-BE49-F238E27FC236}">
                <a16:creationId xmlns:a16="http://schemas.microsoft.com/office/drawing/2014/main" id="{A6D938EA-CCE7-4D10-990F-2FF733CC5EB3}"/>
              </a:ext>
            </a:extLst>
          </p:cNvPr>
          <p:cNvSpPr>
            <a:spLocks noGrp="1"/>
          </p:cNvSpPr>
          <p:nvPr>
            <p:ph type="ftr" sz="quarter" idx="3"/>
          </p:nvPr>
        </p:nvSpPr>
        <p:spPr/>
        <p:txBody>
          <a:bodyPr/>
          <a:lstStyle/>
          <a:p>
            <a:r>
              <a:rPr lang="en-US" dirty="0"/>
              <a:t>PS-PVR for Provisional Maturity of GOES-19 ABI L1b and CMI Products</a:t>
            </a:r>
          </a:p>
        </p:txBody>
      </p:sp>
      <p:sp>
        <p:nvSpPr>
          <p:cNvPr id="6" name="Slide Number Placeholder 5">
            <a:extLst>
              <a:ext uri="{FF2B5EF4-FFF2-40B4-BE49-F238E27FC236}">
                <a16:creationId xmlns:a16="http://schemas.microsoft.com/office/drawing/2014/main" id="{59F141CC-908D-4344-BB1D-D8ADB76C35B8}"/>
              </a:ext>
            </a:extLst>
          </p:cNvPr>
          <p:cNvSpPr>
            <a:spLocks noGrp="1"/>
          </p:cNvSpPr>
          <p:nvPr>
            <p:ph type="sldNum" sz="quarter" idx="4"/>
          </p:nvPr>
        </p:nvSpPr>
        <p:spPr/>
        <p:txBody>
          <a:bodyPr/>
          <a:lstStyle/>
          <a:p>
            <a:fld id="{24AD0344-B142-42FF-A24F-67F68BAAC27D}" type="slidenum">
              <a:rPr lang="en-US" smtClean="0"/>
              <a:pPr/>
              <a:t>47</a:t>
            </a:fld>
            <a:endParaRPr lang="en-US" dirty="0"/>
          </a:p>
        </p:txBody>
      </p:sp>
      <p:sp>
        <p:nvSpPr>
          <p:cNvPr id="11" name="Content Placeholder 10">
            <a:extLst>
              <a:ext uri="{FF2B5EF4-FFF2-40B4-BE49-F238E27FC236}">
                <a16:creationId xmlns:a16="http://schemas.microsoft.com/office/drawing/2014/main" id="{A95D6CAF-7515-4991-91A2-EF9EA1D35B7C}"/>
              </a:ext>
            </a:extLst>
          </p:cNvPr>
          <p:cNvSpPr>
            <a:spLocks noGrp="1"/>
          </p:cNvSpPr>
          <p:nvPr>
            <p:ph idx="1"/>
          </p:nvPr>
        </p:nvSpPr>
        <p:spPr>
          <a:xfrm>
            <a:off x="609600" y="5403270"/>
            <a:ext cx="10960510" cy="860797"/>
          </a:xfrm>
        </p:spPr>
        <p:txBody>
          <a:bodyPr/>
          <a:lstStyle/>
          <a:p>
            <a:pPr marL="0" indent="0" algn="ctr">
              <a:buNone/>
            </a:pPr>
            <a:r>
              <a:rPr lang="en-US" dirty="0"/>
              <a:t>Normalized albedo difference marginally exceeds 1% for only a few lines.</a:t>
            </a:r>
          </a:p>
        </p:txBody>
      </p:sp>
    </p:spTree>
    <p:extLst>
      <p:ext uri="{BB962C8B-B14F-4D97-AF65-F5344CB8AC3E}">
        <p14:creationId xmlns:p14="http://schemas.microsoft.com/office/powerpoint/2010/main" val="10694843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33535B-BDA6-4DDE-B878-661582AEAE42}"/>
              </a:ext>
            </a:extLst>
          </p:cNvPr>
          <p:cNvSpPr>
            <a:spLocks noGrp="1"/>
          </p:cNvSpPr>
          <p:nvPr>
            <p:ph type="title"/>
          </p:nvPr>
        </p:nvSpPr>
        <p:spPr/>
        <p:txBody>
          <a:bodyPr/>
          <a:lstStyle/>
          <a:p>
            <a:r>
              <a:rPr lang="en-US" dirty="0"/>
              <a:t>Band 5</a:t>
            </a:r>
          </a:p>
        </p:txBody>
      </p:sp>
      <p:sp>
        <p:nvSpPr>
          <p:cNvPr id="3" name="Date Placeholder 2">
            <a:extLst>
              <a:ext uri="{FF2B5EF4-FFF2-40B4-BE49-F238E27FC236}">
                <a16:creationId xmlns:a16="http://schemas.microsoft.com/office/drawing/2014/main" id="{5FDD8ED2-A259-41F3-85EB-8194F1F0B8FB}"/>
              </a:ext>
            </a:extLst>
          </p:cNvPr>
          <p:cNvSpPr>
            <a:spLocks noGrp="1"/>
          </p:cNvSpPr>
          <p:nvPr>
            <p:ph type="dt" sz="half" idx="2"/>
          </p:nvPr>
        </p:nvSpPr>
        <p:spPr/>
        <p:txBody>
          <a:bodyPr/>
          <a:lstStyle/>
          <a:p>
            <a:fld id="{AE9E2828-A62B-477D-AD87-4190040BBE62}" type="datetime1">
              <a:rPr lang="en-US" smtClean="0"/>
              <a:t>12/21/2024</a:t>
            </a:fld>
            <a:endParaRPr lang="en-US" dirty="0"/>
          </a:p>
        </p:txBody>
      </p:sp>
      <p:sp>
        <p:nvSpPr>
          <p:cNvPr id="4" name="Footer Placeholder 3">
            <a:extLst>
              <a:ext uri="{FF2B5EF4-FFF2-40B4-BE49-F238E27FC236}">
                <a16:creationId xmlns:a16="http://schemas.microsoft.com/office/drawing/2014/main" id="{32914878-7FD1-4593-AA21-C38ABBCDD37A}"/>
              </a:ext>
            </a:extLst>
          </p:cNvPr>
          <p:cNvSpPr>
            <a:spLocks noGrp="1"/>
          </p:cNvSpPr>
          <p:nvPr>
            <p:ph type="ftr" sz="quarter" idx="3"/>
          </p:nvPr>
        </p:nvSpPr>
        <p:spPr/>
        <p:txBody>
          <a:bodyPr/>
          <a:lstStyle/>
          <a:p>
            <a:r>
              <a:rPr lang="en-US" dirty="0"/>
              <a:t>PS-PVR for Provisional Maturity of GOES-19 ABI L1b and CMI Products</a:t>
            </a:r>
          </a:p>
        </p:txBody>
      </p:sp>
      <p:sp>
        <p:nvSpPr>
          <p:cNvPr id="6" name="Slide Number Placeholder 5">
            <a:extLst>
              <a:ext uri="{FF2B5EF4-FFF2-40B4-BE49-F238E27FC236}">
                <a16:creationId xmlns:a16="http://schemas.microsoft.com/office/drawing/2014/main" id="{F61F6667-5E16-400F-97CD-17A333AA273F}"/>
              </a:ext>
            </a:extLst>
          </p:cNvPr>
          <p:cNvSpPr>
            <a:spLocks noGrp="1"/>
          </p:cNvSpPr>
          <p:nvPr>
            <p:ph type="sldNum" sz="quarter" idx="4"/>
          </p:nvPr>
        </p:nvSpPr>
        <p:spPr/>
        <p:txBody>
          <a:bodyPr/>
          <a:lstStyle/>
          <a:p>
            <a:fld id="{24AD0344-B142-42FF-A24F-67F68BAAC27D}" type="slidenum">
              <a:rPr lang="en-US" smtClean="0"/>
              <a:pPr/>
              <a:t>48</a:t>
            </a:fld>
            <a:endParaRPr lang="en-US" dirty="0"/>
          </a:p>
        </p:txBody>
      </p:sp>
      <p:grpSp>
        <p:nvGrpSpPr>
          <p:cNvPr id="14" name="Group 13">
            <a:extLst>
              <a:ext uri="{FF2B5EF4-FFF2-40B4-BE49-F238E27FC236}">
                <a16:creationId xmlns:a16="http://schemas.microsoft.com/office/drawing/2014/main" id="{8527BB0A-24A0-48A7-A47B-0BFEBEEE5742}"/>
              </a:ext>
            </a:extLst>
          </p:cNvPr>
          <p:cNvGrpSpPr/>
          <p:nvPr/>
        </p:nvGrpSpPr>
        <p:grpSpPr>
          <a:xfrm>
            <a:off x="5663952" y="1600013"/>
            <a:ext cx="5906158" cy="2729087"/>
            <a:chOff x="4792717" y="1353323"/>
            <a:chExt cx="5953060" cy="3307256"/>
          </a:xfrm>
        </p:grpSpPr>
        <p:pic>
          <p:nvPicPr>
            <p:cNvPr id="15" name="Picture 14">
              <a:extLst>
                <a:ext uri="{FF2B5EF4-FFF2-40B4-BE49-F238E27FC236}">
                  <a16:creationId xmlns:a16="http://schemas.microsoft.com/office/drawing/2014/main" id="{6CE30D0E-A2CF-42FF-B312-EBF84C6CAAC7}"/>
                </a:ext>
              </a:extLst>
            </p:cNvPr>
            <p:cNvPicPr>
              <a:picLocks noChangeAspect="1"/>
            </p:cNvPicPr>
            <p:nvPr/>
          </p:nvPicPr>
          <p:blipFill>
            <a:blip r:embed="rId2"/>
            <a:stretch>
              <a:fillRect/>
            </a:stretch>
          </p:blipFill>
          <p:spPr>
            <a:xfrm>
              <a:off x="4792717" y="1353323"/>
              <a:ext cx="5953060" cy="3307256"/>
            </a:xfrm>
            <a:prstGeom prst="rect">
              <a:avLst/>
            </a:prstGeom>
          </p:spPr>
        </p:pic>
        <p:cxnSp>
          <p:nvCxnSpPr>
            <p:cNvPr id="16" name="Straight Connector 15">
              <a:extLst>
                <a:ext uri="{FF2B5EF4-FFF2-40B4-BE49-F238E27FC236}">
                  <a16:creationId xmlns:a16="http://schemas.microsoft.com/office/drawing/2014/main" id="{C09FC245-20BD-4999-9B94-67BAED1763D7}"/>
                </a:ext>
              </a:extLst>
            </p:cNvPr>
            <p:cNvCxnSpPr>
              <a:cxnSpLocks/>
            </p:cNvCxnSpPr>
            <p:nvPr/>
          </p:nvCxnSpPr>
          <p:spPr>
            <a:xfrm>
              <a:off x="5622248" y="2446441"/>
              <a:ext cx="476407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705D121-B7EF-491B-A8EF-3D2CE01B72E2}"/>
                </a:ext>
              </a:extLst>
            </p:cNvPr>
            <p:cNvCxnSpPr>
              <a:cxnSpLocks/>
            </p:cNvCxnSpPr>
            <p:nvPr/>
          </p:nvCxnSpPr>
          <p:spPr>
            <a:xfrm>
              <a:off x="5673751" y="3279910"/>
              <a:ext cx="476407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1F8E4E6A-FE6F-494C-92AA-83BB5484F238}"/>
              </a:ext>
            </a:extLst>
          </p:cNvPr>
          <p:cNvPicPr>
            <a:picLocks noChangeAspect="1"/>
          </p:cNvPicPr>
          <p:nvPr/>
        </p:nvPicPr>
        <p:blipFill>
          <a:blip r:embed="rId3"/>
          <a:stretch>
            <a:fillRect/>
          </a:stretch>
        </p:blipFill>
        <p:spPr>
          <a:xfrm>
            <a:off x="614364" y="1081088"/>
            <a:ext cx="5053012" cy="4176896"/>
          </a:xfrm>
          <a:prstGeom prst="rect">
            <a:avLst/>
          </a:prstGeom>
        </p:spPr>
      </p:pic>
      <p:sp>
        <p:nvSpPr>
          <p:cNvPr id="19" name="Content Placeholder 10">
            <a:extLst>
              <a:ext uri="{FF2B5EF4-FFF2-40B4-BE49-F238E27FC236}">
                <a16:creationId xmlns:a16="http://schemas.microsoft.com/office/drawing/2014/main" id="{29C3B055-2761-454C-8D05-171CBE00AA58}"/>
              </a:ext>
            </a:extLst>
          </p:cNvPr>
          <p:cNvSpPr>
            <a:spLocks noGrp="1"/>
          </p:cNvSpPr>
          <p:nvPr>
            <p:ph idx="1"/>
          </p:nvPr>
        </p:nvSpPr>
        <p:spPr>
          <a:xfrm>
            <a:off x="609600" y="5403270"/>
            <a:ext cx="10960510" cy="860797"/>
          </a:xfrm>
        </p:spPr>
        <p:txBody>
          <a:bodyPr/>
          <a:lstStyle/>
          <a:p>
            <a:pPr marL="0" indent="0" algn="ctr">
              <a:buNone/>
            </a:pPr>
            <a:r>
              <a:rPr lang="en-US" dirty="0"/>
              <a:t>Normalized albedo difference marginally exceeds 1% for some lines.</a:t>
            </a:r>
          </a:p>
        </p:txBody>
      </p:sp>
    </p:spTree>
    <p:extLst>
      <p:ext uri="{BB962C8B-B14F-4D97-AF65-F5344CB8AC3E}">
        <p14:creationId xmlns:p14="http://schemas.microsoft.com/office/powerpoint/2010/main" val="5477642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CFCE7D-24D1-495E-9610-D84B546CF7DD}"/>
              </a:ext>
            </a:extLst>
          </p:cNvPr>
          <p:cNvSpPr>
            <a:spLocks noGrp="1"/>
          </p:cNvSpPr>
          <p:nvPr>
            <p:ph type="title"/>
          </p:nvPr>
        </p:nvSpPr>
        <p:spPr/>
        <p:txBody>
          <a:bodyPr/>
          <a:lstStyle/>
          <a:p>
            <a:r>
              <a:rPr lang="en-US" dirty="0"/>
              <a:t>Band 6</a:t>
            </a:r>
          </a:p>
        </p:txBody>
      </p:sp>
      <p:sp>
        <p:nvSpPr>
          <p:cNvPr id="3" name="Date Placeholder 2">
            <a:extLst>
              <a:ext uri="{FF2B5EF4-FFF2-40B4-BE49-F238E27FC236}">
                <a16:creationId xmlns:a16="http://schemas.microsoft.com/office/drawing/2014/main" id="{1FBDED44-570E-4508-BF7B-CAED5D122F3D}"/>
              </a:ext>
            </a:extLst>
          </p:cNvPr>
          <p:cNvSpPr>
            <a:spLocks noGrp="1"/>
          </p:cNvSpPr>
          <p:nvPr>
            <p:ph type="dt" sz="half" idx="2"/>
          </p:nvPr>
        </p:nvSpPr>
        <p:spPr/>
        <p:txBody>
          <a:bodyPr/>
          <a:lstStyle/>
          <a:p>
            <a:fld id="{3857F1F3-A52F-43FE-A089-66B27053DDC6}" type="datetime1">
              <a:rPr lang="en-US" smtClean="0"/>
              <a:t>12/21/2024</a:t>
            </a:fld>
            <a:endParaRPr lang="en-US" dirty="0"/>
          </a:p>
        </p:txBody>
      </p:sp>
      <p:sp>
        <p:nvSpPr>
          <p:cNvPr id="4" name="Footer Placeholder 3">
            <a:extLst>
              <a:ext uri="{FF2B5EF4-FFF2-40B4-BE49-F238E27FC236}">
                <a16:creationId xmlns:a16="http://schemas.microsoft.com/office/drawing/2014/main" id="{DF995829-858C-485C-A063-355D721605BA}"/>
              </a:ext>
            </a:extLst>
          </p:cNvPr>
          <p:cNvSpPr>
            <a:spLocks noGrp="1"/>
          </p:cNvSpPr>
          <p:nvPr>
            <p:ph type="ftr" sz="quarter" idx="3"/>
          </p:nvPr>
        </p:nvSpPr>
        <p:spPr/>
        <p:txBody>
          <a:bodyPr/>
          <a:lstStyle/>
          <a:p>
            <a:r>
              <a:rPr lang="en-US" dirty="0"/>
              <a:t>PS-PVR for Provisional Maturity of GOES-19 ABI L1b and CMI Products</a:t>
            </a:r>
          </a:p>
        </p:txBody>
      </p:sp>
      <p:sp>
        <p:nvSpPr>
          <p:cNvPr id="6" name="Slide Number Placeholder 5">
            <a:extLst>
              <a:ext uri="{FF2B5EF4-FFF2-40B4-BE49-F238E27FC236}">
                <a16:creationId xmlns:a16="http://schemas.microsoft.com/office/drawing/2014/main" id="{8CEB14B0-7C29-42FC-B1E6-69103F1E440B}"/>
              </a:ext>
            </a:extLst>
          </p:cNvPr>
          <p:cNvSpPr>
            <a:spLocks noGrp="1"/>
          </p:cNvSpPr>
          <p:nvPr>
            <p:ph type="sldNum" sz="quarter" idx="4"/>
          </p:nvPr>
        </p:nvSpPr>
        <p:spPr/>
        <p:txBody>
          <a:bodyPr/>
          <a:lstStyle/>
          <a:p>
            <a:fld id="{24AD0344-B142-42FF-A24F-67F68BAAC27D}" type="slidenum">
              <a:rPr lang="en-US" smtClean="0"/>
              <a:pPr/>
              <a:t>49</a:t>
            </a:fld>
            <a:endParaRPr lang="en-US" dirty="0"/>
          </a:p>
        </p:txBody>
      </p:sp>
      <p:pic>
        <p:nvPicPr>
          <p:cNvPr id="14" name="Picture 13">
            <a:extLst>
              <a:ext uri="{FF2B5EF4-FFF2-40B4-BE49-F238E27FC236}">
                <a16:creationId xmlns:a16="http://schemas.microsoft.com/office/drawing/2014/main" id="{C5E1EF19-7379-444A-B56E-B426110070AB}"/>
              </a:ext>
            </a:extLst>
          </p:cNvPr>
          <p:cNvPicPr>
            <a:picLocks noChangeAspect="1"/>
          </p:cNvPicPr>
          <p:nvPr/>
        </p:nvPicPr>
        <p:blipFill>
          <a:blip r:embed="rId2"/>
          <a:stretch>
            <a:fillRect/>
          </a:stretch>
        </p:blipFill>
        <p:spPr>
          <a:xfrm>
            <a:off x="681038" y="1080988"/>
            <a:ext cx="4924425" cy="4176896"/>
          </a:xfrm>
          <a:prstGeom prst="rect">
            <a:avLst/>
          </a:prstGeom>
        </p:spPr>
      </p:pic>
      <p:grpSp>
        <p:nvGrpSpPr>
          <p:cNvPr id="15" name="Group 14">
            <a:extLst>
              <a:ext uri="{FF2B5EF4-FFF2-40B4-BE49-F238E27FC236}">
                <a16:creationId xmlns:a16="http://schemas.microsoft.com/office/drawing/2014/main" id="{445A895B-C4E8-4763-AEC6-0786297089C4}"/>
              </a:ext>
            </a:extLst>
          </p:cNvPr>
          <p:cNvGrpSpPr/>
          <p:nvPr/>
        </p:nvGrpSpPr>
        <p:grpSpPr>
          <a:xfrm>
            <a:off x="5663952" y="1552685"/>
            <a:ext cx="5772413" cy="2776416"/>
            <a:chOff x="4691818" y="1499436"/>
            <a:chExt cx="5772413" cy="3206896"/>
          </a:xfrm>
        </p:grpSpPr>
        <p:pic>
          <p:nvPicPr>
            <p:cNvPr id="16" name="Picture 15">
              <a:extLst>
                <a:ext uri="{FF2B5EF4-FFF2-40B4-BE49-F238E27FC236}">
                  <a16:creationId xmlns:a16="http://schemas.microsoft.com/office/drawing/2014/main" id="{A3D4224C-8910-4D06-944F-14766D5D430E}"/>
                </a:ext>
              </a:extLst>
            </p:cNvPr>
            <p:cNvPicPr>
              <a:picLocks noChangeAspect="1"/>
            </p:cNvPicPr>
            <p:nvPr/>
          </p:nvPicPr>
          <p:blipFill>
            <a:blip r:embed="rId3"/>
            <a:stretch>
              <a:fillRect/>
            </a:stretch>
          </p:blipFill>
          <p:spPr>
            <a:xfrm>
              <a:off x="4691818" y="1499436"/>
              <a:ext cx="5772413" cy="3206896"/>
            </a:xfrm>
            <a:prstGeom prst="rect">
              <a:avLst/>
            </a:prstGeom>
          </p:spPr>
        </p:pic>
        <p:cxnSp>
          <p:nvCxnSpPr>
            <p:cNvPr id="17" name="Straight Connector 16">
              <a:extLst>
                <a:ext uri="{FF2B5EF4-FFF2-40B4-BE49-F238E27FC236}">
                  <a16:creationId xmlns:a16="http://schemas.microsoft.com/office/drawing/2014/main" id="{2BE02A6F-25BE-4D09-88A1-692FE08949C8}"/>
                </a:ext>
              </a:extLst>
            </p:cNvPr>
            <p:cNvCxnSpPr>
              <a:cxnSpLocks/>
            </p:cNvCxnSpPr>
            <p:nvPr/>
          </p:nvCxnSpPr>
          <p:spPr>
            <a:xfrm>
              <a:off x="5439368" y="2553647"/>
              <a:ext cx="476407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7D0EB10-00A2-4B93-8589-18DF51279E6B}"/>
                </a:ext>
              </a:extLst>
            </p:cNvPr>
            <p:cNvCxnSpPr>
              <a:cxnSpLocks/>
            </p:cNvCxnSpPr>
            <p:nvPr/>
          </p:nvCxnSpPr>
          <p:spPr>
            <a:xfrm>
              <a:off x="5439368" y="3368198"/>
              <a:ext cx="476407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sp>
        <p:nvSpPr>
          <p:cNvPr id="19" name="Content Placeholder 10">
            <a:extLst>
              <a:ext uri="{FF2B5EF4-FFF2-40B4-BE49-F238E27FC236}">
                <a16:creationId xmlns:a16="http://schemas.microsoft.com/office/drawing/2014/main" id="{3C34DD8E-3160-497C-9C1B-394360E6035A}"/>
              </a:ext>
            </a:extLst>
          </p:cNvPr>
          <p:cNvSpPr>
            <a:spLocks noGrp="1"/>
          </p:cNvSpPr>
          <p:nvPr>
            <p:ph idx="1"/>
          </p:nvPr>
        </p:nvSpPr>
        <p:spPr>
          <a:xfrm>
            <a:off x="609600" y="5403270"/>
            <a:ext cx="10960510" cy="860797"/>
          </a:xfrm>
        </p:spPr>
        <p:txBody>
          <a:bodyPr/>
          <a:lstStyle/>
          <a:p>
            <a:pPr marL="0" indent="0" algn="ctr">
              <a:buNone/>
            </a:pPr>
            <a:r>
              <a:rPr lang="en-US" dirty="0"/>
              <a:t>Normalized albedo differences are well within 1% for all lines.</a:t>
            </a:r>
          </a:p>
        </p:txBody>
      </p:sp>
    </p:spTree>
    <p:extLst>
      <p:ext uri="{BB962C8B-B14F-4D97-AF65-F5344CB8AC3E}">
        <p14:creationId xmlns:p14="http://schemas.microsoft.com/office/powerpoint/2010/main" val="3091693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3A86F-B17F-473B-9BB6-992A459383F5}"/>
              </a:ext>
            </a:extLst>
          </p:cNvPr>
          <p:cNvSpPr>
            <a:spLocks noGrp="1"/>
          </p:cNvSpPr>
          <p:nvPr>
            <p:ph type="title"/>
          </p:nvPr>
        </p:nvSpPr>
        <p:spPr/>
        <p:txBody>
          <a:bodyPr/>
          <a:lstStyle/>
          <a:p>
            <a:r>
              <a:rPr lang="en-US" dirty="0"/>
              <a:t>Selected PLPTs for Provisional Reviews</a:t>
            </a:r>
          </a:p>
        </p:txBody>
      </p:sp>
      <p:sp>
        <p:nvSpPr>
          <p:cNvPr id="3" name="Date Placeholder 2">
            <a:extLst>
              <a:ext uri="{FF2B5EF4-FFF2-40B4-BE49-F238E27FC236}">
                <a16:creationId xmlns:a16="http://schemas.microsoft.com/office/drawing/2014/main" id="{8E25F561-1C65-47C5-B6C9-51F31475343D}"/>
              </a:ext>
            </a:extLst>
          </p:cNvPr>
          <p:cNvSpPr>
            <a:spLocks noGrp="1"/>
          </p:cNvSpPr>
          <p:nvPr>
            <p:ph type="dt" sz="half" idx="10"/>
          </p:nvPr>
        </p:nvSpPr>
        <p:spPr/>
        <p:txBody>
          <a:bodyPr/>
          <a:lstStyle/>
          <a:p>
            <a:fld id="{2A14C956-1A02-4BBF-A8BC-99D6BFF738DE}" type="datetime1">
              <a:rPr lang="en-US" smtClean="0"/>
              <a:t>12/21/2024</a:t>
            </a:fld>
            <a:endParaRPr lang="en-US" dirty="0"/>
          </a:p>
        </p:txBody>
      </p:sp>
      <p:sp>
        <p:nvSpPr>
          <p:cNvPr id="4" name="Footer Placeholder 3">
            <a:extLst>
              <a:ext uri="{FF2B5EF4-FFF2-40B4-BE49-F238E27FC236}">
                <a16:creationId xmlns:a16="http://schemas.microsoft.com/office/drawing/2014/main" id="{9DEDF2D7-D943-4330-854E-D6C1C8F30B76}"/>
              </a:ext>
            </a:extLst>
          </p:cNvPr>
          <p:cNvSpPr>
            <a:spLocks noGrp="1"/>
          </p:cNvSpPr>
          <p:nvPr>
            <p:ph type="ftr" sz="quarter" idx="11"/>
          </p:nvPr>
        </p:nvSpPr>
        <p:spPr/>
        <p:txBody>
          <a:bodyPr/>
          <a:lstStyle/>
          <a:p>
            <a:r>
              <a:rPr lang="en-US" dirty="0"/>
              <a:t>PS-PVR for Provisional Maturity of GOES-19 ABI L1b and CMI Products</a:t>
            </a:r>
          </a:p>
        </p:txBody>
      </p:sp>
      <p:sp>
        <p:nvSpPr>
          <p:cNvPr id="5" name="Slide Number Placeholder 4">
            <a:extLst>
              <a:ext uri="{FF2B5EF4-FFF2-40B4-BE49-F238E27FC236}">
                <a16:creationId xmlns:a16="http://schemas.microsoft.com/office/drawing/2014/main" id="{E2249509-3C8E-4746-BDB5-5B920EBC084D}"/>
              </a:ext>
            </a:extLst>
          </p:cNvPr>
          <p:cNvSpPr>
            <a:spLocks noGrp="1"/>
          </p:cNvSpPr>
          <p:nvPr>
            <p:ph type="sldNum" sz="quarter" idx="12"/>
          </p:nvPr>
        </p:nvSpPr>
        <p:spPr/>
        <p:txBody>
          <a:bodyPr/>
          <a:lstStyle/>
          <a:p>
            <a:fld id="{24AD0344-B142-42FF-A24F-67F68BAAC27D}" type="slidenum">
              <a:rPr lang="en-US" smtClean="0"/>
              <a:t>5</a:t>
            </a:fld>
            <a:endParaRPr lang="en-US" dirty="0"/>
          </a:p>
        </p:txBody>
      </p:sp>
      <p:graphicFrame>
        <p:nvGraphicFramePr>
          <p:cNvPr id="8" name="Table 7">
            <a:extLst>
              <a:ext uri="{FF2B5EF4-FFF2-40B4-BE49-F238E27FC236}">
                <a16:creationId xmlns:a16="http://schemas.microsoft.com/office/drawing/2014/main" id="{CD1C953E-6066-4BEC-A257-F82C153E3E23}"/>
              </a:ext>
            </a:extLst>
          </p:cNvPr>
          <p:cNvGraphicFramePr>
            <a:graphicFrameLocks noGrp="1"/>
          </p:cNvGraphicFramePr>
          <p:nvPr>
            <p:extLst>
              <p:ext uri="{D42A27DB-BD31-4B8C-83A1-F6EECF244321}">
                <p14:modId xmlns:p14="http://schemas.microsoft.com/office/powerpoint/2010/main" val="972914017"/>
              </p:ext>
            </p:extLst>
          </p:nvPr>
        </p:nvGraphicFramePr>
        <p:xfrm>
          <a:off x="2451370" y="1274143"/>
          <a:ext cx="7315200" cy="3962400"/>
        </p:xfrm>
        <a:graphic>
          <a:graphicData uri="http://schemas.openxmlformats.org/drawingml/2006/table">
            <a:tbl>
              <a:tblPr firstRow="1" bandRow="1">
                <a:tableStyleId>{5C22544A-7EE6-4342-B048-85BDC9FD1C3A}</a:tableStyleId>
              </a:tblPr>
              <a:tblGrid>
                <a:gridCol w="1819073">
                  <a:extLst>
                    <a:ext uri="{9D8B030D-6E8A-4147-A177-3AD203B41FA5}">
                      <a16:colId xmlns:a16="http://schemas.microsoft.com/office/drawing/2014/main" val="615556972"/>
                    </a:ext>
                  </a:extLst>
                </a:gridCol>
                <a:gridCol w="5496127">
                  <a:extLst>
                    <a:ext uri="{9D8B030D-6E8A-4147-A177-3AD203B41FA5}">
                      <a16:colId xmlns:a16="http://schemas.microsoft.com/office/drawing/2014/main" val="3324442282"/>
                    </a:ext>
                  </a:extLst>
                </a:gridCol>
              </a:tblGrid>
              <a:tr h="370840">
                <a:tc>
                  <a:txBody>
                    <a:bodyPr/>
                    <a:lstStyle/>
                    <a:p>
                      <a:pPr algn="ctr"/>
                      <a:r>
                        <a:rPr lang="en-US" sz="2000" dirty="0"/>
                        <a:t>Test ID</a:t>
                      </a:r>
                    </a:p>
                  </a:txBody>
                  <a:tcPr/>
                </a:tc>
                <a:tc>
                  <a:txBody>
                    <a:bodyPr/>
                    <a:lstStyle/>
                    <a:p>
                      <a:pPr algn="ctr"/>
                      <a:r>
                        <a:rPr lang="en-US" sz="2000" dirty="0"/>
                        <a:t>Test Name</a:t>
                      </a:r>
                    </a:p>
                  </a:txBody>
                  <a:tcPr/>
                </a:tc>
                <a:extLst>
                  <a:ext uri="{0D108BD9-81ED-4DB2-BD59-A6C34878D82A}">
                    <a16:rowId xmlns:a16="http://schemas.microsoft.com/office/drawing/2014/main" val="1584252285"/>
                  </a:ext>
                </a:extLst>
              </a:tr>
              <a:tr h="370840">
                <a:tc>
                  <a:txBody>
                    <a:bodyPr/>
                    <a:lstStyle/>
                    <a:p>
                      <a:pPr algn="ctr"/>
                      <a:r>
                        <a:rPr lang="en-US" sz="2000" dirty="0">
                          <a:highlight>
                            <a:srgbClr val="CCFF99"/>
                          </a:highlight>
                        </a:rPr>
                        <a:t>PLPT-01</a:t>
                      </a:r>
                    </a:p>
                  </a:txBody>
                  <a:tcPr/>
                </a:tc>
                <a:tc>
                  <a:txBody>
                    <a:bodyPr/>
                    <a:lstStyle/>
                    <a:p>
                      <a:pPr algn="l"/>
                      <a:r>
                        <a:rPr lang="en-US" sz="2000" dirty="0"/>
                        <a:t>Infrared Channel Validation</a:t>
                      </a:r>
                    </a:p>
                  </a:txBody>
                  <a:tcPr/>
                </a:tc>
                <a:extLst>
                  <a:ext uri="{0D108BD9-81ED-4DB2-BD59-A6C34878D82A}">
                    <a16:rowId xmlns:a16="http://schemas.microsoft.com/office/drawing/2014/main" val="233860657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highlight>
                            <a:srgbClr val="CCFF99"/>
                          </a:highlight>
                          <a:uLnTx/>
                          <a:uFillTx/>
                          <a:latin typeface="Calibri" panose="020F0502020204030204"/>
                          <a:ea typeface="+mn-ea"/>
                          <a:cs typeface="+mn-cs"/>
                        </a:rPr>
                        <a:t>PLPT-04</a:t>
                      </a:r>
                    </a:p>
                  </a:txBody>
                  <a:tcPr/>
                </a:tc>
                <a:tc>
                  <a:txBody>
                    <a:bodyPr/>
                    <a:lstStyle/>
                    <a:p>
                      <a:pPr algn="l"/>
                      <a:r>
                        <a:rPr lang="en-US" sz="2000" dirty="0"/>
                        <a:t>Solar Channel Validation</a:t>
                      </a:r>
                    </a:p>
                  </a:txBody>
                  <a:tcPr/>
                </a:tc>
                <a:extLst>
                  <a:ext uri="{0D108BD9-81ED-4DB2-BD59-A6C34878D82A}">
                    <a16:rowId xmlns:a16="http://schemas.microsoft.com/office/drawing/2014/main" val="3570480946"/>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PLPT-06</a:t>
                      </a:r>
                    </a:p>
                  </a:txBody>
                  <a:tcPr/>
                </a:tc>
                <a:tc>
                  <a:txBody>
                    <a:bodyPr/>
                    <a:lstStyle/>
                    <a:p>
                      <a:pPr algn="l"/>
                      <a:r>
                        <a:rPr lang="en-US" sz="2000" b="0" i="0" kern="1200" dirty="0">
                          <a:solidFill>
                            <a:schemeClr val="dk1"/>
                          </a:solidFill>
                          <a:effectLst/>
                          <a:latin typeface="+mn-lt"/>
                          <a:ea typeface="+mn-ea"/>
                          <a:cs typeface="+mn-cs"/>
                        </a:rPr>
                        <a:t>VNIR Validation - RVS</a:t>
                      </a:r>
                      <a:endParaRPr lang="en-US" sz="2000" dirty="0"/>
                    </a:p>
                  </a:txBody>
                  <a:tcPr/>
                </a:tc>
                <a:extLst>
                  <a:ext uri="{0D108BD9-81ED-4DB2-BD59-A6C34878D82A}">
                    <a16:rowId xmlns:a16="http://schemas.microsoft.com/office/drawing/2014/main" val="97872948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PLPT-10</a:t>
                      </a:r>
                    </a:p>
                  </a:txBody>
                  <a:tcPr/>
                </a:tc>
                <a:tc>
                  <a:txBody>
                    <a:bodyPr/>
                    <a:lstStyle/>
                    <a:p>
                      <a:pPr algn="l"/>
                      <a:r>
                        <a:rPr lang="en-US" sz="2000" dirty="0"/>
                        <a:t>Image Navigation Assessment</a:t>
                      </a:r>
                    </a:p>
                  </a:txBody>
                  <a:tcPr/>
                </a:tc>
                <a:extLst>
                  <a:ext uri="{0D108BD9-81ED-4DB2-BD59-A6C34878D82A}">
                    <a16:rowId xmlns:a16="http://schemas.microsoft.com/office/drawing/2014/main" val="268654454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PLPT-11</a:t>
                      </a:r>
                    </a:p>
                  </a:txBody>
                  <a:tcPr/>
                </a:tc>
                <a:tc>
                  <a:txBody>
                    <a:bodyPr/>
                    <a:lstStyle/>
                    <a:p>
                      <a:pPr algn="l"/>
                      <a:r>
                        <a:rPr lang="en-US" sz="2000" dirty="0"/>
                        <a:t>Image Co-Registration Assessment</a:t>
                      </a:r>
                    </a:p>
                  </a:txBody>
                  <a:tcPr/>
                </a:tc>
                <a:extLst>
                  <a:ext uri="{0D108BD9-81ED-4DB2-BD59-A6C34878D82A}">
                    <a16:rowId xmlns:a16="http://schemas.microsoft.com/office/drawing/2014/main" val="144754357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PLPT-12</a:t>
                      </a:r>
                    </a:p>
                  </a:txBody>
                  <a:tcPr/>
                </a:tc>
                <a:tc>
                  <a:txBody>
                    <a:bodyPr/>
                    <a:lstStyle/>
                    <a:p>
                      <a:pPr algn="l"/>
                      <a:r>
                        <a:rPr lang="en-US" sz="2000" dirty="0"/>
                        <a:t>Image Swath Navigation Assessment</a:t>
                      </a:r>
                    </a:p>
                  </a:txBody>
                  <a:tcPr/>
                </a:tc>
                <a:extLst>
                  <a:ext uri="{0D108BD9-81ED-4DB2-BD59-A6C34878D82A}">
                    <a16:rowId xmlns:a16="http://schemas.microsoft.com/office/drawing/2014/main" val="289202777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PLPT-17</a:t>
                      </a:r>
                    </a:p>
                  </a:txBody>
                  <a:tcPr/>
                </a:tc>
                <a:tc>
                  <a:txBody>
                    <a:bodyPr/>
                    <a:lstStyle/>
                    <a:p>
                      <a:pPr algn="l"/>
                      <a:r>
                        <a:rPr lang="en-US" sz="2000" dirty="0"/>
                        <a:t>Lunar NSS</a:t>
                      </a:r>
                    </a:p>
                  </a:txBody>
                  <a:tcPr/>
                </a:tc>
                <a:extLst>
                  <a:ext uri="{0D108BD9-81ED-4DB2-BD59-A6C34878D82A}">
                    <a16:rowId xmlns:a16="http://schemas.microsoft.com/office/drawing/2014/main" val="198189192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highlight>
                            <a:srgbClr val="CCFF99"/>
                          </a:highlight>
                          <a:uLnTx/>
                          <a:uFillTx/>
                          <a:latin typeface="Calibri" panose="020F0502020204030204"/>
                          <a:ea typeface="+mn-ea"/>
                          <a:cs typeface="+mn-cs"/>
                        </a:rPr>
                        <a:t>PLPT-19</a:t>
                      </a:r>
                    </a:p>
                  </a:txBody>
                  <a:tcPr/>
                </a:tc>
                <a:tc>
                  <a:txBody>
                    <a:bodyPr/>
                    <a:lstStyle/>
                    <a:p>
                      <a:pPr algn="l"/>
                      <a:r>
                        <a:rPr lang="en-US" sz="2000" dirty="0"/>
                        <a:t>Initial On-Orbit Solar Calibration</a:t>
                      </a:r>
                    </a:p>
                  </a:txBody>
                  <a:tcPr/>
                </a:tc>
                <a:extLst>
                  <a:ext uri="{0D108BD9-81ED-4DB2-BD59-A6C34878D82A}">
                    <a16:rowId xmlns:a16="http://schemas.microsoft.com/office/drawing/2014/main" val="199934677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PLPT-40/41</a:t>
                      </a:r>
                    </a:p>
                  </a:txBody>
                  <a:tcPr/>
                </a:tc>
                <a:tc>
                  <a:txBody>
                    <a:bodyPr/>
                    <a:lstStyle/>
                    <a:p>
                      <a:pPr algn="l"/>
                      <a:r>
                        <a:rPr lang="en-US" sz="2000" dirty="0"/>
                        <a:t>Spatial Uniformity</a:t>
                      </a:r>
                    </a:p>
                  </a:txBody>
                  <a:tcPr/>
                </a:tc>
                <a:extLst>
                  <a:ext uri="{0D108BD9-81ED-4DB2-BD59-A6C34878D82A}">
                    <a16:rowId xmlns:a16="http://schemas.microsoft.com/office/drawing/2014/main" val="3446119868"/>
                  </a:ext>
                </a:extLst>
              </a:tr>
            </a:tbl>
          </a:graphicData>
        </a:graphic>
      </p:graphicFrame>
    </p:spTree>
    <p:extLst>
      <p:ext uri="{BB962C8B-B14F-4D97-AF65-F5344CB8AC3E}">
        <p14:creationId xmlns:p14="http://schemas.microsoft.com/office/powerpoint/2010/main" val="31005361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E66F98-CD66-4581-8CEB-A3F5A546FC41}"/>
              </a:ext>
            </a:extLst>
          </p:cNvPr>
          <p:cNvSpPr>
            <a:spLocks noGrp="1"/>
          </p:cNvSpPr>
          <p:nvPr>
            <p:ph type="title"/>
          </p:nvPr>
        </p:nvSpPr>
        <p:spPr/>
        <p:txBody>
          <a:bodyPr/>
          <a:lstStyle/>
          <a:p>
            <a:r>
              <a:rPr lang="en-US" dirty="0"/>
              <a:t>Comparison of G16/G18/G19 B01 Striping</a:t>
            </a:r>
          </a:p>
        </p:txBody>
      </p:sp>
      <p:grpSp>
        <p:nvGrpSpPr>
          <p:cNvPr id="29" name="Group 28">
            <a:extLst>
              <a:ext uri="{FF2B5EF4-FFF2-40B4-BE49-F238E27FC236}">
                <a16:creationId xmlns:a16="http://schemas.microsoft.com/office/drawing/2014/main" id="{BA598E53-EBD2-4AEB-B5FF-B400AF490F12}"/>
              </a:ext>
            </a:extLst>
          </p:cNvPr>
          <p:cNvGrpSpPr/>
          <p:nvPr/>
        </p:nvGrpSpPr>
        <p:grpSpPr>
          <a:xfrm>
            <a:off x="283069" y="1101091"/>
            <a:ext cx="5127078" cy="2915687"/>
            <a:chOff x="5442125" y="1263970"/>
            <a:chExt cx="5633973" cy="3129985"/>
          </a:xfrm>
        </p:grpSpPr>
        <p:pic>
          <p:nvPicPr>
            <p:cNvPr id="8" name="Picture 7">
              <a:extLst>
                <a:ext uri="{FF2B5EF4-FFF2-40B4-BE49-F238E27FC236}">
                  <a16:creationId xmlns:a16="http://schemas.microsoft.com/office/drawing/2014/main" id="{3CADE92C-577A-4B5E-B69C-835D71D60D70}"/>
                </a:ext>
              </a:extLst>
            </p:cNvPr>
            <p:cNvPicPr>
              <a:picLocks noChangeAspect="1"/>
            </p:cNvPicPr>
            <p:nvPr/>
          </p:nvPicPr>
          <p:blipFill>
            <a:blip r:embed="rId2"/>
            <a:stretch>
              <a:fillRect/>
            </a:stretch>
          </p:blipFill>
          <p:spPr>
            <a:xfrm>
              <a:off x="5442125" y="1263970"/>
              <a:ext cx="5633973" cy="3129985"/>
            </a:xfrm>
            <a:prstGeom prst="rect">
              <a:avLst/>
            </a:prstGeom>
          </p:spPr>
        </p:pic>
        <p:cxnSp>
          <p:nvCxnSpPr>
            <p:cNvPr id="14" name="Straight Connector 13">
              <a:extLst>
                <a:ext uri="{FF2B5EF4-FFF2-40B4-BE49-F238E27FC236}">
                  <a16:creationId xmlns:a16="http://schemas.microsoft.com/office/drawing/2014/main" id="{41169009-E84F-465D-8E49-73CDE0393194}"/>
                </a:ext>
              </a:extLst>
            </p:cNvPr>
            <p:cNvCxnSpPr/>
            <p:nvPr/>
          </p:nvCxnSpPr>
          <p:spPr>
            <a:xfrm>
              <a:off x="6280982" y="2301766"/>
              <a:ext cx="4502632"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05241E9-0BE9-4577-9A5E-F0C600D6B085}"/>
                </a:ext>
              </a:extLst>
            </p:cNvPr>
            <p:cNvCxnSpPr/>
            <p:nvPr/>
          </p:nvCxnSpPr>
          <p:spPr>
            <a:xfrm>
              <a:off x="6288342" y="3091091"/>
              <a:ext cx="4502632"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AC7FF2CA-C7E6-4F35-B51E-566512F2789B}"/>
                </a:ext>
              </a:extLst>
            </p:cNvPr>
            <p:cNvSpPr/>
            <p:nvPr/>
          </p:nvSpPr>
          <p:spPr>
            <a:xfrm>
              <a:off x="6288342" y="3584206"/>
              <a:ext cx="710451" cy="307777"/>
            </a:xfrm>
            <a:prstGeom prst="rect">
              <a:avLst/>
            </a:prstGeom>
          </p:spPr>
          <p:txBody>
            <a:bodyPr wrap="none">
              <a:spAutoFit/>
            </a:bodyPr>
            <a:lstStyle/>
            <a:p>
              <a:r>
                <a:rPr lang="en-US" dirty="0"/>
                <a:t>N </a:t>
              </a:r>
              <a:r>
                <a:rPr lang="en-US" dirty="0">
                  <a:sym typeface="Wingdings" panose="05000000000000000000" pitchFamily="2" charset="2"/>
                </a:rPr>
                <a:t> S</a:t>
              </a:r>
              <a:endParaRPr lang="en-US" dirty="0"/>
            </a:p>
          </p:txBody>
        </p:sp>
      </p:grpSp>
      <p:grpSp>
        <p:nvGrpSpPr>
          <p:cNvPr id="53" name="Group 52">
            <a:extLst>
              <a:ext uri="{FF2B5EF4-FFF2-40B4-BE49-F238E27FC236}">
                <a16:creationId xmlns:a16="http://schemas.microsoft.com/office/drawing/2014/main" id="{B60AC895-A7F9-4ADA-A923-B8839A47C4B2}"/>
              </a:ext>
            </a:extLst>
          </p:cNvPr>
          <p:cNvGrpSpPr/>
          <p:nvPr/>
        </p:nvGrpSpPr>
        <p:grpSpPr>
          <a:xfrm>
            <a:off x="5626729" y="1101214"/>
            <a:ext cx="5127078" cy="2915564"/>
            <a:chOff x="139786" y="3769690"/>
            <a:chExt cx="5127078" cy="2890640"/>
          </a:xfrm>
        </p:grpSpPr>
        <p:grpSp>
          <p:nvGrpSpPr>
            <p:cNvPr id="44" name="Group 43">
              <a:extLst>
                <a:ext uri="{FF2B5EF4-FFF2-40B4-BE49-F238E27FC236}">
                  <a16:creationId xmlns:a16="http://schemas.microsoft.com/office/drawing/2014/main" id="{5AD45487-0FED-4CC1-BD44-C4EA285A7899}"/>
                </a:ext>
              </a:extLst>
            </p:cNvPr>
            <p:cNvGrpSpPr/>
            <p:nvPr/>
          </p:nvGrpSpPr>
          <p:grpSpPr>
            <a:xfrm>
              <a:off x="139786" y="3769690"/>
              <a:ext cx="5127078" cy="2890640"/>
              <a:chOff x="5509998" y="1082856"/>
              <a:chExt cx="5658293" cy="3143496"/>
            </a:xfrm>
          </p:grpSpPr>
          <p:pic>
            <p:nvPicPr>
              <p:cNvPr id="41" name="Picture 40">
                <a:extLst>
                  <a:ext uri="{FF2B5EF4-FFF2-40B4-BE49-F238E27FC236}">
                    <a16:creationId xmlns:a16="http://schemas.microsoft.com/office/drawing/2014/main" id="{C1195060-A285-42BE-889F-AEA672A35BE8}"/>
                  </a:ext>
                </a:extLst>
              </p:cNvPr>
              <p:cNvPicPr>
                <a:picLocks noChangeAspect="1"/>
              </p:cNvPicPr>
              <p:nvPr/>
            </p:nvPicPr>
            <p:blipFill>
              <a:blip r:embed="rId3"/>
              <a:stretch>
                <a:fillRect/>
              </a:stretch>
            </p:blipFill>
            <p:spPr>
              <a:xfrm>
                <a:off x="5509998" y="1082856"/>
                <a:ext cx="5658293" cy="3143496"/>
              </a:xfrm>
              <a:prstGeom prst="rect">
                <a:avLst/>
              </a:prstGeom>
            </p:spPr>
          </p:pic>
          <p:cxnSp>
            <p:nvCxnSpPr>
              <p:cNvPr id="42" name="Straight Connector 41">
                <a:extLst>
                  <a:ext uri="{FF2B5EF4-FFF2-40B4-BE49-F238E27FC236}">
                    <a16:creationId xmlns:a16="http://schemas.microsoft.com/office/drawing/2014/main" id="{D83D14C8-C339-4612-8FB4-621BCA45D346}"/>
                  </a:ext>
                </a:extLst>
              </p:cNvPr>
              <p:cNvCxnSpPr>
                <a:cxnSpLocks/>
              </p:cNvCxnSpPr>
              <p:nvPr/>
            </p:nvCxnSpPr>
            <p:spPr>
              <a:xfrm>
                <a:off x="6274677" y="2913650"/>
                <a:ext cx="4653980" cy="12612"/>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B46A02E-7CAC-425A-8178-65978ACFE695}"/>
                  </a:ext>
                </a:extLst>
              </p:cNvPr>
              <p:cNvCxnSpPr>
                <a:cxnSpLocks/>
              </p:cNvCxnSpPr>
              <p:nvPr/>
            </p:nvCxnSpPr>
            <p:spPr>
              <a:xfrm>
                <a:off x="6262065" y="2113703"/>
                <a:ext cx="4653980" cy="12612"/>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sp>
          <p:nvSpPr>
            <p:cNvPr id="49" name="Rectangle 48">
              <a:extLst>
                <a:ext uri="{FF2B5EF4-FFF2-40B4-BE49-F238E27FC236}">
                  <a16:creationId xmlns:a16="http://schemas.microsoft.com/office/drawing/2014/main" id="{0717CFC3-8F3A-42D9-8330-0E2078CB15F9}"/>
                </a:ext>
              </a:extLst>
            </p:cNvPr>
            <p:cNvSpPr/>
            <p:nvPr/>
          </p:nvSpPr>
          <p:spPr>
            <a:xfrm>
              <a:off x="902447" y="5888478"/>
              <a:ext cx="566493" cy="249070"/>
            </a:xfrm>
            <a:prstGeom prst="rect">
              <a:avLst/>
            </a:prstGeom>
          </p:spPr>
          <p:txBody>
            <a:bodyPr wrap="none">
              <a:spAutoFit/>
            </a:bodyPr>
            <a:lstStyle/>
            <a:p>
              <a:r>
                <a:rPr lang="en-US" dirty="0"/>
                <a:t>N </a:t>
              </a:r>
              <a:r>
                <a:rPr lang="en-US" dirty="0">
                  <a:sym typeface="Wingdings" panose="05000000000000000000" pitchFamily="2" charset="2"/>
                </a:rPr>
                <a:t> S</a:t>
              </a:r>
              <a:endParaRPr lang="en-US" dirty="0"/>
            </a:p>
          </p:txBody>
        </p:sp>
      </p:grpSp>
      <p:grpSp>
        <p:nvGrpSpPr>
          <p:cNvPr id="52" name="Group 51">
            <a:extLst>
              <a:ext uri="{FF2B5EF4-FFF2-40B4-BE49-F238E27FC236}">
                <a16:creationId xmlns:a16="http://schemas.microsoft.com/office/drawing/2014/main" id="{93B48C58-78E3-42B8-9AC1-4BB04F6C4E88}"/>
              </a:ext>
            </a:extLst>
          </p:cNvPr>
          <p:cNvGrpSpPr/>
          <p:nvPr/>
        </p:nvGrpSpPr>
        <p:grpSpPr>
          <a:xfrm>
            <a:off x="283068" y="3795252"/>
            <a:ext cx="5127077" cy="2888911"/>
            <a:chOff x="5333369" y="1359404"/>
            <a:chExt cx="5074047" cy="2818915"/>
          </a:xfrm>
        </p:grpSpPr>
        <p:grpSp>
          <p:nvGrpSpPr>
            <p:cNvPr id="48" name="Group 47">
              <a:extLst>
                <a:ext uri="{FF2B5EF4-FFF2-40B4-BE49-F238E27FC236}">
                  <a16:creationId xmlns:a16="http://schemas.microsoft.com/office/drawing/2014/main" id="{D79D48EC-87C1-4C40-ADE6-931192C46088}"/>
                </a:ext>
              </a:extLst>
            </p:cNvPr>
            <p:cNvGrpSpPr/>
            <p:nvPr/>
          </p:nvGrpSpPr>
          <p:grpSpPr>
            <a:xfrm>
              <a:off x="5333369" y="1359404"/>
              <a:ext cx="5074047" cy="2818915"/>
              <a:chOff x="181122" y="3895717"/>
              <a:chExt cx="5074047" cy="2818915"/>
            </a:xfrm>
          </p:grpSpPr>
          <p:pic>
            <p:nvPicPr>
              <p:cNvPr id="38" name="Picture 37">
                <a:extLst>
                  <a:ext uri="{FF2B5EF4-FFF2-40B4-BE49-F238E27FC236}">
                    <a16:creationId xmlns:a16="http://schemas.microsoft.com/office/drawing/2014/main" id="{47D8CB3F-F69E-4CE3-BBAE-96CDF7E650CE}"/>
                  </a:ext>
                </a:extLst>
              </p:cNvPr>
              <p:cNvPicPr>
                <a:picLocks noChangeAspect="1"/>
              </p:cNvPicPr>
              <p:nvPr/>
            </p:nvPicPr>
            <p:blipFill>
              <a:blip r:embed="rId4"/>
              <a:stretch>
                <a:fillRect/>
              </a:stretch>
            </p:blipFill>
            <p:spPr>
              <a:xfrm>
                <a:off x="181122" y="3895717"/>
                <a:ext cx="5074047" cy="2818915"/>
              </a:xfrm>
              <a:prstGeom prst="rect">
                <a:avLst/>
              </a:prstGeom>
            </p:spPr>
          </p:pic>
          <p:cxnSp>
            <p:nvCxnSpPr>
              <p:cNvPr id="45" name="Straight Connector 44">
                <a:extLst>
                  <a:ext uri="{FF2B5EF4-FFF2-40B4-BE49-F238E27FC236}">
                    <a16:creationId xmlns:a16="http://schemas.microsoft.com/office/drawing/2014/main" id="{E61B2056-840D-4818-A1FD-C0DBC9D603B7}"/>
                  </a:ext>
                </a:extLst>
              </p:cNvPr>
              <p:cNvCxnSpPr>
                <a:cxnSpLocks/>
              </p:cNvCxnSpPr>
              <p:nvPr/>
            </p:nvCxnSpPr>
            <p:spPr>
              <a:xfrm>
                <a:off x="902447" y="4843349"/>
                <a:ext cx="4073150"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B914FB7-598D-42F0-B3CB-15149BCCF320}"/>
                  </a:ext>
                </a:extLst>
              </p:cNvPr>
              <p:cNvCxnSpPr>
                <a:cxnSpLocks/>
              </p:cNvCxnSpPr>
              <p:nvPr/>
            </p:nvCxnSpPr>
            <p:spPr>
              <a:xfrm>
                <a:off x="902447" y="5544389"/>
                <a:ext cx="4073150"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sp>
          <p:nvSpPr>
            <p:cNvPr id="50" name="Rectangle 49">
              <a:extLst>
                <a:ext uri="{FF2B5EF4-FFF2-40B4-BE49-F238E27FC236}">
                  <a16:creationId xmlns:a16="http://schemas.microsoft.com/office/drawing/2014/main" id="{70511AFC-0CF2-4ABE-9E86-D1D2F0E489BB}"/>
                </a:ext>
              </a:extLst>
            </p:cNvPr>
            <p:cNvSpPr/>
            <p:nvPr/>
          </p:nvSpPr>
          <p:spPr>
            <a:xfrm>
              <a:off x="6369973" y="3319817"/>
              <a:ext cx="566493" cy="249070"/>
            </a:xfrm>
            <a:prstGeom prst="rect">
              <a:avLst/>
            </a:prstGeom>
          </p:spPr>
          <p:txBody>
            <a:bodyPr wrap="none">
              <a:spAutoFit/>
            </a:bodyPr>
            <a:lstStyle/>
            <a:p>
              <a:r>
                <a:rPr lang="en-US" dirty="0"/>
                <a:t>N </a:t>
              </a:r>
              <a:r>
                <a:rPr lang="en-US" dirty="0">
                  <a:sym typeface="Wingdings" panose="05000000000000000000" pitchFamily="2" charset="2"/>
                </a:rPr>
                <a:t> S</a:t>
              </a:r>
              <a:endParaRPr lang="en-US" dirty="0"/>
            </a:p>
          </p:txBody>
        </p:sp>
      </p:grpSp>
      <p:sp>
        <p:nvSpPr>
          <p:cNvPr id="51" name="Text Placeholder 1">
            <a:extLst>
              <a:ext uri="{FF2B5EF4-FFF2-40B4-BE49-F238E27FC236}">
                <a16:creationId xmlns:a16="http://schemas.microsoft.com/office/drawing/2014/main" id="{F54E9FFF-292E-465A-ACB4-8ABE24D05011}"/>
              </a:ext>
            </a:extLst>
          </p:cNvPr>
          <p:cNvSpPr>
            <a:spLocks noGrp="1"/>
          </p:cNvSpPr>
          <p:nvPr>
            <p:ph type="body" idx="1"/>
          </p:nvPr>
        </p:nvSpPr>
        <p:spPr>
          <a:xfrm>
            <a:off x="6035040" y="4124727"/>
            <a:ext cx="5547360" cy="2331233"/>
          </a:xfrm>
        </p:spPr>
        <p:txBody>
          <a:bodyPr/>
          <a:lstStyle/>
          <a:p>
            <a:r>
              <a:rPr lang="en-US" dirty="0"/>
              <a:t>G19 has the worst striping in terms of magnitude and frequency among the three ABIs.</a:t>
            </a:r>
          </a:p>
        </p:txBody>
      </p:sp>
      <p:sp>
        <p:nvSpPr>
          <p:cNvPr id="2" name="Date Placeholder 1">
            <a:extLst>
              <a:ext uri="{FF2B5EF4-FFF2-40B4-BE49-F238E27FC236}">
                <a16:creationId xmlns:a16="http://schemas.microsoft.com/office/drawing/2014/main" id="{F94BA011-0D6F-4EB0-AF5E-C6E4572EFFAC}"/>
              </a:ext>
            </a:extLst>
          </p:cNvPr>
          <p:cNvSpPr>
            <a:spLocks noGrp="1"/>
          </p:cNvSpPr>
          <p:nvPr>
            <p:ph type="dt" sz="half" idx="2"/>
          </p:nvPr>
        </p:nvSpPr>
        <p:spPr/>
        <p:txBody>
          <a:bodyPr/>
          <a:lstStyle/>
          <a:p>
            <a:fld id="{C88C361E-6C86-40B0-899F-EAE43E7133B7}" type="datetime1">
              <a:rPr lang="en-US" smtClean="0"/>
              <a:t>12/21/2024</a:t>
            </a:fld>
            <a:endParaRPr lang="en-US" dirty="0"/>
          </a:p>
        </p:txBody>
      </p:sp>
      <p:sp>
        <p:nvSpPr>
          <p:cNvPr id="3" name="Footer Placeholder 2">
            <a:extLst>
              <a:ext uri="{FF2B5EF4-FFF2-40B4-BE49-F238E27FC236}">
                <a16:creationId xmlns:a16="http://schemas.microsoft.com/office/drawing/2014/main" id="{B2DF53BA-DCF1-4B71-BD50-6B606162842E}"/>
              </a:ext>
            </a:extLst>
          </p:cNvPr>
          <p:cNvSpPr>
            <a:spLocks noGrp="1"/>
          </p:cNvSpPr>
          <p:nvPr>
            <p:ph type="ftr" sz="quarter" idx="3"/>
          </p:nvPr>
        </p:nvSpPr>
        <p:spPr/>
        <p:txBody>
          <a:bodyPr/>
          <a:lstStyle/>
          <a:p>
            <a:r>
              <a:rPr lang="en-US" dirty="0"/>
              <a:t>PS-PVR for Provisional Maturity of GOES-19 ABI L1b and CMI Products</a:t>
            </a:r>
          </a:p>
        </p:txBody>
      </p:sp>
      <p:sp>
        <p:nvSpPr>
          <p:cNvPr id="4" name="Slide Number Placeholder 3">
            <a:extLst>
              <a:ext uri="{FF2B5EF4-FFF2-40B4-BE49-F238E27FC236}">
                <a16:creationId xmlns:a16="http://schemas.microsoft.com/office/drawing/2014/main" id="{7ED9D1BF-252F-41B6-933A-FEAEEE409205}"/>
              </a:ext>
            </a:extLst>
          </p:cNvPr>
          <p:cNvSpPr>
            <a:spLocks noGrp="1"/>
          </p:cNvSpPr>
          <p:nvPr>
            <p:ph type="sldNum" sz="quarter" idx="4"/>
          </p:nvPr>
        </p:nvSpPr>
        <p:spPr/>
        <p:txBody>
          <a:bodyPr/>
          <a:lstStyle/>
          <a:p>
            <a:fld id="{24AD0344-B142-42FF-A24F-67F68BAAC27D}" type="slidenum">
              <a:rPr lang="en-US" smtClean="0"/>
              <a:pPr/>
              <a:t>50</a:t>
            </a:fld>
            <a:endParaRPr lang="en-US" dirty="0"/>
          </a:p>
        </p:txBody>
      </p:sp>
      <p:sp>
        <p:nvSpPr>
          <p:cNvPr id="6" name="Oval 5">
            <a:extLst>
              <a:ext uri="{FF2B5EF4-FFF2-40B4-BE49-F238E27FC236}">
                <a16:creationId xmlns:a16="http://schemas.microsoft.com/office/drawing/2014/main" id="{DC163DA1-5E13-45A7-AE15-11AEA78DB592}"/>
              </a:ext>
            </a:extLst>
          </p:cNvPr>
          <p:cNvSpPr/>
          <p:nvPr/>
        </p:nvSpPr>
        <p:spPr>
          <a:xfrm>
            <a:off x="1160466" y="1059016"/>
            <a:ext cx="884903" cy="33441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F0F6DCB6-9353-4ED4-A90A-AE612024F9CF}"/>
              </a:ext>
            </a:extLst>
          </p:cNvPr>
          <p:cNvSpPr/>
          <p:nvPr/>
        </p:nvSpPr>
        <p:spPr>
          <a:xfrm>
            <a:off x="1160465" y="3785999"/>
            <a:ext cx="884903" cy="33441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A7C701E0-6F30-42BC-9FD2-5406DCEAE10D}"/>
              </a:ext>
            </a:extLst>
          </p:cNvPr>
          <p:cNvSpPr/>
          <p:nvPr/>
        </p:nvSpPr>
        <p:spPr>
          <a:xfrm>
            <a:off x="6513431" y="1041084"/>
            <a:ext cx="884903" cy="33441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976933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BEA209-12C8-4612-B68D-E245B30CB93D}"/>
              </a:ext>
            </a:extLst>
          </p:cNvPr>
          <p:cNvSpPr>
            <a:spLocks noGrp="1"/>
          </p:cNvSpPr>
          <p:nvPr>
            <p:ph type="body" idx="1"/>
          </p:nvPr>
        </p:nvSpPr>
        <p:spPr>
          <a:xfrm>
            <a:off x="609600" y="1182255"/>
            <a:ext cx="8182187" cy="5273705"/>
          </a:xfrm>
        </p:spPr>
        <p:txBody>
          <a:bodyPr>
            <a:normAutofit fontScale="92500" lnSpcReduction="20000"/>
          </a:bodyPr>
          <a:lstStyle/>
          <a:p>
            <a:r>
              <a:rPr lang="en-US" dirty="0"/>
              <a:t>Discontinuity along swath boundary in B16 image has been be detected. </a:t>
            </a:r>
          </a:p>
          <a:p>
            <a:pPr lvl="1"/>
            <a:r>
              <a:rPr lang="en-US" dirty="0"/>
              <a:t>Radiance difference on the two sides of the stitching area can be up to that equivalent to T</a:t>
            </a:r>
            <a:r>
              <a:rPr lang="en-US" baseline="-25000" dirty="0"/>
              <a:t>b</a:t>
            </a:r>
            <a:r>
              <a:rPr lang="en-US" dirty="0"/>
              <a:t> difference of 0.4 K @ 300 K.</a:t>
            </a:r>
          </a:p>
          <a:p>
            <a:r>
              <a:rPr lang="en-US" dirty="0"/>
              <a:t>When enhanced, they appear as bands along swath boundaries, hence the name.</a:t>
            </a:r>
          </a:p>
          <a:p>
            <a:r>
              <a:rPr lang="en-US" dirty="0"/>
              <a:t>Banding is likely caused by a semi-uniform change of detector spectral response function (SRF) across the FPA.</a:t>
            </a:r>
          </a:p>
          <a:p>
            <a:pPr lvl="1"/>
            <a:r>
              <a:rPr lang="en-US" dirty="0"/>
              <a:t>Detectors senses temperature at progressively different levels of atmosphere across the FPA, creating discontinuity at boundary.</a:t>
            </a:r>
          </a:p>
          <a:p>
            <a:r>
              <a:rPr lang="en-US" dirty="0"/>
              <a:t>So far it is a potential threat. No documented impact yet.</a:t>
            </a:r>
          </a:p>
          <a:p>
            <a:r>
              <a:rPr lang="en-US" dirty="0"/>
              <a:t>This is being investigated under ADR1493.</a:t>
            </a:r>
          </a:p>
          <a:p>
            <a:r>
              <a:rPr lang="en-US" dirty="0"/>
              <a:t>References</a:t>
            </a:r>
          </a:p>
          <a:p>
            <a:pPr lvl="1"/>
            <a:r>
              <a:rPr lang="en-US" dirty="0"/>
              <a:t>Xu et al., CWG meeting on 09/13/2024 and 09/27/2024</a:t>
            </a:r>
          </a:p>
          <a:p>
            <a:pPr lvl="1"/>
            <a:r>
              <a:rPr lang="en-US" dirty="0"/>
              <a:t>Efremova et al., “Detector level ABI spectral response function: FM4 analysis and comparison to other ABI modules”, SPIE 2016</a:t>
            </a:r>
          </a:p>
        </p:txBody>
      </p:sp>
      <p:sp>
        <p:nvSpPr>
          <p:cNvPr id="6" name="Title 5">
            <a:extLst>
              <a:ext uri="{FF2B5EF4-FFF2-40B4-BE49-F238E27FC236}">
                <a16:creationId xmlns:a16="http://schemas.microsoft.com/office/drawing/2014/main" id="{A55D6C69-97AF-49F8-9CFF-7BDA293B3BD7}"/>
              </a:ext>
            </a:extLst>
          </p:cNvPr>
          <p:cNvSpPr>
            <a:spLocks noGrp="1"/>
          </p:cNvSpPr>
          <p:nvPr>
            <p:ph type="title"/>
          </p:nvPr>
        </p:nvSpPr>
        <p:spPr/>
        <p:txBody>
          <a:bodyPr/>
          <a:lstStyle/>
          <a:p>
            <a:r>
              <a:rPr lang="en-US" dirty="0"/>
              <a:t>4) Banding at B16</a:t>
            </a:r>
          </a:p>
        </p:txBody>
      </p:sp>
      <p:pic>
        <p:nvPicPr>
          <p:cNvPr id="7" name="Picture 6">
            <a:extLst>
              <a:ext uri="{FF2B5EF4-FFF2-40B4-BE49-F238E27FC236}">
                <a16:creationId xmlns:a16="http://schemas.microsoft.com/office/drawing/2014/main" id="{847544D2-D10E-48FA-8A6E-6FE0C694DF40}"/>
              </a:ext>
            </a:extLst>
          </p:cNvPr>
          <p:cNvPicPr>
            <a:picLocks noChangeAspect="1"/>
          </p:cNvPicPr>
          <p:nvPr/>
        </p:nvPicPr>
        <p:blipFill>
          <a:blip r:embed="rId2"/>
          <a:stretch>
            <a:fillRect/>
          </a:stretch>
        </p:blipFill>
        <p:spPr>
          <a:xfrm>
            <a:off x="8826913" y="4495042"/>
            <a:ext cx="2743198" cy="1960918"/>
          </a:xfrm>
          <a:prstGeom prst="rect">
            <a:avLst/>
          </a:prstGeom>
        </p:spPr>
      </p:pic>
      <p:pic>
        <p:nvPicPr>
          <p:cNvPr id="9" name="Picture 8">
            <a:extLst>
              <a:ext uri="{FF2B5EF4-FFF2-40B4-BE49-F238E27FC236}">
                <a16:creationId xmlns:a16="http://schemas.microsoft.com/office/drawing/2014/main" id="{2FE42CC8-921E-429C-9613-441A80E01A9C}"/>
              </a:ext>
            </a:extLst>
          </p:cNvPr>
          <p:cNvPicPr>
            <a:picLocks noChangeAspect="1"/>
          </p:cNvPicPr>
          <p:nvPr/>
        </p:nvPicPr>
        <p:blipFill>
          <a:blip r:embed="rId3"/>
          <a:stretch>
            <a:fillRect/>
          </a:stretch>
        </p:blipFill>
        <p:spPr>
          <a:xfrm>
            <a:off x="8826912" y="1098368"/>
            <a:ext cx="2743198" cy="2159511"/>
          </a:xfrm>
          <a:prstGeom prst="rect">
            <a:avLst/>
          </a:prstGeom>
        </p:spPr>
      </p:pic>
      <p:pic>
        <p:nvPicPr>
          <p:cNvPr id="11" name="Picture 10">
            <a:extLst>
              <a:ext uri="{FF2B5EF4-FFF2-40B4-BE49-F238E27FC236}">
                <a16:creationId xmlns:a16="http://schemas.microsoft.com/office/drawing/2014/main" id="{5B261914-4158-4D82-AA80-8D94C167D16F}"/>
              </a:ext>
            </a:extLst>
          </p:cNvPr>
          <p:cNvPicPr>
            <a:picLocks noChangeAspect="1"/>
          </p:cNvPicPr>
          <p:nvPr/>
        </p:nvPicPr>
        <p:blipFill>
          <a:blip r:embed="rId4"/>
          <a:stretch>
            <a:fillRect/>
          </a:stretch>
        </p:blipFill>
        <p:spPr>
          <a:xfrm>
            <a:off x="8826912" y="3239846"/>
            <a:ext cx="2743198" cy="1258920"/>
          </a:xfrm>
          <a:prstGeom prst="rect">
            <a:avLst/>
          </a:prstGeom>
        </p:spPr>
      </p:pic>
      <p:sp>
        <p:nvSpPr>
          <p:cNvPr id="3" name="Date Placeholder 2">
            <a:extLst>
              <a:ext uri="{FF2B5EF4-FFF2-40B4-BE49-F238E27FC236}">
                <a16:creationId xmlns:a16="http://schemas.microsoft.com/office/drawing/2014/main" id="{3EF59263-A08D-43C5-AFF5-3E2685565B5E}"/>
              </a:ext>
            </a:extLst>
          </p:cNvPr>
          <p:cNvSpPr>
            <a:spLocks noGrp="1"/>
          </p:cNvSpPr>
          <p:nvPr>
            <p:ph type="dt" sz="half" idx="2"/>
          </p:nvPr>
        </p:nvSpPr>
        <p:spPr/>
        <p:txBody>
          <a:bodyPr/>
          <a:lstStyle/>
          <a:p>
            <a:fld id="{BEC08389-7840-460B-8D7C-6193102336D0}" type="datetime1">
              <a:rPr lang="en-US" smtClean="0"/>
              <a:t>12/21/2024</a:t>
            </a:fld>
            <a:endParaRPr lang="en-US" dirty="0"/>
          </a:p>
        </p:txBody>
      </p:sp>
      <p:sp>
        <p:nvSpPr>
          <p:cNvPr id="4" name="Footer Placeholder 3">
            <a:extLst>
              <a:ext uri="{FF2B5EF4-FFF2-40B4-BE49-F238E27FC236}">
                <a16:creationId xmlns:a16="http://schemas.microsoft.com/office/drawing/2014/main" id="{1D2DF729-5B40-4B4F-8AAE-06D2A9DBB1D8}"/>
              </a:ext>
            </a:extLst>
          </p:cNvPr>
          <p:cNvSpPr>
            <a:spLocks noGrp="1"/>
          </p:cNvSpPr>
          <p:nvPr>
            <p:ph type="ftr" sz="quarter" idx="3"/>
          </p:nvPr>
        </p:nvSpPr>
        <p:spPr/>
        <p:txBody>
          <a:bodyPr/>
          <a:lstStyle/>
          <a:p>
            <a:r>
              <a:rPr lang="en-US" dirty="0"/>
              <a:t>PS-PVR for Provisional Maturity of GOES-19 ABI L1b and CMI Products</a:t>
            </a:r>
          </a:p>
        </p:txBody>
      </p:sp>
      <p:sp>
        <p:nvSpPr>
          <p:cNvPr id="5" name="Slide Number Placeholder 4">
            <a:extLst>
              <a:ext uri="{FF2B5EF4-FFF2-40B4-BE49-F238E27FC236}">
                <a16:creationId xmlns:a16="http://schemas.microsoft.com/office/drawing/2014/main" id="{8CFE9221-A2B3-40E1-A61D-F5525C85C1CB}"/>
              </a:ext>
            </a:extLst>
          </p:cNvPr>
          <p:cNvSpPr>
            <a:spLocks noGrp="1"/>
          </p:cNvSpPr>
          <p:nvPr>
            <p:ph type="sldNum" sz="quarter" idx="4"/>
          </p:nvPr>
        </p:nvSpPr>
        <p:spPr/>
        <p:txBody>
          <a:bodyPr/>
          <a:lstStyle/>
          <a:p>
            <a:fld id="{24AD0344-B142-42FF-A24F-67F68BAAC27D}" type="slidenum">
              <a:rPr lang="en-US" smtClean="0"/>
              <a:pPr/>
              <a:t>51</a:t>
            </a:fld>
            <a:endParaRPr lang="en-US" dirty="0"/>
          </a:p>
        </p:txBody>
      </p:sp>
    </p:spTree>
    <p:extLst>
      <p:ext uri="{BB962C8B-B14F-4D97-AF65-F5344CB8AC3E}">
        <p14:creationId xmlns:p14="http://schemas.microsoft.com/office/powerpoint/2010/main" val="4950007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4E168-C488-4D00-9AC2-8E72E521A963}"/>
              </a:ext>
            </a:extLst>
          </p:cNvPr>
          <p:cNvSpPr>
            <a:spLocks noGrp="1"/>
          </p:cNvSpPr>
          <p:nvPr>
            <p:ph type="title"/>
          </p:nvPr>
        </p:nvSpPr>
        <p:spPr/>
        <p:txBody>
          <a:bodyPr/>
          <a:lstStyle/>
          <a:p>
            <a:r>
              <a:rPr lang="en-US" dirty="0"/>
              <a:t>5) Channel 16 (13.3 µm) SRF Error</a:t>
            </a:r>
          </a:p>
        </p:txBody>
      </p:sp>
      <p:sp>
        <p:nvSpPr>
          <p:cNvPr id="3" name="Content Placeholder 2">
            <a:extLst>
              <a:ext uri="{FF2B5EF4-FFF2-40B4-BE49-F238E27FC236}">
                <a16:creationId xmlns:a16="http://schemas.microsoft.com/office/drawing/2014/main" id="{4F773CB2-98A9-4C75-919F-02A3C65B1B93}"/>
              </a:ext>
            </a:extLst>
          </p:cNvPr>
          <p:cNvSpPr>
            <a:spLocks noGrp="1"/>
          </p:cNvSpPr>
          <p:nvPr>
            <p:ph idx="1"/>
          </p:nvPr>
        </p:nvSpPr>
        <p:spPr/>
        <p:txBody>
          <a:bodyPr/>
          <a:lstStyle/>
          <a:p>
            <a:r>
              <a:rPr lang="en-US" dirty="0"/>
              <a:t>Recall that B16 (13.3 µm) bias is exceptionally large (-0.5 K) and significantly different from zero.</a:t>
            </a:r>
          </a:p>
        </p:txBody>
      </p:sp>
      <p:sp>
        <p:nvSpPr>
          <p:cNvPr id="4" name="Date Placeholder 3">
            <a:extLst>
              <a:ext uri="{FF2B5EF4-FFF2-40B4-BE49-F238E27FC236}">
                <a16:creationId xmlns:a16="http://schemas.microsoft.com/office/drawing/2014/main" id="{6CF345AD-83B3-4C91-A189-E030435BBD71}"/>
              </a:ext>
            </a:extLst>
          </p:cNvPr>
          <p:cNvSpPr>
            <a:spLocks noGrp="1"/>
          </p:cNvSpPr>
          <p:nvPr>
            <p:ph type="dt" sz="half" idx="2"/>
          </p:nvPr>
        </p:nvSpPr>
        <p:spPr/>
        <p:txBody>
          <a:bodyPr/>
          <a:lstStyle/>
          <a:p>
            <a:fld id="{B97E775A-0CD7-4FD0-A440-975B6CB90FBA}" type="datetime1">
              <a:rPr lang="en-US" smtClean="0"/>
              <a:t>12/21/2024</a:t>
            </a:fld>
            <a:endParaRPr lang="en-US" dirty="0"/>
          </a:p>
        </p:txBody>
      </p:sp>
      <p:sp>
        <p:nvSpPr>
          <p:cNvPr id="5" name="Footer Placeholder 4">
            <a:extLst>
              <a:ext uri="{FF2B5EF4-FFF2-40B4-BE49-F238E27FC236}">
                <a16:creationId xmlns:a16="http://schemas.microsoft.com/office/drawing/2014/main" id="{53D744D7-50CF-412D-AF51-6C1CB6E5F50A}"/>
              </a:ext>
            </a:extLst>
          </p:cNvPr>
          <p:cNvSpPr>
            <a:spLocks noGrp="1"/>
          </p:cNvSpPr>
          <p:nvPr>
            <p:ph type="ftr" sz="quarter" idx="3"/>
          </p:nvPr>
        </p:nvSpPr>
        <p:spPr/>
        <p:txBody>
          <a:bodyPr/>
          <a:lstStyle/>
          <a:p>
            <a:r>
              <a:rPr lang="en-US" dirty="0"/>
              <a:t>PS-PVR for Provisional Maturity of GOES-19 ABI L1b and CMI Products</a:t>
            </a:r>
          </a:p>
        </p:txBody>
      </p:sp>
      <p:sp>
        <p:nvSpPr>
          <p:cNvPr id="6" name="Slide Number Placeholder 5">
            <a:extLst>
              <a:ext uri="{FF2B5EF4-FFF2-40B4-BE49-F238E27FC236}">
                <a16:creationId xmlns:a16="http://schemas.microsoft.com/office/drawing/2014/main" id="{DB8C025D-2BB7-4C30-B2C3-1F1F17236C35}"/>
              </a:ext>
            </a:extLst>
          </p:cNvPr>
          <p:cNvSpPr>
            <a:spLocks noGrp="1"/>
          </p:cNvSpPr>
          <p:nvPr>
            <p:ph type="sldNum" sz="quarter" idx="4"/>
          </p:nvPr>
        </p:nvSpPr>
        <p:spPr/>
        <p:txBody>
          <a:bodyPr/>
          <a:lstStyle/>
          <a:p>
            <a:fld id="{24AD0344-B142-42FF-A24F-67F68BAAC27D}" type="slidenum">
              <a:rPr lang="en-US" smtClean="0"/>
              <a:pPr/>
              <a:t>52</a:t>
            </a:fld>
            <a:endParaRPr lang="en-US" dirty="0"/>
          </a:p>
        </p:txBody>
      </p:sp>
    </p:spTree>
    <p:extLst>
      <p:ext uri="{BB962C8B-B14F-4D97-AF65-F5344CB8AC3E}">
        <p14:creationId xmlns:p14="http://schemas.microsoft.com/office/powerpoint/2010/main" val="27468735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A1FFD-FC4B-4D58-928A-67EA9374E4AF}"/>
              </a:ext>
            </a:extLst>
          </p:cNvPr>
          <p:cNvSpPr>
            <a:spLocks noGrp="1"/>
          </p:cNvSpPr>
          <p:nvPr>
            <p:ph type="title"/>
          </p:nvPr>
        </p:nvSpPr>
        <p:spPr/>
        <p:txBody>
          <a:bodyPr/>
          <a:lstStyle/>
          <a:p>
            <a:r>
              <a:rPr lang="en-US" dirty="0"/>
              <a:t>Infrared Channel Accuracy</a:t>
            </a:r>
          </a:p>
        </p:txBody>
      </p:sp>
      <p:sp>
        <p:nvSpPr>
          <p:cNvPr id="3" name="Content Placeholder 2">
            <a:extLst>
              <a:ext uri="{FF2B5EF4-FFF2-40B4-BE49-F238E27FC236}">
                <a16:creationId xmlns:a16="http://schemas.microsoft.com/office/drawing/2014/main" id="{A5FA3193-3706-428F-8C07-FEBFBB732608}"/>
              </a:ext>
            </a:extLst>
          </p:cNvPr>
          <p:cNvSpPr>
            <a:spLocks noGrp="1"/>
          </p:cNvSpPr>
          <p:nvPr>
            <p:ph idx="1"/>
          </p:nvPr>
        </p:nvSpPr>
        <p:spPr>
          <a:xfrm>
            <a:off x="609600" y="5432611"/>
            <a:ext cx="10960510" cy="839241"/>
          </a:xfrm>
        </p:spPr>
        <p:txBody>
          <a:bodyPr>
            <a:normAutofit/>
          </a:bodyPr>
          <a:lstStyle/>
          <a:p>
            <a:pPr marL="0" indent="0" algn="ctr">
              <a:spcBef>
                <a:spcPts val="0"/>
              </a:spcBef>
              <a:buNone/>
            </a:pPr>
            <a:r>
              <a:rPr lang="en-US" sz="2400" dirty="0">
                <a:solidFill>
                  <a:srgbClr val="000000"/>
                </a:solidFill>
                <a:ea typeface="Calibri"/>
                <a:sym typeface="Calibri"/>
              </a:rPr>
              <a:t>B16 (13.3 µm) bias is exceptionally large (-0.5 K) and significantly different from zero.</a:t>
            </a:r>
            <a:endParaRPr lang="en-US" sz="2400" dirty="0"/>
          </a:p>
        </p:txBody>
      </p:sp>
      <p:sp>
        <p:nvSpPr>
          <p:cNvPr id="4" name="Date Placeholder 3">
            <a:extLst>
              <a:ext uri="{FF2B5EF4-FFF2-40B4-BE49-F238E27FC236}">
                <a16:creationId xmlns:a16="http://schemas.microsoft.com/office/drawing/2014/main" id="{EFD35D32-6841-461C-9BDC-766A18E25EA4}"/>
              </a:ext>
            </a:extLst>
          </p:cNvPr>
          <p:cNvSpPr>
            <a:spLocks noGrp="1"/>
          </p:cNvSpPr>
          <p:nvPr>
            <p:ph type="dt" sz="half" idx="2"/>
          </p:nvPr>
        </p:nvSpPr>
        <p:spPr/>
        <p:txBody>
          <a:bodyPr/>
          <a:lstStyle/>
          <a:p>
            <a:fld id="{1EDA81F8-F393-46D4-B3F9-26CC6049A2B0}" type="datetime1">
              <a:rPr lang="en-US" smtClean="0"/>
              <a:t>12/21/2024</a:t>
            </a:fld>
            <a:endParaRPr lang="en-US" dirty="0"/>
          </a:p>
        </p:txBody>
      </p:sp>
      <p:sp>
        <p:nvSpPr>
          <p:cNvPr id="5" name="Footer Placeholder 4">
            <a:extLst>
              <a:ext uri="{FF2B5EF4-FFF2-40B4-BE49-F238E27FC236}">
                <a16:creationId xmlns:a16="http://schemas.microsoft.com/office/drawing/2014/main" id="{1A6DE0BB-74AA-4101-A515-028F1187EBD7}"/>
              </a:ext>
            </a:extLst>
          </p:cNvPr>
          <p:cNvSpPr>
            <a:spLocks noGrp="1"/>
          </p:cNvSpPr>
          <p:nvPr>
            <p:ph type="ftr" sz="quarter" idx="3"/>
          </p:nvPr>
        </p:nvSpPr>
        <p:spPr/>
        <p:txBody>
          <a:bodyPr/>
          <a:lstStyle/>
          <a:p>
            <a:r>
              <a:rPr lang="en-US" dirty="0"/>
              <a:t>PS-PVR for Provisional Maturity of GOES-19 ABI L1b and CMI Products</a:t>
            </a:r>
          </a:p>
        </p:txBody>
      </p:sp>
      <p:sp>
        <p:nvSpPr>
          <p:cNvPr id="6" name="Slide Number Placeholder 5">
            <a:extLst>
              <a:ext uri="{FF2B5EF4-FFF2-40B4-BE49-F238E27FC236}">
                <a16:creationId xmlns:a16="http://schemas.microsoft.com/office/drawing/2014/main" id="{399E5FA7-B702-4CEC-98BD-B5256436A160}"/>
              </a:ext>
            </a:extLst>
          </p:cNvPr>
          <p:cNvSpPr>
            <a:spLocks noGrp="1"/>
          </p:cNvSpPr>
          <p:nvPr>
            <p:ph type="sldNum" sz="quarter" idx="4"/>
          </p:nvPr>
        </p:nvSpPr>
        <p:spPr/>
        <p:txBody>
          <a:bodyPr/>
          <a:lstStyle/>
          <a:p>
            <a:fld id="{24AD0344-B142-42FF-A24F-67F68BAAC27D}" type="slidenum">
              <a:rPr lang="en-US" smtClean="0"/>
              <a:pPr/>
              <a:t>53</a:t>
            </a:fld>
            <a:endParaRPr lang="en-US" dirty="0"/>
          </a:p>
        </p:txBody>
      </p:sp>
      <p:graphicFrame>
        <p:nvGraphicFramePr>
          <p:cNvPr id="9" name="Chart 8">
            <a:extLst>
              <a:ext uri="{FF2B5EF4-FFF2-40B4-BE49-F238E27FC236}">
                <a16:creationId xmlns:a16="http://schemas.microsoft.com/office/drawing/2014/main" id="{083DD860-A0B9-4BD4-B56A-34918491EE1F}"/>
              </a:ext>
            </a:extLst>
          </p:cNvPr>
          <p:cNvGraphicFramePr>
            <a:graphicFrameLocks/>
          </p:cNvGraphicFramePr>
          <p:nvPr/>
        </p:nvGraphicFramePr>
        <p:xfrm>
          <a:off x="621890" y="1128409"/>
          <a:ext cx="10948220" cy="4124527"/>
        </p:xfrm>
        <a:graphic>
          <a:graphicData uri="http://schemas.openxmlformats.org/drawingml/2006/chart">
            <c:chart xmlns:c="http://schemas.openxmlformats.org/drawingml/2006/chart" xmlns:r="http://schemas.openxmlformats.org/officeDocument/2006/relationships" r:id="rId2"/>
          </a:graphicData>
        </a:graphic>
      </p:graphicFrame>
      <p:sp>
        <p:nvSpPr>
          <p:cNvPr id="7" name="Oval 6">
            <a:extLst>
              <a:ext uri="{FF2B5EF4-FFF2-40B4-BE49-F238E27FC236}">
                <a16:creationId xmlns:a16="http://schemas.microsoft.com/office/drawing/2014/main" id="{54DE40A2-9997-4DE6-ACCA-C7095AEB6B6B}"/>
              </a:ext>
            </a:extLst>
          </p:cNvPr>
          <p:cNvSpPr/>
          <p:nvPr/>
        </p:nvSpPr>
        <p:spPr>
          <a:xfrm>
            <a:off x="10366745" y="2530549"/>
            <a:ext cx="1063255" cy="233916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468921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4E168-C488-4D00-9AC2-8E72E521A963}"/>
              </a:ext>
            </a:extLst>
          </p:cNvPr>
          <p:cNvSpPr>
            <a:spLocks noGrp="1"/>
          </p:cNvSpPr>
          <p:nvPr>
            <p:ph type="title"/>
          </p:nvPr>
        </p:nvSpPr>
        <p:spPr/>
        <p:txBody>
          <a:bodyPr/>
          <a:lstStyle/>
          <a:p>
            <a:r>
              <a:rPr lang="en-US" dirty="0"/>
              <a:t>5) Channel 16 (13.3 µm) SRF Error</a:t>
            </a:r>
          </a:p>
        </p:txBody>
      </p:sp>
      <p:sp>
        <p:nvSpPr>
          <p:cNvPr id="3" name="Content Placeholder 2">
            <a:extLst>
              <a:ext uri="{FF2B5EF4-FFF2-40B4-BE49-F238E27FC236}">
                <a16:creationId xmlns:a16="http://schemas.microsoft.com/office/drawing/2014/main" id="{4F773CB2-98A9-4C75-919F-02A3C65B1B93}"/>
              </a:ext>
            </a:extLst>
          </p:cNvPr>
          <p:cNvSpPr>
            <a:spLocks noGrp="1"/>
          </p:cNvSpPr>
          <p:nvPr>
            <p:ph idx="1"/>
          </p:nvPr>
        </p:nvSpPr>
        <p:spPr/>
        <p:txBody>
          <a:bodyPr/>
          <a:lstStyle/>
          <a:p>
            <a:r>
              <a:rPr lang="en-US" dirty="0"/>
              <a:t>Recall that B16 (13.3 µm) bias is exceptionally large (-0.5 K) and significantly different from zero.</a:t>
            </a:r>
          </a:p>
          <a:p>
            <a:r>
              <a:rPr lang="en-US" dirty="0"/>
              <a:t>The bias also depends on scene radiance, an indication that the root cause is likely due to SRF error. </a:t>
            </a:r>
          </a:p>
        </p:txBody>
      </p:sp>
      <p:sp>
        <p:nvSpPr>
          <p:cNvPr id="4" name="Date Placeholder 3">
            <a:extLst>
              <a:ext uri="{FF2B5EF4-FFF2-40B4-BE49-F238E27FC236}">
                <a16:creationId xmlns:a16="http://schemas.microsoft.com/office/drawing/2014/main" id="{6CF345AD-83B3-4C91-A189-E030435BBD71}"/>
              </a:ext>
            </a:extLst>
          </p:cNvPr>
          <p:cNvSpPr>
            <a:spLocks noGrp="1"/>
          </p:cNvSpPr>
          <p:nvPr>
            <p:ph type="dt" sz="half" idx="2"/>
          </p:nvPr>
        </p:nvSpPr>
        <p:spPr/>
        <p:txBody>
          <a:bodyPr/>
          <a:lstStyle/>
          <a:p>
            <a:fld id="{B97E775A-0CD7-4FD0-A440-975B6CB90FBA}" type="datetime1">
              <a:rPr lang="en-US" smtClean="0"/>
              <a:t>12/21/2024</a:t>
            </a:fld>
            <a:endParaRPr lang="en-US" dirty="0"/>
          </a:p>
        </p:txBody>
      </p:sp>
      <p:sp>
        <p:nvSpPr>
          <p:cNvPr id="5" name="Footer Placeholder 4">
            <a:extLst>
              <a:ext uri="{FF2B5EF4-FFF2-40B4-BE49-F238E27FC236}">
                <a16:creationId xmlns:a16="http://schemas.microsoft.com/office/drawing/2014/main" id="{53D744D7-50CF-412D-AF51-6C1CB6E5F50A}"/>
              </a:ext>
            </a:extLst>
          </p:cNvPr>
          <p:cNvSpPr>
            <a:spLocks noGrp="1"/>
          </p:cNvSpPr>
          <p:nvPr>
            <p:ph type="ftr" sz="quarter" idx="3"/>
          </p:nvPr>
        </p:nvSpPr>
        <p:spPr/>
        <p:txBody>
          <a:bodyPr/>
          <a:lstStyle/>
          <a:p>
            <a:r>
              <a:rPr lang="en-US" dirty="0"/>
              <a:t>PS-PVR for Provisional Maturity of GOES-19 ABI L1b and CMI Products</a:t>
            </a:r>
          </a:p>
        </p:txBody>
      </p:sp>
      <p:sp>
        <p:nvSpPr>
          <p:cNvPr id="6" name="Slide Number Placeholder 5">
            <a:extLst>
              <a:ext uri="{FF2B5EF4-FFF2-40B4-BE49-F238E27FC236}">
                <a16:creationId xmlns:a16="http://schemas.microsoft.com/office/drawing/2014/main" id="{DB8C025D-2BB7-4C30-B2C3-1F1F17236C35}"/>
              </a:ext>
            </a:extLst>
          </p:cNvPr>
          <p:cNvSpPr>
            <a:spLocks noGrp="1"/>
          </p:cNvSpPr>
          <p:nvPr>
            <p:ph type="sldNum" sz="quarter" idx="4"/>
          </p:nvPr>
        </p:nvSpPr>
        <p:spPr/>
        <p:txBody>
          <a:bodyPr/>
          <a:lstStyle/>
          <a:p>
            <a:fld id="{24AD0344-B142-42FF-A24F-67F68BAAC27D}" type="slidenum">
              <a:rPr lang="en-US" smtClean="0"/>
              <a:pPr/>
              <a:t>54</a:t>
            </a:fld>
            <a:endParaRPr lang="en-US" dirty="0"/>
          </a:p>
        </p:txBody>
      </p:sp>
    </p:spTree>
    <p:extLst>
      <p:ext uri="{BB962C8B-B14F-4D97-AF65-F5344CB8AC3E}">
        <p14:creationId xmlns:p14="http://schemas.microsoft.com/office/powerpoint/2010/main" val="306917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4980B-B7FE-47FC-B7FF-B471A56521FB}"/>
              </a:ext>
            </a:extLst>
          </p:cNvPr>
          <p:cNvSpPr>
            <a:spLocks noGrp="1"/>
          </p:cNvSpPr>
          <p:nvPr>
            <p:ph type="title"/>
          </p:nvPr>
        </p:nvSpPr>
        <p:spPr>
          <a:xfrm>
            <a:off x="1524001" y="128187"/>
            <a:ext cx="9149696" cy="722773"/>
          </a:xfrm>
        </p:spPr>
        <p:txBody>
          <a:bodyPr>
            <a:normAutofit/>
          </a:bodyPr>
          <a:lstStyle/>
          <a:p>
            <a:r>
              <a:rPr lang="en-US" dirty="0"/>
              <a:t>G19 ABI vs. Metop-B IASI</a:t>
            </a:r>
          </a:p>
        </p:txBody>
      </p:sp>
      <p:sp>
        <p:nvSpPr>
          <p:cNvPr id="3" name="Date Placeholder 2">
            <a:extLst>
              <a:ext uri="{FF2B5EF4-FFF2-40B4-BE49-F238E27FC236}">
                <a16:creationId xmlns:a16="http://schemas.microsoft.com/office/drawing/2014/main" id="{5E96E8AA-D72F-4D2B-AF88-A7C2DA5F7F65}"/>
              </a:ext>
            </a:extLst>
          </p:cNvPr>
          <p:cNvSpPr>
            <a:spLocks noGrp="1"/>
          </p:cNvSpPr>
          <p:nvPr>
            <p:ph type="dt" sz="half" idx="10"/>
          </p:nvPr>
        </p:nvSpPr>
        <p:spPr/>
        <p:txBody>
          <a:bodyPr/>
          <a:lstStyle/>
          <a:p>
            <a:fld id="{9FD6F235-7DB2-44B5-83B1-37A992DFA32F}" type="datetime1">
              <a:rPr lang="en-US" smtClean="0"/>
              <a:t>12/21/2024</a:t>
            </a:fld>
            <a:endParaRPr lang="en-US" dirty="0"/>
          </a:p>
        </p:txBody>
      </p:sp>
      <p:sp>
        <p:nvSpPr>
          <p:cNvPr id="4" name="Footer Placeholder 3">
            <a:extLst>
              <a:ext uri="{FF2B5EF4-FFF2-40B4-BE49-F238E27FC236}">
                <a16:creationId xmlns:a16="http://schemas.microsoft.com/office/drawing/2014/main" id="{FA316D3B-F5DA-41E9-8C92-8AC1A3F5011C}"/>
              </a:ext>
            </a:extLst>
          </p:cNvPr>
          <p:cNvSpPr>
            <a:spLocks noGrp="1"/>
          </p:cNvSpPr>
          <p:nvPr>
            <p:ph type="ftr" sz="quarter" idx="11"/>
          </p:nvPr>
        </p:nvSpPr>
        <p:spPr/>
        <p:txBody>
          <a:bodyPr/>
          <a:lstStyle/>
          <a:p>
            <a:r>
              <a:rPr lang="en-US" dirty="0"/>
              <a:t>PS-PVR for Provisional Maturity of GOES-19 ABI L1b and CMI Products</a:t>
            </a:r>
          </a:p>
        </p:txBody>
      </p:sp>
      <p:sp>
        <p:nvSpPr>
          <p:cNvPr id="5" name="Slide Number Placeholder 4">
            <a:extLst>
              <a:ext uri="{FF2B5EF4-FFF2-40B4-BE49-F238E27FC236}">
                <a16:creationId xmlns:a16="http://schemas.microsoft.com/office/drawing/2014/main" id="{389F02D0-D5C0-486F-8026-723D379B1E9E}"/>
              </a:ext>
            </a:extLst>
          </p:cNvPr>
          <p:cNvSpPr>
            <a:spLocks noGrp="1"/>
          </p:cNvSpPr>
          <p:nvPr>
            <p:ph type="sldNum" sz="quarter" idx="12"/>
          </p:nvPr>
        </p:nvSpPr>
        <p:spPr/>
        <p:txBody>
          <a:bodyPr/>
          <a:lstStyle/>
          <a:p>
            <a:fld id="{24AD0344-B142-42FF-A24F-67F68BAAC27D}" type="slidenum">
              <a:rPr lang="en-US" smtClean="0"/>
              <a:t>55</a:t>
            </a:fld>
            <a:endParaRPr lang="en-US" dirty="0"/>
          </a:p>
        </p:txBody>
      </p:sp>
      <p:pic>
        <p:nvPicPr>
          <p:cNvPr id="6" name="Picture 5">
            <a:extLst>
              <a:ext uri="{FF2B5EF4-FFF2-40B4-BE49-F238E27FC236}">
                <a16:creationId xmlns:a16="http://schemas.microsoft.com/office/drawing/2014/main" id="{EF10340D-53E1-4B0F-8BBC-0FD2972C564C}"/>
              </a:ext>
            </a:extLst>
          </p:cNvPr>
          <p:cNvPicPr>
            <a:picLocks noChangeAspect="1"/>
          </p:cNvPicPr>
          <p:nvPr/>
        </p:nvPicPr>
        <p:blipFill>
          <a:blip r:embed="rId2"/>
          <a:stretch>
            <a:fillRect/>
          </a:stretch>
        </p:blipFill>
        <p:spPr>
          <a:xfrm>
            <a:off x="155448" y="1124712"/>
            <a:ext cx="11887200" cy="5010884"/>
          </a:xfrm>
          <a:prstGeom prst="rect">
            <a:avLst/>
          </a:prstGeom>
        </p:spPr>
      </p:pic>
      <p:sp>
        <p:nvSpPr>
          <p:cNvPr id="7" name="TextBox 6">
            <a:extLst>
              <a:ext uri="{FF2B5EF4-FFF2-40B4-BE49-F238E27FC236}">
                <a16:creationId xmlns:a16="http://schemas.microsoft.com/office/drawing/2014/main" id="{274348E2-E04D-48F5-8E1C-FD468D1E1D8C}"/>
              </a:ext>
            </a:extLst>
          </p:cNvPr>
          <p:cNvSpPr txBox="1"/>
          <p:nvPr/>
        </p:nvSpPr>
        <p:spPr>
          <a:xfrm>
            <a:off x="9153729" y="4610911"/>
            <a:ext cx="2882824" cy="923330"/>
          </a:xfrm>
          <a:prstGeom prst="rect">
            <a:avLst/>
          </a:prstGeom>
          <a:noFill/>
        </p:spPr>
        <p:txBody>
          <a:bodyPr wrap="square" rtlCol="0">
            <a:spAutoFit/>
          </a:bodyPr>
          <a:lstStyle/>
          <a:p>
            <a:r>
              <a:rPr lang="en-US" dirty="0"/>
              <a:t>Biases are independent of radiance intensity except for Channel 16 (13.3 µm).</a:t>
            </a:r>
          </a:p>
        </p:txBody>
      </p:sp>
      <p:sp>
        <p:nvSpPr>
          <p:cNvPr id="8" name="Oval 7">
            <a:extLst>
              <a:ext uri="{FF2B5EF4-FFF2-40B4-BE49-F238E27FC236}">
                <a16:creationId xmlns:a16="http://schemas.microsoft.com/office/drawing/2014/main" id="{C7DDFBB0-81E9-49CE-AFA2-B5CD0BCCC37F}"/>
              </a:ext>
            </a:extLst>
          </p:cNvPr>
          <p:cNvSpPr/>
          <p:nvPr/>
        </p:nvSpPr>
        <p:spPr>
          <a:xfrm>
            <a:off x="6198781" y="4242391"/>
            <a:ext cx="2948853" cy="17650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527939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4980B-B7FE-47FC-B7FF-B471A56521FB}"/>
              </a:ext>
            </a:extLst>
          </p:cNvPr>
          <p:cNvSpPr>
            <a:spLocks noGrp="1"/>
          </p:cNvSpPr>
          <p:nvPr>
            <p:ph type="title"/>
          </p:nvPr>
        </p:nvSpPr>
        <p:spPr>
          <a:xfrm>
            <a:off x="1524001" y="128187"/>
            <a:ext cx="9149696" cy="722773"/>
          </a:xfrm>
        </p:spPr>
        <p:txBody>
          <a:bodyPr>
            <a:normAutofit/>
          </a:bodyPr>
          <a:lstStyle/>
          <a:p>
            <a:r>
              <a:rPr lang="en-US" dirty="0"/>
              <a:t>G19 ABI vs. Metop-C IASI</a:t>
            </a:r>
          </a:p>
        </p:txBody>
      </p:sp>
      <p:sp>
        <p:nvSpPr>
          <p:cNvPr id="3" name="Date Placeholder 2">
            <a:extLst>
              <a:ext uri="{FF2B5EF4-FFF2-40B4-BE49-F238E27FC236}">
                <a16:creationId xmlns:a16="http://schemas.microsoft.com/office/drawing/2014/main" id="{5E96E8AA-D72F-4D2B-AF88-A7C2DA5F7F65}"/>
              </a:ext>
            </a:extLst>
          </p:cNvPr>
          <p:cNvSpPr>
            <a:spLocks noGrp="1"/>
          </p:cNvSpPr>
          <p:nvPr>
            <p:ph type="dt" sz="half" idx="10"/>
          </p:nvPr>
        </p:nvSpPr>
        <p:spPr/>
        <p:txBody>
          <a:bodyPr/>
          <a:lstStyle/>
          <a:p>
            <a:fld id="{583D7175-A436-449D-B70E-FA515854DB18}" type="datetime1">
              <a:rPr lang="en-US" smtClean="0"/>
              <a:t>12/21/2024</a:t>
            </a:fld>
            <a:endParaRPr lang="en-US" dirty="0"/>
          </a:p>
        </p:txBody>
      </p:sp>
      <p:sp>
        <p:nvSpPr>
          <p:cNvPr id="4" name="Footer Placeholder 3">
            <a:extLst>
              <a:ext uri="{FF2B5EF4-FFF2-40B4-BE49-F238E27FC236}">
                <a16:creationId xmlns:a16="http://schemas.microsoft.com/office/drawing/2014/main" id="{FA316D3B-F5DA-41E9-8C92-8AC1A3F5011C}"/>
              </a:ext>
            </a:extLst>
          </p:cNvPr>
          <p:cNvSpPr>
            <a:spLocks noGrp="1"/>
          </p:cNvSpPr>
          <p:nvPr>
            <p:ph type="ftr" sz="quarter" idx="11"/>
          </p:nvPr>
        </p:nvSpPr>
        <p:spPr/>
        <p:txBody>
          <a:bodyPr/>
          <a:lstStyle/>
          <a:p>
            <a:r>
              <a:rPr lang="en-US" dirty="0"/>
              <a:t>PS-PVR for Provisional Maturity of GOES-19 ABI L1b and CMI Products</a:t>
            </a:r>
          </a:p>
        </p:txBody>
      </p:sp>
      <p:sp>
        <p:nvSpPr>
          <p:cNvPr id="5" name="Slide Number Placeholder 4">
            <a:extLst>
              <a:ext uri="{FF2B5EF4-FFF2-40B4-BE49-F238E27FC236}">
                <a16:creationId xmlns:a16="http://schemas.microsoft.com/office/drawing/2014/main" id="{389F02D0-D5C0-486F-8026-723D379B1E9E}"/>
              </a:ext>
            </a:extLst>
          </p:cNvPr>
          <p:cNvSpPr>
            <a:spLocks noGrp="1"/>
          </p:cNvSpPr>
          <p:nvPr>
            <p:ph type="sldNum" sz="quarter" idx="12"/>
          </p:nvPr>
        </p:nvSpPr>
        <p:spPr/>
        <p:txBody>
          <a:bodyPr/>
          <a:lstStyle/>
          <a:p>
            <a:fld id="{24AD0344-B142-42FF-A24F-67F68BAAC27D}" type="slidenum">
              <a:rPr lang="en-US" smtClean="0"/>
              <a:t>56</a:t>
            </a:fld>
            <a:endParaRPr lang="en-US" dirty="0"/>
          </a:p>
        </p:txBody>
      </p:sp>
      <p:pic>
        <p:nvPicPr>
          <p:cNvPr id="7" name="Picture 6">
            <a:extLst>
              <a:ext uri="{FF2B5EF4-FFF2-40B4-BE49-F238E27FC236}">
                <a16:creationId xmlns:a16="http://schemas.microsoft.com/office/drawing/2014/main" id="{755CD389-0FE7-47A2-9518-9B9E77155035}"/>
              </a:ext>
            </a:extLst>
          </p:cNvPr>
          <p:cNvPicPr>
            <a:picLocks noChangeAspect="1"/>
          </p:cNvPicPr>
          <p:nvPr/>
        </p:nvPicPr>
        <p:blipFill>
          <a:blip r:embed="rId2"/>
          <a:stretch>
            <a:fillRect/>
          </a:stretch>
        </p:blipFill>
        <p:spPr>
          <a:xfrm>
            <a:off x="152400" y="1124980"/>
            <a:ext cx="11887200" cy="5010883"/>
          </a:xfrm>
          <a:prstGeom prst="rect">
            <a:avLst/>
          </a:prstGeom>
        </p:spPr>
      </p:pic>
      <p:sp>
        <p:nvSpPr>
          <p:cNvPr id="8" name="TextBox 7">
            <a:extLst>
              <a:ext uri="{FF2B5EF4-FFF2-40B4-BE49-F238E27FC236}">
                <a16:creationId xmlns:a16="http://schemas.microsoft.com/office/drawing/2014/main" id="{49B20CCD-1333-4235-B300-7A4E2E7B111C}"/>
              </a:ext>
            </a:extLst>
          </p:cNvPr>
          <p:cNvSpPr txBox="1"/>
          <p:nvPr/>
        </p:nvSpPr>
        <p:spPr>
          <a:xfrm>
            <a:off x="9153729" y="4610911"/>
            <a:ext cx="2882824" cy="923330"/>
          </a:xfrm>
          <a:prstGeom prst="rect">
            <a:avLst/>
          </a:prstGeom>
          <a:noFill/>
        </p:spPr>
        <p:txBody>
          <a:bodyPr wrap="square" rtlCol="0">
            <a:spAutoFit/>
          </a:bodyPr>
          <a:lstStyle/>
          <a:p>
            <a:r>
              <a:rPr lang="en-US" dirty="0"/>
              <a:t>Biases are independent of radiance intensity except for Channel 16 (13.3 µm).</a:t>
            </a:r>
          </a:p>
        </p:txBody>
      </p:sp>
      <p:sp>
        <p:nvSpPr>
          <p:cNvPr id="9" name="Oval 8">
            <a:extLst>
              <a:ext uri="{FF2B5EF4-FFF2-40B4-BE49-F238E27FC236}">
                <a16:creationId xmlns:a16="http://schemas.microsoft.com/office/drawing/2014/main" id="{7D07EC93-D4CE-4820-BDEE-8F581A2298E2}"/>
              </a:ext>
            </a:extLst>
          </p:cNvPr>
          <p:cNvSpPr/>
          <p:nvPr/>
        </p:nvSpPr>
        <p:spPr>
          <a:xfrm>
            <a:off x="6198781" y="4242391"/>
            <a:ext cx="2948853" cy="17650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725677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4980B-B7FE-47FC-B7FF-B471A56521FB}"/>
              </a:ext>
            </a:extLst>
          </p:cNvPr>
          <p:cNvSpPr>
            <a:spLocks noGrp="1"/>
          </p:cNvSpPr>
          <p:nvPr>
            <p:ph type="title"/>
          </p:nvPr>
        </p:nvSpPr>
        <p:spPr>
          <a:xfrm>
            <a:off x="1524001" y="128187"/>
            <a:ext cx="9149696" cy="722773"/>
          </a:xfrm>
        </p:spPr>
        <p:txBody>
          <a:bodyPr>
            <a:normAutofit/>
          </a:bodyPr>
          <a:lstStyle/>
          <a:p>
            <a:r>
              <a:rPr lang="en-US" dirty="0"/>
              <a:t>G19 ABI vs. NOAA-20 CrIS</a:t>
            </a:r>
          </a:p>
        </p:txBody>
      </p:sp>
      <p:sp>
        <p:nvSpPr>
          <p:cNvPr id="3" name="Date Placeholder 2">
            <a:extLst>
              <a:ext uri="{FF2B5EF4-FFF2-40B4-BE49-F238E27FC236}">
                <a16:creationId xmlns:a16="http://schemas.microsoft.com/office/drawing/2014/main" id="{5E96E8AA-D72F-4D2B-AF88-A7C2DA5F7F65}"/>
              </a:ext>
            </a:extLst>
          </p:cNvPr>
          <p:cNvSpPr>
            <a:spLocks noGrp="1"/>
          </p:cNvSpPr>
          <p:nvPr>
            <p:ph type="dt" sz="half" idx="10"/>
          </p:nvPr>
        </p:nvSpPr>
        <p:spPr/>
        <p:txBody>
          <a:bodyPr/>
          <a:lstStyle/>
          <a:p>
            <a:fld id="{E790CFDB-B795-4ADC-AA85-039C0426F67D}" type="datetime1">
              <a:rPr lang="en-US" smtClean="0"/>
              <a:t>12/21/2024</a:t>
            </a:fld>
            <a:endParaRPr lang="en-US" dirty="0"/>
          </a:p>
        </p:txBody>
      </p:sp>
      <p:sp>
        <p:nvSpPr>
          <p:cNvPr id="4" name="Footer Placeholder 3">
            <a:extLst>
              <a:ext uri="{FF2B5EF4-FFF2-40B4-BE49-F238E27FC236}">
                <a16:creationId xmlns:a16="http://schemas.microsoft.com/office/drawing/2014/main" id="{FA316D3B-F5DA-41E9-8C92-8AC1A3F5011C}"/>
              </a:ext>
            </a:extLst>
          </p:cNvPr>
          <p:cNvSpPr>
            <a:spLocks noGrp="1"/>
          </p:cNvSpPr>
          <p:nvPr>
            <p:ph type="ftr" sz="quarter" idx="11"/>
          </p:nvPr>
        </p:nvSpPr>
        <p:spPr/>
        <p:txBody>
          <a:bodyPr/>
          <a:lstStyle/>
          <a:p>
            <a:r>
              <a:rPr lang="en-US" dirty="0"/>
              <a:t>PS-PVR for Provisional Maturity of GOES-19 ABI L1b and CMI Products</a:t>
            </a:r>
          </a:p>
        </p:txBody>
      </p:sp>
      <p:sp>
        <p:nvSpPr>
          <p:cNvPr id="5" name="Slide Number Placeholder 4">
            <a:extLst>
              <a:ext uri="{FF2B5EF4-FFF2-40B4-BE49-F238E27FC236}">
                <a16:creationId xmlns:a16="http://schemas.microsoft.com/office/drawing/2014/main" id="{389F02D0-D5C0-486F-8026-723D379B1E9E}"/>
              </a:ext>
            </a:extLst>
          </p:cNvPr>
          <p:cNvSpPr>
            <a:spLocks noGrp="1"/>
          </p:cNvSpPr>
          <p:nvPr>
            <p:ph type="sldNum" sz="quarter" idx="12"/>
          </p:nvPr>
        </p:nvSpPr>
        <p:spPr/>
        <p:txBody>
          <a:bodyPr/>
          <a:lstStyle/>
          <a:p>
            <a:fld id="{24AD0344-B142-42FF-A24F-67F68BAAC27D}" type="slidenum">
              <a:rPr lang="en-US" smtClean="0"/>
              <a:t>57</a:t>
            </a:fld>
            <a:endParaRPr lang="en-US" dirty="0"/>
          </a:p>
        </p:txBody>
      </p:sp>
      <p:pic>
        <p:nvPicPr>
          <p:cNvPr id="8" name="Picture 7">
            <a:extLst>
              <a:ext uri="{FF2B5EF4-FFF2-40B4-BE49-F238E27FC236}">
                <a16:creationId xmlns:a16="http://schemas.microsoft.com/office/drawing/2014/main" id="{21D27EEB-3C36-4E19-8954-DB3F1C5B48D4}"/>
              </a:ext>
            </a:extLst>
          </p:cNvPr>
          <p:cNvPicPr>
            <a:picLocks noChangeAspect="1"/>
          </p:cNvPicPr>
          <p:nvPr/>
        </p:nvPicPr>
        <p:blipFill>
          <a:blip r:embed="rId2"/>
          <a:stretch>
            <a:fillRect/>
          </a:stretch>
        </p:blipFill>
        <p:spPr>
          <a:xfrm>
            <a:off x="155448" y="1124712"/>
            <a:ext cx="11887200" cy="5010883"/>
          </a:xfrm>
          <a:prstGeom prst="rect">
            <a:avLst/>
          </a:prstGeom>
        </p:spPr>
      </p:pic>
      <p:sp>
        <p:nvSpPr>
          <p:cNvPr id="9" name="TextBox 8">
            <a:extLst>
              <a:ext uri="{FF2B5EF4-FFF2-40B4-BE49-F238E27FC236}">
                <a16:creationId xmlns:a16="http://schemas.microsoft.com/office/drawing/2014/main" id="{7A79759F-FA47-4688-9B52-11BE9FD96AEA}"/>
              </a:ext>
            </a:extLst>
          </p:cNvPr>
          <p:cNvSpPr txBox="1"/>
          <p:nvPr/>
        </p:nvSpPr>
        <p:spPr>
          <a:xfrm>
            <a:off x="9153729" y="4610911"/>
            <a:ext cx="2882824" cy="923330"/>
          </a:xfrm>
          <a:prstGeom prst="rect">
            <a:avLst/>
          </a:prstGeom>
          <a:noFill/>
        </p:spPr>
        <p:txBody>
          <a:bodyPr wrap="square" rtlCol="0">
            <a:spAutoFit/>
          </a:bodyPr>
          <a:lstStyle/>
          <a:p>
            <a:r>
              <a:rPr lang="en-US" dirty="0"/>
              <a:t>Biases are independent of radiance intensity except for Channel 16 (13.3 µm).</a:t>
            </a:r>
          </a:p>
        </p:txBody>
      </p:sp>
      <p:sp>
        <p:nvSpPr>
          <p:cNvPr id="10" name="Oval 9">
            <a:extLst>
              <a:ext uri="{FF2B5EF4-FFF2-40B4-BE49-F238E27FC236}">
                <a16:creationId xmlns:a16="http://schemas.microsoft.com/office/drawing/2014/main" id="{344C546F-6705-45B6-AFC2-5925C04648F4}"/>
              </a:ext>
            </a:extLst>
          </p:cNvPr>
          <p:cNvSpPr/>
          <p:nvPr/>
        </p:nvSpPr>
        <p:spPr>
          <a:xfrm>
            <a:off x="6198781" y="4242391"/>
            <a:ext cx="2948853" cy="17650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7191BFE0-5127-40B4-AA16-841AA6E0DA62}"/>
              </a:ext>
            </a:extLst>
          </p:cNvPr>
          <p:cNvSpPr txBox="1"/>
          <p:nvPr/>
        </p:nvSpPr>
        <p:spPr>
          <a:xfrm rot="18879476">
            <a:off x="-397878" y="2336817"/>
            <a:ext cx="3562340" cy="369332"/>
          </a:xfrm>
          <a:prstGeom prst="rect">
            <a:avLst/>
          </a:prstGeom>
          <a:noFill/>
        </p:spPr>
        <p:txBody>
          <a:bodyPr wrap="square" rtlCol="0">
            <a:spAutoFit/>
          </a:bodyPr>
          <a:lstStyle/>
          <a:p>
            <a:pPr algn="ctr"/>
            <a:r>
              <a:rPr lang="en-US" b="1" dirty="0">
                <a:solidFill>
                  <a:srgbClr val="FF0000"/>
                </a:solidFill>
              </a:rPr>
              <a:t>Incomplete Spectral Coverage</a:t>
            </a:r>
          </a:p>
        </p:txBody>
      </p:sp>
    </p:spTree>
    <p:extLst>
      <p:ext uri="{BB962C8B-B14F-4D97-AF65-F5344CB8AC3E}">
        <p14:creationId xmlns:p14="http://schemas.microsoft.com/office/powerpoint/2010/main" val="7989190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4980B-B7FE-47FC-B7FF-B471A56521FB}"/>
              </a:ext>
            </a:extLst>
          </p:cNvPr>
          <p:cNvSpPr>
            <a:spLocks noGrp="1"/>
          </p:cNvSpPr>
          <p:nvPr>
            <p:ph type="title"/>
          </p:nvPr>
        </p:nvSpPr>
        <p:spPr>
          <a:xfrm>
            <a:off x="1524001" y="128187"/>
            <a:ext cx="9149696" cy="722773"/>
          </a:xfrm>
        </p:spPr>
        <p:txBody>
          <a:bodyPr>
            <a:normAutofit/>
          </a:bodyPr>
          <a:lstStyle/>
          <a:p>
            <a:r>
              <a:rPr lang="en-US" dirty="0"/>
              <a:t>G19 ABI vs. NOAA-21 CrIS</a:t>
            </a:r>
          </a:p>
        </p:txBody>
      </p:sp>
      <p:sp>
        <p:nvSpPr>
          <p:cNvPr id="3" name="Date Placeholder 2">
            <a:extLst>
              <a:ext uri="{FF2B5EF4-FFF2-40B4-BE49-F238E27FC236}">
                <a16:creationId xmlns:a16="http://schemas.microsoft.com/office/drawing/2014/main" id="{5E96E8AA-D72F-4D2B-AF88-A7C2DA5F7F65}"/>
              </a:ext>
            </a:extLst>
          </p:cNvPr>
          <p:cNvSpPr>
            <a:spLocks noGrp="1"/>
          </p:cNvSpPr>
          <p:nvPr>
            <p:ph type="dt" sz="half" idx="10"/>
          </p:nvPr>
        </p:nvSpPr>
        <p:spPr/>
        <p:txBody>
          <a:bodyPr/>
          <a:lstStyle/>
          <a:p>
            <a:fld id="{258D0F68-852E-45C8-AC03-2F92F95AC191}" type="datetime1">
              <a:rPr lang="en-US" smtClean="0"/>
              <a:t>12/21/2024</a:t>
            </a:fld>
            <a:endParaRPr lang="en-US" dirty="0"/>
          </a:p>
        </p:txBody>
      </p:sp>
      <p:sp>
        <p:nvSpPr>
          <p:cNvPr id="4" name="Footer Placeholder 3">
            <a:extLst>
              <a:ext uri="{FF2B5EF4-FFF2-40B4-BE49-F238E27FC236}">
                <a16:creationId xmlns:a16="http://schemas.microsoft.com/office/drawing/2014/main" id="{FA316D3B-F5DA-41E9-8C92-8AC1A3F5011C}"/>
              </a:ext>
            </a:extLst>
          </p:cNvPr>
          <p:cNvSpPr>
            <a:spLocks noGrp="1"/>
          </p:cNvSpPr>
          <p:nvPr>
            <p:ph type="ftr" sz="quarter" idx="11"/>
          </p:nvPr>
        </p:nvSpPr>
        <p:spPr/>
        <p:txBody>
          <a:bodyPr/>
          <a:lstStyle/>
          <a:p>
            <a:r>
              <a:rPr lang="en-US" dirty="0"/>
              <a:t>PS-PVR for Provisional Maturity of GOES-19 ABI L1b and CMI Products</a:t>
            </a:r>
          </a:p>
        </p:txBody>
      </p:sp>
      <p:sp>
        <p:nvSpPr>
          <p:cNvPr id="5" name="Slide Number Placeholder 4">
            <a:extLst>
              <a:ext uri="{FF2B5EF4-FFF2-40B4-BE49-F238E27FC236}">
                <a16:creationId xmlns:a16="http://schemas.microsoft.com/office/drawing/2014/main" id="{389F02D0-D5C0-486F-8026-723D379B1E9E}"/>
              </a:ext>
            </a:extLst>
          </p:cNvPr>
          <p:cNvSpPr>
            <a:spLocks noGrp="1"/>
          </p:cNvSpPr>
          <p:nvPr>
            <p:ph type="sldNum" sz="quarter" idx="12"/>
          </p:nvPr>
        </p:nvSpPr>
        <p:spPr/>
        <p:txBody>
          <a:bodyPr/>
          <a:lstStyle/>
          <a:p>
            <a:fld id="{24AD0344-B142-42FF-A24F-67F68BAAC27D}" type="slidenum">
              <a:rPr lang="en-US" smtClean="0"/>
              <a:t>58</a:t>
            </a:fld>
            <a:endParaRPr lang="en-US" dirty="0"/>
          </a:p>
        </p:txBody>
      </p:sp>
      <p:pic>
        <p:nvPicPr>
          <p:cNvPr id="8" name="Picture 7">
            <a:extLst>
              <a:ext uri="{FF2B5EF4-FFF2-40B4-BE49-F238E27FC236}">
                <a16:creationId xmlns:a16="http://schemas.microsoft.com/office/drawing/2014/main" id="{CEC5B799-CA8A-46F9-BA70-277ACA79E328}"/>
              </a:ext>
            </a:extLst>
          </p:cNvPr>
          <p:cNvPicPr>
            <a:picLocks noChangeAspect="1"/>
          </p:cNvPicPr>
          <p:nvPr/>
        </p:nvPicPr>
        <p:blipFill>
          <a:blip r:embed="rId2"/>
          <a:stretch>
            <a:fillRect/>
          </a:stretch>
        </p:blipFill>
        <p:spPr>
          <a:xfrm>
            <a:off x="155448" y="1124712"/>
            <a:ext cx="11887200" cy="5010884"/>
          </a:xfrm>
          <a:prstGeom prst="rect">
            <a:avLst/>
          </a:prstGeom>
        </p:spPr>
      </p:pic>
      <p:sp>
        <p:nvSpPr>
          <p:cNvPr id="9" name="TextBox 8">
            <a:extLst>
              <a:ext uri="{FF2B5EF4-FFF2-40B4-BE49-F238E27FC236}">
                <a16:creationId xmlns:a16="http://schemas.microsoft.com/office/drawing/2014/main" id="{99FF2BAF-D3CB-413B-B946-24B0C5A07A50}"/>
              </a:ext>
            </a:extLst>
          </p:cNvPr>
          <p:cNvSpPr txBox="1"/>
          <p:nvPr/>
        </p:nvSpPr>
        <p:spPr>
          <a:xfrm>
            <a:off x="9153729" y="4610911"/>
            <a:ext cx="2882824" cy="923330"/>
          </a:xfrm>
          <a:prstGeom prst="rect">
            <a:avLst/>
          </a:prstGeom>
          <a:noFill/>
        </p:spPr>
        <p:txBody>
          <a:bodyPr wrap="square" rtlCol="0">
            <a:spAutoFit/>
          </a:bodyPr>
          <a:lstStyle/>
          <a:p>
            <a:r>
              <a:rPr lang="en-US" dirty="0"/>
              <a:t>Biases are independent of radiance intensity except for Channel 16 (13.3 µm).</a:t>
            </a:r>
          </a:p>
        </p:txBody>
      </p:sp>
      <p:sp>
        <p:nvSpPr>
          <p:cNvPr id="10" name="Oval 9">
            <a:extLst>
              <a:ext uri="{FF2B5EF4-FFF2-40B4-BE49-F238E27FC236}">
                <a16:creationId xmlns:a16="http://schemas.microsoft.com/office/drawing/2014/main" id="{D08B9BE8-1D6F-42B1-869E-C53F2F9FA5A1}"/>
              </a:ext>
            </a:extLst>
          </p:cNvPr>
          <p:cNvSpPr/>
          <p:nvPr/>
        </p:nvSpPr>
        <p:spPr>
          <a:xfrm>
            <a:off x="6198781" y="4242391"/>
            <a:ext cx="2948853" cy="17650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D917C163-728F-4BB8-B96D-2DAED6803D3D}"/>
              </a:ext>
            </a:extLst>
          </p:cNvPr>
          <p:cNvSpPr txBox="1"/>
          <p:nvPr/>
        </p:nvSpPr>
        <p:spPr>
          <a:xfrm rot="18879476">
            <a:off x="-397878" y="2336817"/>
            <a:ext cx="3562340" cy="369332"/>
          </a:xfrm>
          <a:prstGeom prst="rect">
            <a:avLst/>
          </a:prstGeom>
          <a:noFill/>
        </p:spPr>
        <p:txBody>
          <a:bodyPr wrap="square" rtlCol="0">
            <a:spAutoFit/>
          </a:bodyPr>
          <a:lstStyle/>
          <a:p>
            <a:pPr algn="ctr"/>
            <a:r>
              <a:rPr lang="en-US" b="1" dirty="0">
                <a:solidFill>
                  <a:srgbClr val="FF0000"/>
                </a:solidFill>
              </a:rPr>
              <a:t>Incomplete Spectral Coverage</a:t>
            </a:r>
          </a:p>
        </p:txBody>
      </p:sp>
    </p:spTree>
    <p:extLst>
      <p:ext uri="{BB962C8B-B14F-4D97-AF65-F5344CB8AC3E}">
        <p14:creationId xmlns:p14="http://schemas.microsoft.com/office/powerpoint/2010/main" val="21027405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4E168-C488-4D00-9AC2-8E72E521A963}"/>
              </a:ext>
            </a:extLst>
          </p:cNvPr>
          <p:cNvSpPr>
            <a:spLocks noGrp="1"/>
          </p:cNvSpPr>
          <p:nvPr>
            <p:ph type="title"/>
          </p:nvPr>
        </p:nvSpPr>
        <p:spPr/>
        <p:txBody>
          <a:bodyPr/>
          <a:lstStyle/>
          <a:p>
            <a:r>
              <a:rPr lang="en-US" dirty="0"/>
              <a:t>5) Channel 16 (13.3 µm) SRF Error</a:t>
            </a:r>
          </a:p>
        </p:txBody>
      </p:sp>
      <p:sp>
        <p:nvSpPr>
          <p:cNvPr id="3" name="Content Placeholder 2">
            <a:extLst>
              <a:ext uri="{FF2B5EF4-FFF2-40B4-BE49-F238E27FC236}">
                <a16:creationId xmlns:a16="http://schemas.microsoft.com/office/drawing/2014/main" id="{4F773CB2-98A9-4C75-919F-02A3C65B1B93}"/>
              </a:ext>
            </a:extLst>
          </p:cNvPr>
          <p:cNvSpPr>
            <a:spLocks noGrp="1"/>
          </p:cNvSpPr>
          <p:nvPr>
            <p:ph idx="1"/>
          </p:nvPr>
        </p:nvSpPr>
        <p:spPr/>
        <p:txBody>
          <a:bodyPr/>
          <a:lstStyle/>
          <a:p>
            <a:r>
              <a:rPr lang="en-US" dirty="0"/>
              <a:t>Recall that B16 (13.3 µm) bias is exceptionally large (-0.5 K) and significantly different from zero.</a:t>
            </a:r>
          </a:p>
          <a:p>
            <a:r>
              <a:rPr lang="en-US" dirty="0"/>
              <a:t>The bias also depends on scene radiance, an indication that the root cause is likely due to SRF error. </a:t>
            </a:r>
          </a:p>
          <a:p>
            <a:r>
              <a:rPr lang="en-US" dirty="0"/>
              <a:t>The relevant requirement is 1 K for accuracy, so strictly speaking the product meets the requirement.</a:t>
            </a:r>
          </a:p>
          <a:p>
            <a:r>
              <a:rPr lang="en-US" dirty="0"/>
              <a:t>However, this is a user need for requirement compliant product that we could help with:</a:t>
            </a:r>
          </a:p>
          <a:p>
            <a:pPr lvl="1"/>
            <a:r>
              <a:rPr lang="en-US" dirty="0"/>
              <a:t>It affects many cloud products and wind height.</a:t>
            </a:r>
          </a:p>
          <a:p>
            <a:pPr lvl="1"/>
            <a:r>
              <a:rPr lang="en-US" dirty="0"/>
              <a:t>We have encountered similar issues with previous GOES.</a:t>
            </a:r>
          </a:p>
          <a:p>
            <a:endParaRPr lang="en-US" dirty="0"/>
          </a:p>
        </p:txBody>
      </p:sp>
      <p:sp>
        <p:nvSpPr>
          <p:cNvPr id="4" name="Date Placeholder 3">
            <a:extLst>
              <a:ext uri="{FF2B5EF4-FFF2-40B4-BE49-F238E27FC236}">
                <a16:creationId xmlns:a16="http://schemas.microsoft.com/office/drawing/2014/main" id="{6CF345AD-83B3-4C91-A189-E030435BBD71}"/>
              </a:ext>
            </a:extLst>
          </p:cNvPr>
          <p:cNvSpPr>
            <a:spLocks noGrp="1"/>
          </p:cNvSpPr>
          <p:nvPr>
            <p:ph type="dt" sz="half" idx="2"/>
          </p:nvPr>
        </p:nvSpPr>
        <p:spPr/>
        <p:txBody>
          <a:bodyPr/>
          <a:lstStyle/>
          <a:p>
            <a:fld id="{B97E775A-0CD7-4FD0-A440-975B6CB90FBA}" type="datetime1">
              <a:rPr lang="en-US" smtClean="0"/>
              <a:t>12/21/2024</a:t>
            </a:fld>
            <a:endParaRPr lang="en-US" dirty="0"/>
          </a:p>
        </p:txBody>
      </p:sp>
      <p:sp>
        <p:nvSpPr>
          <p:cNvPr id="5" name="Footer Placeholder 4">
            <a:extLst>
              <a:ext uri="{FF2B5EF4-FFF2-40B4-BE49-F238E27FC236}">
                <a16:creationId xmlns:a16="http://schemas.microsoft.com/office/drawing/2014/main" id="{53D744D7-50CF-412D-AF51-6C1CB6E5F50A}"/>
              </a:ext>
            </a:extLst>
          </p:cNvPr>
          <p:cNvSpPr>
            <a:spLocks noGrp="1"/>
          </p:cNvSpPr>
          <p:nvPr>
            <p:ph type="ftr" sz="quarter" idx="3"/>
          </p:nvPr>
        </p:nvSpPr>
        <p:spPr/>
        <p:txBody>
          <a:bodyPr/>
          <a:lstStyle/>
          <a:p>
            <a:r>
              <a:rPr lang="en-US" dirty="0"/>
              <a:t>PS-PVR for Provisional Maturity of GOES-19 ABI L1b and CMI Products</a:t>
            </a:r>
          </a:p>
        </p:txBody>
      </p:sp>
      <p:sp>
        <p:nvSpPr>
          <p:cNvPr id="6" name="Slide Number Placeholder 5">
            <a:extLst>
              <a:ext uri="{FF2B5EF4-FFF2-40B4-BE49-F238E27FC236}">
                <a16:creationId xmlns:a16="http://schemas.microsoft.com/office/drawing/2014/main" id="{DB8C025D-2BB7-4C30-B2C3-1F1F17236C35}"/>
              </a:ext>
            </a:extLst>
          </p:cNvPr>
          <p:cNvSpPr>
            <a:spLocks noGrp="1"/>
          </p:cNvSpPr>
          <p:nvPr>
            <p:ph type="sldNum" sz="quarter" idx="4"/>
          </p:nvPr>
        </p:nvSpPr>
        <p:spPr/>
        <p:txBody>
          <a:bodyPr/>
          <a:lstStyle/>
          <a:p>
            <a:fld id="{24AD0344-B142-42FF-A24F-67F68BAAC27D}" type="slidenum">
              <a:rPr lang="en-US" smtClean="0"/>
              <a:pPr/>
              <a:t>59</a:t>
            </a:fld>
            <a:endParaRPr lang="en-US" dirty="0"/>
          </a:p>
        </p:txBody>
      </p:sp>
    </p:spTree>
    <p:extLst>
      <p:ext uri="{BB962C8B-B14F-4D97-AF65-F5344CB8AC3E}">
        <p14:creationId xmlns:p14="http://schemas.microsoft.com/office/powerpoint/2010/main" val="1741281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0DD46-C1A0-4255-AC69-2A2574CA456F}"/>
              </a:ext>
            </a:extLst>
          </p:cNvPr>
          <p:cNvSpPr>
            <a:spLocks noGrp="1"/>
          </p:cNvSpPr>
          <p:nvPr>
            <p:ph type="title"/>
          </p:nvPr>
        </p:nvSpPr>
        <p:spPr/>
        <p:txBody>
          <a:bodyPr/>
          <a:lstStyle/>
          <a:p>
            <a:r>
              <a:rPr lang="en-US" dirty="0"/>
              <a:t>Key performance</a:t>
            </a:r>
          </a:p>
        </p:txBody>
      </p:sp>
      <p:sp>
        <p:nvSpPr>
          <p:cNvPr id="3" name="Text Placeholder 2">
            <a:extLst>
              <a:ext uri="{FF2B5EF4-FFF2-40B4-BE49-F238E27FC236}">
                <a16:creationId xmlns:a16="http://schemas.microsoft.com/office/drawing/2014/main" id="{5B7F29FA-F11D-4407-8607-380C0551F8D0}"/>
              </a:ext>
            </a:extLst>
          </p:cNvPr>
          <p:cNvSpPr>
            <a:spLocks noGrp="1"/>
          </p:cNvSpPr>
          <p:nvPr>
            <p:ph type="body" idx="1"/>
          </p:nvPr>
        </p:nvSpPr>
        <p:spPr>
          <a:xfrm>
            <a:off x="963085" y="2528907"/>
            <a:ext cx="10363200" cy="1877996"/>
          </a:xfrm>
        </p:spPr>
        <p:txBody>
          <a:bodyPr>
            <a:normAutofit/>
          </a:bodyPr>
          <a:lstStyle/>
          <a:p>
            <a:pPr marL="346075" indent="-346075"/>
            <a:endParaRPr lang="en-US" dirty="0"/>
          </a:p>
        </p:txBody>
      </p:sp>
      <p:sp>
        <p:nvSpPr>
          <p:cNvPr id="4" name="Date Placeholder 3">
            <a:extLst>
              <a:ext uri="{FF2B5EF4-FFF2-40B4-BE49-F238E27FC236}">
                <a16:creationId xmlns:a16="http://schemas.microsoft.com/office/drawing/2014/main" id="{A4D93280-C620-4772-A0E9-9AB7E042758A}"/>
              </a:ext>
            </a:extLst>
          </p:cNvPr>
          <p:cNvSpPr>
            <a:spLocks noGrp="1"/>
          </p:cNvSpPr>
          <p:nvPr>
            <p:ph type="dt" sz="half" idx="2"/>
          </p:nvPr>
        </p:nvSpPr>
        <p:spPr/>
        <p:txBody>
          <a:bodyPr/>
          <a:lstStyle/>
          <a:p>
            <a:fld id="{ED670AD2-F7DA-4933-9B70-42D14B5B4F41}" type="datetime1">
              <a:rPr lang="en-US" smtClean="0"/>
              <a:t>12/21/2024</a:t>
            </a:fld>
            <a:endParaRPr lang="en-US" dirty="0"/>
          </a:p>
        </p:txBody>
      </p:sp>
      <p:sp>
        <p:nvSpPr>
          <p:cNvPr id="5" name="Footer Placeholder 4">
            <a:extLst>
              <a:ext uri="{FF2B5EF4-FFF2-40B4-BE49-F238E27FC236}">
                <a16:creationId xmlns:a16="http://schemas.microsoft.com/office/drawing/2014/main" id="{DC424A2F-4DAD-4BE7-9914-61A389F749E7}"/>
              </a:ext>
            </a:extLst>
          </p:cNvPr>
          <p:cNvSpPr>
            <a:spLocks noGrp="1"/>
          </p:cNvSpPr>
          <p:nvPr>
            <p:ph type="ftr" sz="quarter" idx="3"/>
          </p:nvPr>
        </p:nvSpPr>
        <p:spPr/>
        <p:txBody>
          <a:bodyPr/>
          <a:lstStyle/>
          <a:p>
            <a:r>
              <a:rPr lang="en-US" dirty="0"/>
              <a:t>PS-PVR for Provisional Maturity of GOES-19 ABI L1b and CMI Products</a:t>
            </a:r>
          </a:p>
        </p:txBody>
      </p:sp>
      <p:sp>
        <p:nvSpPr>
          <p:cNvPr id="6" name="Slide Number Placeholder 5">
            <a:extLst>
              <a:ext uri="{FF2B5EF4-FFF2-40B4-BE49-F238E27FC236}">
                <a16:creationId xmlns:a16="http://schemas.microsoft.com/office/drawing/2014/main" id="{4F8F230B-59BC-4F66-8DE1-D08BB1EE9B60}"/>
              </a:ext>
            </a:extLst>
          </p:cNvPr>
          <p:cNvSpPr>
            <a:spLocks noGrp="1"/>
          </p:cNvSpPr>
          <p:nvPr>
            <p:ph type="sldNum" sz="quarter" idx="4"/>
          </p:nvPr>
        </p:nvSpPr>
        <p:spPr/>
        <p:txBody>
          <a:bodyPr/>
          <a:lstStyle/>
          <a:p>
            <a:fld id="{24AD0344-B142-42FF-A24F-67F68BAAC27D}" type="slidenum">
              <a:rPr lang="en-US" smtClean="0"/>
              <a:pPr/>
              <a:t>6</a:t>
            </a:fld>
            <a:endParaRPr lang="en-US" dirty="0"/>
          </a:p>
        </p:txBody>
      </p:sp>
    </p:spTree>
    <p:extLst>
      <p:ext uri="{BB962C8B-B14F-4D97-AF65-F5344CB8AC3E}">
        <p14:creationId xmlns:p14="http://schemas.microsoft.com/office/powerpoint/2010/main" val="30980226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4E168-C488-4D00-9AC2-8E72E521A963}"/>
              </a:ext>
            </a:extLst>
          </p:cNvPr>
          <p:cNvSpPr>
            <a:spLocks noGrp="1"/>
          </p:cNvSpPr>
          <p:nvPr>
            <p:ph type="title"/>
          </p:nvPr>
        </p:nvSpPr>
        <p:spPr/>
        <p:txBody>
          <a:bodyPr>
            <a:normAutofit/>
          </a:bodyPr>
          <a:lstStyle/>
          <a:p>
            <a:r>
              <a:rPr lang="en-US" dirty="0"/>
              <a:t>6) GOES-16/19 Difference</a:t>
            </a:r>
          </a:p>
        </p:txBody>
      </p:sp>
      <p:sp>
        <p:nvSpPr>
          <p:cNvPr id="3" name="Content Placeholder 2">
            <a:extLst>
              <a:ext uri="{FF2B5EF4-FFF2-40B4-BE49-F238E27FC236}">
                <a16:creationId xmlns:a16="http://schemas.microsoft.com/office/drawing/2014/main" id="{4F773CB2-98A9-4C75-919F-02A3C65B1B93}"/>
              </a:ext>
            </a:extLst>
          </p:cNvPr>
          <p:cNvSpPr>
            <a:spLocks noGrp="1"/>
          </p:cNvSpPr>
          <p:nvPr>
            <p:ph idx="1"/>
          </p:nvPr>
        </p:nvSpPr>
        <p:spPr/>
        <p:txBody>
          <a:bodyPr/>
          <a:lstStyle/>
          <a:p>
            <a:r>
              <a:rPr lang="en-US" dirty="0"/>
              <a:t>Recall that B01 biases are within 3% from references for both GOES-16 and GOES-19, however their biases have different signs.</a:t>
            </a:r>
          </a:p>
        </p:txBody>
      </p:sp>
      <p:sp>
        <p:nvSpPr>
          <p:cNvPr id="4" name="Date Placeholder 3">
            <a:extLst>
              <a:ext uri="{FF2B5EF4-FFF2-40B4-BE49-F238E27FC236}">
                <a16:creationId xmlns:a16="http://schemas.microsoft.com/office/drawing/2014/main" id="{6CF345AD-83B3-4C91-A189-E030435BBD71}"/>
              </a:ext>
            </a:extLst>
          </p:cNvPr>
          <p:cNvSpPr>
            <a:spLocks noGrp="1"/>
          </p:cNvSpPr>
          <p:nvPr>
            <p:ph type="dt" sz="half" idx="2"/>
          </p:nvPr>
        </p:nvSpPr>
        <p:spPr/>
        <p:txBody>
          <a:bodyPr/>
          <a:lstStyle/>
          <a:p>
            <a:fld id="{B97E775A-0CD7-4FD0-A440-975B6CB90FBA}" type="datetime1">
              <a:rPr lang="en-US" smtClean="0"/>
              <a:t>12/21/2024</a:t>
            </a:fld>
            <a:endParaRPr lang="en-US" dirty="0"/>
          </a:p>
        </p:txBody>
      </p:sp>
      <p:sp>
        <p:nvSpPr>
          <p:cNvPr id="5" name="Footer Placeholder 4">
            <a:extLst>
              <a:ext uri="{FF2B5EF4-FFF2-40B4-BE49-F238E27FC236}">
                <a16:creationId xmlns:a16="http://schemas.microsoft.com/office/drawing/2014/main" id="{53D744D7-50CF-412D-AF51-6C1CB6E5F50A}"/>
              </a:ext>
            </a:extLst>
          </p:cNvPr>
          <p:cNvSpPr>
            <a:spLocks noGrp="1"/>
          </p:cNvSpPr>
          <p:nvPr>
            <p:ph type="ftr" sz="quarter" idx="3"/>
          </p:nvPr>
        </p:nvSpPr>
        <p:spPr/>
        <p:txBody>
          <a:bodyPr/>
          <a:lstStyle/>
          <a:p>
            <a:r>
              <a:rPr lang="en-US" dirty="0"/>
              <a:t>PS-PVR for Provisional Maturity of GOES-19 ABI L1b and CMI Products</a:t>
            </a:r>
          </a:p>
        </p:txBody>
      </p:sp>
      <p:sp>
        <p:nvSpPr>
          <p:cNvPr id="6" name="Slide Number Placeholder 5">
            <a:extLst>
              <a:ext uri="{FF2B5EF4-FFF2-40B4-BE49-F238E27FC236}">
                <a16:creationId xmlns:a16="http://schemas.microsoft.com/office/drawing/2014/main" id="{DB8C025D-2BB7-4C30-B2C3-1F1F17236C35}"/>
              </a:ext>
            </a:extLst>
          </p:cNvPr>
          <p:cNvSpPr>
            <a:spLocks noGrp="1"/>
          </p:cNvSpPr>
          <p:nvPr>
            <p:ph type="sldNum" sz="quarter" idx="4"/>
          </p:nvPr>
        </p:nvSpPr>
        <p:spPr/>
        <p:txBody>
          <a:bodyPr/>
          <a:lstStyle/>
          <a:p>
            <a:fld id="{24AD0344-B142-42FF-A24F-67F68BAAC27D}" type="slidenum">
              <a:rPr lang="en-US" smtClean="0"/>
              <a:pPr/>
              <a:t>60</a:t>
            </a:fld>
            <a:endParaRPr lang="en-US" dirty="0"/>
          </a:p>
        </p:txBody>
      </p:sp>
    </p:spTree>
    <p:extLst>
      <p:ext uri="{BB962C8B-B14F-4D97-AF65-F5344CB8AC3E}">
        <p14:creationId xmlns:p14="http://schemas.microsoft.com/office/powerpoint/2010/main" val="1647317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ABI VNIR Accuracy at Provisional</a:t>
            </a:r>
          </a:p>
        </p:txBody>
      </p:sp>
      <p:sp>
        <p:nvSpPr>
          <p:cNvPr id="4" name="Date Placeholder 3"/>
          <p:cNvSpPr>
            <a:spLocks noGrp="1"/>
          </p:cNvSpPr>
          <p:nvPr>
            <p:ph type="dt" sz="half" idx="2"/>
          </p:nvPr>
        </p:nvSpPr>
        <p:spPr/>
        <p:txBody>
          <a:bodyPr/>
          <a:lstStyle/>
          <a:p>
            <a:fld id="{D7E516F4-CA9C-419D-A69F-B94D716B89BD}" type="datetime1">
              <a:rPr lang="en-US" smtClean="0"/>
              <a:t>12/21/2024</a:t>
            </a:fld>
            <a:endParaRPr lang="en-US" dirty="0"/>
          </a:p>
        </p:txBody>
      </p:sp>
      <p:sp>
        <p:nvSpPr>
          <p:cNvPr id="5" name="Footer Placeholder 4"/>
          <p:cNvSpPr>
            <a:spLocks noGrp="1"/>
          </p:cNvSpPr>
          <p:nvPr>
            <p:ph type="ftr" sz="quarter" idx="3"/>
          </p:nvPr>
        </p:nvSpPr>
        <p:spPr/>
        <p:txBody>
          <a:bodyPr/>
          <a:lstStyle/>
          <a:p>
            <a:r>
              <a:rPr lang="en-US" dirty="0"/>
              <a:t>PS-PVR for Provisional Maturity of GOES-19 ABI L1b and CMI Products</a:t>
            </a:r>
          </a:p>
        </p:txBody>
      </p:sp>
      <p:sp>
        <p:nvSpPr>
          <p:cNvPr id="6" name="Slide Number Placeholder 5"/>
          <p:cNvSpPr>
            <a:spLocks noGrp="1"/>
          </p:cNvSpPr>
          <p:nvPr>
            <p:ph type="sldNum" sz="quarter" idx="4"/>
          </p:nvPr>
        </p:nvSpPr>
        <p:spPr/>
        <p:txBody>
          <a:bodyPr/>
          <a:lstStyle/>
          <a:p>
            <a:fld id="{F4187418-5481-4E5B-A2F4-9A93734A0716}" type="slidenum">
              <a:rPr lang="en-US" smtClean="0"/>
              <a:t>61</a:t>
            </a:fld>
            <a:endParaRPr lang="en-US" dirty="0"/>
          </a:p>
        </p:txBody>
      </p:sp>
      <p:sp>
        <p:nvSpPr>
          <p:cNvPr id="12" name="TextBox 11">
            <a:extLst>
              <a:ext uri="{FF2B5EF4-FFF2-40B4-BE49-F238E27FC236}">
                <a16:creationId xmlns:a16="http://schemas.microsoft.com/office/drawing/2014/main" id="{3A9CA930-2B94-4FE6-B3D2-B42F6A764E34}"/>
              </a:ext>
            </a:extLst>
          </p:cNvPr>
          <p:cNvSpPr txBox="1"/>
          <p:nvPr/>
        </p:nvSpPr>
        <p:spPr>
          <a:xfrm>
            <a:off x="621890" y="5578349"/>
            <a:ext cx="10948220" cy="830997"/>
          </a:xfrm>
          <a:prstGeom prst="rect">
            <a:avLst/>
          </a:prstGeom>
          <a:noFill/>
        </p:spPr>
        <p:txBody>
          <a:bodyPr wrap="square" rtlCol="0">
            <a:spAutoFit/>
          </a:bodyPr>
          <a:lstStyle/>
          <a:p>
            <a:pPr algn="ctr"/>
            <a:r>
              <a:rPr lang="en-US" sz="2400" dirty="0"/>
              <a:t>GOES-19 ABI VNIR accuracy is comparable to those on GOES-16/17/18 at Provisional.</a:t>
            </a:r>
          </a:p>
          <a:p>
            <a:pPr algn="ctr"/>
            <a:r>
              <a:rPr lang="en-US" sz="2400" dirty="0"/>
              <a:t>Channel 2 calibration was adjusted to reduce the bias.</a:t>
            </a:r>
          </a:p>
        </p:txBody>
      </p:sp>
      <p:graphicFrame>
        <p:nvGraphicFramePr>
          <p:cNvPr id="11" name="Chart 10">
            <a:extLst>
              <a:ext uri="{FF2B5EF4-FFF2-40B4-BE49-F238E27FC236}">
                <a16:creationId xmlns:a16="http://schemas.microsoft.com/office/drawing/2014/main" id="{3E637E00-DAC9-4388-B402-4C2B49218625}"/>
              </a:ext>
            </a:extLst>
          </p:cNvPr>
          <p:cNvGraphicFramePr>
            <a:graphicFrameLocks/>
          </p:cNvGraphicFramePr>
          <p:nvPr>
            <p:extLst/>
          </p:nvPr>
        </p:nvGraphicFramePr>
        <p:xfrm>
          <a:off x="621890" y="1114458"/>
          <a:ext cx="10948220" cy="4587095"/>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6D82B8A4-AA3D-4B40-889D-42E13B631CD2}"/>
              </a:ext>
            </a:extLst>
          </p:cNvPr>
          <p:cNvSpPr txBox="1"/>
          <p:nvPr/>
        </p:nvSpPr>
        <p:spPr>
          <a:xfrm rot="16200000">
            <a:off x="10953938" y="5423842"/>
            <a:ext cx="1601676" cy="369332"/>
          </a:xfrm>
          <a:prstGeom prst="rect">
            <a:avLst/>
          </a:prstGeom>
          <a:noFill/>
        </p:spPr>
        <p:txBody>
          <a:bodyPr wrap="square" rtlCol="0">
            <a:spAutoFit/>
          </a:bodyPr>
          <a:lstStyle/>
          <a:p>
            <a:r>
              <a:rPr lang="en-US" dirty="0"/>
              <a:t>PLPT-04</a:t>
            </a:r>
          </a:p>
        </p:txBody>
      </p:sp>
      <p:cxnSp>
        <p:nvCxnSpPr>
          <p:cNvPr id="9" name="Straight Connector 8">
            <a:extLst>
              <a:ext uri="{FF2B5EF4-FFF2-40B4-BE49-F238E27FC236}">
                <a16:creationId xmlns:a16="http://schemas.microsoft.com/office/drawing/2014/main" id="{D69603B3-B490-41BD-8A28-EB9E070BBF38}"/>
              </a:ext>
            </a:extLst>
          </p:cNvPr>
          <p:cNvCxnSpPr>
            <a:cxnSpLocks/>
          </p:cNvCxnSpPr>
          <p:nvPr/>
        </p:nvCxnSpPr>
        <p:spPr>
          <a:xfrm>
            <a:off x="1366608" y="4207882"/>
            <a:ext cx="9954984" cy="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0392ABC-56EE-4C4D-803D-0B54432A721A}"/>
              </a:ext>
            </a:extLst>
          </p:cNvPr>
          <p:cNvCxnSpPr>
            <a:cxnSpLocks/>
          </p:cNvCxnSpPr>
          <p:nvPr/>
        </p:nvCxnSpPr>
        <p:spPr>
          <a:xfrm>
            <a:off x="1366608" y="2241731"/>
            <a:ext cx="9954984" cy="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F8DFBB30-4998-4E64-9231-0716BE36F045}"/>
              </a:ext>
            </a:extLst>
          </p:cNvPr>
          <p:cNvSpPr/>
          <p:nvPr/>
        </p:nvSpPr>
        <p:spPr>
          <a:xfrm>
            <a:off x="1118090" y="1755469"/>
            <a:ext cx="2017059" cy="313764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071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4E168-C488-4D00-9AC2-8E72E521A963}"/>
              </a:ext>
            </a:extLst>
          </p:cNvPr>
          <p:cNvSpPr>
            <a:spLocks noGrp="1"/>
          </p:cNvSpPr>
          <p:nvPr>
            <p:ph type="title"/>
          </p:nvPr>
        </p:nvSpPr>
        <p:spPr/>
        <p:txBody>
          <a:bodyPr>
            <a:normAutofit/>
          </a:bodyPr>
          <a:lstStyle/>
          <a:p>
            <a:r>
              <a:rPr lang="en-US" dirty="0"/>
              <a:t>6) GOES-16/19 Difference</a:t>
            </a:r>
          </a:p>
        </p:txBody>
      </p:sp>
      <p:sp>
        <p:nvSpPr>
          <p:cNvPr id="3" name="Content Placeholder 2">
            <a:extLst>
              <a:ext uri="{FF2B5EF4-FFF2-40B4-BE49-F238E27FC236}">
                <a16:creationId xmlns:a16="http://schemas.microsoft.com/office/drawing/2014/main" id="{4F773CB2-98A9-4C75-919F-02A3C65B1B93}"/>
              </a:ext>
            </a:extLst>
          </p:cNvPr>
          <p:cNvSpPr>
            <a:spLocks noGrp="1"/>
          </p:cNvSpPr>
          <p:nvPr>
            <p:ph idx="1"/>
          </p:nvPr>
        </p:nvSpPr>
        <p:spPr/>
        <p:txBody>
          <a:bodyPr/>
          <a:lstStyle/>
          <a:p>
            <a:r>
              <a:rPr lang="en-US" dirty="0"/>
              <a:t>Recall that B01 biases are within 3% from references for both GOES-16 and GOES-19, however their biases have different signs.</a:t>
            </a:r>
          </a:p>
          <a:p>
            <a:r>
              <a:rPr lang="en-US" dirty="0"/>
              <a:t>That led to the situation that although both ABI products meet the requirement, they have a relatively large difference from each other.</a:t>
            </a:r>
          </a:p>
        </p:txBody>
      </p:sp>
      <p:sp>
        <p:nvSpPr>
          <p:cNvPr id="4" name="Date Placeholder 3">
            <a:extLst>
              <a:ext uri="{FF2B5EF4-FFF2-40B4-BE49-F238E27FC236}">
                <a16:creationId xmlns:a16="http://schemas.microsoft.com/office/drawing/2014/main" id="{6CF345AD-83B3-4C91-A189-E030435BBD71}"/>
              </a:ext>
            </a:extLst>
          </p:cNvPr>
          <p:cNvSpPr>
            <a:spLocks noGrp="1"/>
          </p:cNvSpPr>
          <p:nvPr>
            <p:ph type="dt" sz="half" idx="2"/>
          </p:nvPr>
        </p:nvSpPr>
        <p:spPr/>
        <p:txBody>
          <a:bodyPr/>
          <a:lstStyle/>
          <a:p>
            <a:fld id="{B97E775A-0CD7-4FD0-A440-975B6CB90FBA}" type="datetime1">
              <a:rPr lang="en-US" smtClean="0"/>
              <a:t>12/21/2024</a:t>
            </a:fld>
            <a:endParaRPr lang="en-US" dirty="0"/>
          </a:p>
        </p:txBody>
      </p:sp>
      <p:sp>
        <p:nvSpPr>
          <p:cNvPr id="5" name="Footer Placeholder 4">
            <a:extLst>
              <a:ext uri="{FF2B5EF4-FFF2-40B4-BE49-F238E27FC236}">
                <a16:creationId xmlns:a16="http://schemas.microsoft.com/office/drawing/2014/main" id="{53D744D7-50CF-412D-AF51-6C1CB6E5F50A}"/>
              </a:ext>
            </a:extLst>
          </p:cNvPr>
          <p:cNvSpPr>
            <a:spLocks noGrp="1"/>
          </p:cNvSpPr>
          <p:nvPr>
            <p:ph type="ftr" sz="quarter" idx="3"/>
          </p:nvPr>
        </p:nvSpPr>
        <p:spPr/>
        <p:txBody>
          <a:bodyPr/>
          <a:lstStyle/>
          <a:p>
            <a:r>
              <a:rPr lang="en-US" dirty="0"/>
              <a:t>PS-PVR for Provisional Maturity of GOES-19 ABI L1b and CMI Products</a:t>
            </a:r>
          </a:p>
        </p:txBody>
      </p:sp>
      <p:sp>
        <p:nvSpPr>
          <p:cNvPr id="6" name="Slide Number Placeholder 5">
            <a:extLst>
              <a:ext uri="{FF2B5EF4-FFF2-40B4-BE49-F238E27FC236}">
                <a16:creationId xmlns:a16="http://schemas.microsoft.com/office/drawing/2014/main" id="{DB8C025D-2BB7-4C30-B2C3-1F1F17236C35}"/>
              </a:ext>
            </a:extLst>
          </p:cNvPr>
          <p:cNvSpPr>
            <a:spLocks noGrp="1"/>
          </p:cNvSpPr>
          <p:nvPr>
            <p:ph type="sldNum" sz="quarter" idx="4"/>
          </p:nvPr>
        </p:nvSpPr>
        <p:spPr/>
        <p:txBody>
          <a:bodyPr/>
          <a:lstStyle/>
          <a:p>
            <a:fld id="{24AD0344-B142-42FF-A24F-67F68BAAC27D}" type="slidenum">
              <a:rPr lang="en-US" smtClean="0"/>
              <a:pPr/>
              <a:t>62</a:t>
            </a:fld>
            <a:endParaRPr lang="en-US" dirty="0"/>
          </a:p>
        </p:txBody>
      </p:sp>
    </p:spTree>
    <p:extLst>
      <p:ext uri="{BB962C8B-B14F-4D97-AF65-F5344CB8AC3E}">
        <p14:creationId xmlns:p14="http://schemas.microsoft.com/office/powerpoint/2010/main" val="21155544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9E69D0F1-80E5-4D7B-886F-367FB1EAE270}"/>
              </a:ext>
            </a:extLst>
          </p:cNvPr>
          <p:cNvGraphicFramePr>
            <a:graphicFrameLocks/>
          </p:cNvGraphicFramePr>
          <p:nvPr/>
        </p:nvGraphicFramePr>
        <p:xfrm>
          <a:off x="607219" y="1129554"/>
          <a:ext cx="10975179" cy="5020234"/>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9AC87E30-11BA-4B9D-83BD-D06936851313}"/>
              </a:ext>
            </a:extLst>
          </p:cNvPr>
          <p:cNvSpPr>
            <a:spLocks noGrp="1"/>
          </p:cNvSpPr>
          <p:nvPr>
            <p:ph type="title"/>
          </p:nvPr>
        </p:nvSpPr>
        <p:spPr/>
        <p:txBody>
          <a:bodyPr/>
          <a:lstStyle/>
          <a:p>
            <a:r>
              <a:rPr lang="en-US" dirty="0"/>
              <a:t>Comparison</a:t>
            </a:r>
          </a:p>
        </p:txBody>
      </p:sp>
      <p:sp>
        <p:nvSpPr>
          <p:cNvPr id="8" name="TextBox 7">
            <a:extLst>
              <a:ext uri="{FF2B5EF4-FFF2-40B4-BE49-F238E27FC236}">
                <a16:creationId xmlns:a16="http://schemas.microsoft.com/office/drawing/2014/main" id="{3EF65E6F-89BE-49A6-9F13-4E99329452DC}"/>
              </a:ext>
            </a:extLst>
          </p:cNvPr>
          <p:cNvSpPr txBox="1"/>
          <p:nvPr/>
        </p:nvSpPr>
        <p:spPr>
          <a:xfrm>
            <a:off x="6221506" y="4439868"/>
            <a:ext cx="5280210"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t>A definitive comparison is premature at this early stage.</a:t>
            </a:r>
          </a:p>
          <a:p>
            <a:pPr marL="285750" indent="-285750">
              <a:buFont typeface="Arial" panose="020B0604020202020204" pitchFamily="34" charset="0"/>
              <a:buChar char="•"/>
            </a:pPr>
            <a:r>
              <a:rPr lang="en-US" sz="1600" dirty="0"/>
              <a:t>A cursory inspection confirms that the initial calibration of GOES-19 ABI solar channels is not grossly out of family.</a:t>
            </a:r>
          </a:p>
        </p:txBody>
      </p:sp>
      <p:sp>
        <p:nvSpPr>
          <p:cNvPr id="6" name="Date Placeholder 5">
            <a:extLst>
              <a:ext uri="{FF2B5EF4-FFF2-40B4-BE49-F238E27FC236}">
                <a16:creationId xmlns:a16="http://schemas.microsoft.com/office/drawing/2014/main" id="{472C7772-1D41-4D2F-9E64-6D21D965AF72}"/>
              </a:ext>
            </a:extLst>
          </p:cNvPr>
          <p:cNvSpPr>
            <a:spLocks noGrp="1"/>
          </p:cNvSpPr>
          <p:nvPr>
            <p:ph type="dt" idx="10"/>
          </p:nvPr>
        </p:nvSpPr>
        <p:spPr/>
        <p:txBody>
          <a:bodyPr/>
          <a:lstStyle/>
          <a:p>
            <a:fld id="{15287458-D98F-4AC8-B153-F65148014F7E}" type="datetime1">
              <a:rPr lang="en-US" smtClean="0"/>
              <a:t>12/21/2024</a:t>
            </a:fld>
            <a:endParaRPr lang="en-US" dirty="0"/>
          </a:p>
        </p:txBody>
      </p:sp>
      <p:sp>
        <p:nvSpPr>
          <p:cNvPr id="10" name="Footer Placeholder 9">
            <a:extLst>
              <a:ext uri="{FF2B5EF4-FFF2-40B4-BE49-F238E27FC236}">
                <a16:creationId xmlns:a16="http://schemas.microsoft.com/office/drawing/2014/main" id="{2C944712-556D-4CD4-9DF0-470A04E7D744}"/>
              </a:ext>
            </a:extLst>
          </p:cNvPr>
          <p:cNvSpPr>
            <a:spLocks noGrp="1"/>
          </p:cNvSpPr>
          <p:nvPr>
            <p:ph type="ftr" idx="11"/>
          </p:nvPr>
        </p:nvSpPr>
        <p:spPr/>
        <p:txBody>
          <a:bodyPr/>
          <a:lstStyle/>
          <a:p>
            <a:r>
              <a:rPr lang="en-US" dirty="0">
                <a:solidFill>
                  <a:schemeClr val="tx1">
                    <a:lumMod val="50000"/>
                    <a:lumOff val="50000"/>
                  </a:schemeClr>
                </a:solidFill>
              </a:rPr>
              <a:t>PS-PVR for Provisional Maturity of GOES-19 ABI L1b and CMI Products</a:t>
            </a:r>
          </a:p>
        </p:txBody>
      </p:sp>
      <p:sp>
        <p:nvSpPr>
          <p:cNvPr id="11" name="Slide Number Placeholder 10">
            <a:extLst>
              <a:ext uri="{FF2B5EF4-FFF2-40B4-BE49-F238E27FC236}">
                <a16:creationId xmlns:a16="http://schemas.microsoft.com/office/drawing/2014/main" id="{B6A2D175-293B-4200-B22D-F811D22862C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63</a:t>
            </a:fld>
            <a:endParaRPr lang="en-US" dirty="0"/>
          </a:p>
        </p:txBody>
      </p:sp>
      <p:sp>
        <p:nvSpPr>
          <p:cNvPr id="12" name="Oval 11">
            <a:extLst>
              <a:ext uri="{FF2B5EF4-FFF2-40B4-BE49-F238E27FC236}">
                <a16:creationId xmlns:a16="http://schemas.microsoft.com/office/drawing/2014/main" id="{65688147-E779-476A-B8E2-65CE7B99D3E1}"/>
              </a:ext>
            </a:extLst>
          </p:cNvPr>
          <p:cNvSpPr/>
          <p:nvPr/>
        </p:nvSpPr>
        <p:spPr>
          <a:xfrm>
            <a:off x="1290917" y="2770094"/>
            <a:ext cx="2017059" cy="313764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568A72AA-EECE-481F-9326-DC3F02D82F07}"/>
              </a:ext>
            </a:extLst>
          </p:cNvPr>
          <p:cNvSpPr txBox="1"/>
          <p:nvPr/>
        </p:nvSpPr>
        <p:spPr>
          <a:xfrm>
            <a:off x="1290917" y="4532200"/>
            <a:ext cx="1642656" cy="646331"/>
          </a:xfrm>
          <a:prstGeom prst="rect">
            <a:avLst/>
          </a:prstGeom>
          <a:noFill/>
        </p:spPr>
        <p:txBody>
          <a:bodyPr wrap="square" rtlCol="0">
            <a:spAutoFit/>
          </a:bodyPr>
          <a:lstStyle/>
          <a:p>
            <a:pPr algn="ctr"/>
            <a:r>
              <a:rPr lang="en-US" dirty="0"/>
              <a:t>G19 is darker than G16</a:t>
            </a:r>
          </a:p>
        </p:txBody>
      </p:sp>
    </p:spTree>
    <p:extLst>
      <p:ext uri="{BB962C8B-B14F-4D97-AF65-F5344CB8AC3E}">
        <p14:creationId xmlns:p14="http://schemas.microsoft.com/office/powerpoint/2010/main" val="3410026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4E168-C488-4D00-9AC2-8E72E521A963}"/>
              </a:ext>
            </a:extLst>
          </p:cNvPr>
          <p:cNvSpPr>
            <a:spLocks noGrp="1"/>
          </p:cNvSpPr>
          <p:nvPr>
            <p:ph type="title"/>
          </p:nvPr>
        </p:nvSpPr>
        <p:spPr/>
        <p:txBody>
          <a:bodyPr>
            <a:normAutofit/>
          </a:bodyPr>
          <a:lstStyle/>
          <a:p>
            <a:r>
              <a:rPr lang="en-US" dirty="0"/>
              <a:t>6) GOES-16/19 Difference</a:t>
            </a:r>
          </a:p>
        </p:txBody>
      </p:sp>
      <p:sp>
        <p:nvSpPr>
          <p:cNvPr id="3" name="Content Placeholder 2">
            <a:extLst>
              <a:ext uri="{FF2B5EF4-FFF2-40B4-BE49-F238E27FC236}">
                <a16:creationId xmlns:a16="http://schemas.microsoft.com/office/drawing/2014/main" id="{4F773CB2-98A9-4C75-919F-02A3C65B1B93}"/>
              </a:ext>
            </a:extLst>
          </p:cNvPr>
          <p:cNvSpPr>
            <a:spLocks noGrp="1"/>
          </p:cNvSpPr>
          <p:nvPr>
            <p:ph idx="1"/>
          </p:nvPr>
        </p:nvSpPr>
        <p:spPr/>
        <p:txBody>
          <a:bodyPr/>
          <a:lstStyle/>
          <a:p>
            <a:r>
              <a:rPr lang="en-US" dirty="0"/>
              <a:t>Recall that B01 biases are within 3% from references for both GOES-16 and GOES-19, however their biases have different signs.</a:t>
            </a:r>
          </a:p>
          <a:p>
            <a:r>
              <a:rPr lang="en-US" dirty="0"/>
              <a:t>That led to the situation that although both ABI products meet the requirement, they have a relatively large difference from each other.</a:t>
            </a:r>
          </a:p>
          <a:p>
            <a:r>
              <a:rPr lang="en-US" dirty="0"/>
              <a:t>Furthermore, that could happen to another channel, again with opposite sign.</a:t>
            </a:r>
          </a:p>
        </p:txBody>
      </p:sp>
      <p:sp>
        <p:nvSpPr>
          <p:cNvPr id="4" name="Date Placeholder 3">
            <a:extLst>
              <a:ext uri="{FF2B5EF4-FFF2-40B4-BE49-F238E27FC236}">
                <a16:creationId xmlns:a16="http://schemas.microsoft.com/office/drawing/2014/main" id="{6CF345AD-83B3-4C91-A189-E030435BBD71}"/>
              </a:ext>
            </a:extLst>
          </p:cNvPr>
          <p:cNvSpPr>
            <a:spLocks noGrp="1"/>
          </p:cNvSpPr>
          <p:nvPr>
            <p:ph type="dt" sz="half" idx="2"/>
          </p:nvPr>
        </p:nvSpPr>
        <p:spPr/>
        <p:txBody>
          <a:bodyPr/>
          <a:lstStyle/>
          <a:p>
            <a:fld id="{B97E775A-0CD7-4FD0-A440-975B6CB90FBA}" type="datetime1">
              <a:rPr lang="en-US" smtClean="0"/>
              <a:t>12/21/2024</a:t>
            </a:fld>
            <a:endParaRPr lang="en-US" dirty="0"/>
          </a:p>
        </p:txBody>
      </p:sp>
      <p:sp>
        <p:nvSpPr>
          <p:cNvPr id="5" name="Footer Placeholder 4">
            <a:extLst>
              <a:ext uri="{FF2B5EF4-FFF2-40B4-BE49-F238E27FC236}">
                <a16:creationId xmlns:a16="http://schemas.microsoft.com/office/drawing/2014/main" id="{53D744D7-50CF-412D-AF51-6C1CB6E5F50A}"/>
              </a:ext>
            </a:extLst>
          </p:cNvPr>
          <p:cNvSpPr>
            <a:spLocks noGrp="1"/>
          </p:cNvSpPr>
          <p:nvPr>
            <p:ph type="ftr" sz="quarter" idx="3"/>
          </p:nvPr>
        </p:nvSpPr>
        <p:spPr/>
        <p:txBody>
          <a:bodyPr/>
          <a:lstStyle/>
          <a:p>
            <a:r>
              <a:rPr lang="en-US" dirty="0"/>
              <a:t>PS-PVR for Provisional Maturity of GOES-19 ABI L1b and CMI Products</a:t>
            </a:r>
          </a:p>
        </p:txBody>
      </p:sp>
      <p:sp>
        <p:nvSpPr>
          <p:cNvPr id="6" name="Slide Number Placeholder 5">
            <a:extLst>
              <a:ext uri="{FF2B5EF4-FFF2-40B4-BE49-F238E27FC236}">
                <a16:creationId xmlns:a16="http://schemas.microsoft.com/office/drawing/2014/main" id="{DB8C025D-2BB7-4C30-B2C3-1F1F17236C35}"/>
              </a:ext>
            </a:extLst>
          </p:cNvPr>
          <p:cNvSpPr>
            <a:spLocks noGrp="1"/>
          </p:cNvSpPr>
          <p:nvPr>
            <p:ph type="sldNum" sz="quarter" idx="4"/>
          </p:nvPr>
        </p:nvSpPr>
        <p:spPr/>
        <p:txBody>
          <a:bodyPr/>
          <a:lstStyle/>
          <a:p>
            <a:fld id="{24AD0344-B142-42FF-A24F-67F68BAAC27D}" type="slidenum">
              <a:rPr lang="en-US" smtClean="0"/>
              <a:pPr/>
              <a:t>64</a:t>
            </a:fld>
            <a:endParaRPr lang="en-US" dirty="0"/>
          </a:p>
        </p:txBody>
      </p:sp>
    </p:spTree>
    <p:extLst>
      <p:ext uri="{BB962C8B-B14F-4D97-AF65-F5344CB8AC3E}">
        <p14:creationId xmlns:p14="http://schemas.microsoft.com/office/powerpoint/2010/main" val="31967278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9E69D0F1-80E5-4D7B-886F-367FB1EAE270}"/>
              </a:ext>
            </a:extLst>
          </p:cNvPr>
          <p:cNvGraphicFramePr>
            <a:graphicFrameLocks/>
          </p:cNvGraphicFramePr>
          <p:nvPr/>
        </p:nvGraphicFramePr>
        <p:xfrm>
          <a:off x="607219" y="1129554"/>
          <a:ext cx="10975179" cy="5020234"/>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9AC87E30-11BA-4B9D-83BD-D06936851313}"/>
              </a:ext>
            </a:extLst>
          </p:cNvPr>
          <p:cNvSpPr>
            <a:spLocks noGrp="1"/>
          </p:cNvSpPr>
          <p:nvPr>
            <p:ph type="title"/>
          </p:nvPr>
        </p:nvSpPr>
        <p:spPr/>
        <p:txBody>
          <a:bodyPr/>
          <a:lstStyle/>
          <a:p>
            <a:r>
              <a:rPr lang="en-US" dirty="0"/>
              <a:t>Comparison</a:t>
            </a:r>
          </a:p>
        </p:txBody>
      </p:sp>
      <p:sp>
        <p:nvSpPr>
          <p:cNvPr id="8" name="TextBox 7">
            <a:extLst>
              <a:ext uri="{FF2B5EF4-FFF2-40B4-BE49-F238E27FC236}">
                <a16:creationId xmlns:a16="http://schemas.microsoft.com/office/drawing/2014/main" id="{3EF65E6F-89BE-49A6-9F13-4E99329452DC}"/>
              </a:ext>
            </a:extLst>
          </p:cNvPr>
          <p:cNvSpPr txBox="1"/>
          <p:nvPr/>
        </p:nvSpPr>
        <p:spPr>
          <a:xfrm>
            <a:off x="6221506" y="4439868"/>
            <a:ext cx="5280210"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t>A definitive comparison is premature at this early stage.</a:t>
            </a:r>
          </a:p>
          <a:p>
            <a:pPr marL="285750" indent="-285750">
              <a:buFont typeface="Arial" panose="020B0604020202020204" pitchFamily="34" charset="0"/>
              <a:buChar char="•"/>
            </a:pPr>
            <a:r>
              <a:rPr lang="en-US" sz="1600" dirty="0"/>
              <a:t>A cursory inspection confirms that the initial calibration of GOES-19 ABI solar channels is not grossly out of family.</a:t>
            </a:r>
          </a:p>
        </p:txBody>
      </p:sp>
      <p:sp>
        <p:nvSpPr>
          <p:cNvPr id="6" name="Date Placeholder 5">
            <a:extLst>
              <a:ext uri="{FF2B5EF4-FFF2-40B4-BE49-F238E27FC236}">
                <a16:creationId xmlns:a16="http://schemas.microsoft.com/office/drawing/2014/main" id="{472C7772-1D41-4D2F-9E64-6D21D965AF72}"/>
              </a:ext>
            </a:extLst>
          </p:cNvPr>
          <p:cNvSpPr>
            <a:spLocks noGrp="1"/>
          </p:cNvSpPr>
          <p:nvPr>
            <p:ph type="dt" idx="10"/>
          </p:nvPr>
        </p:nvSpPr>
        <p:spPr/>
        <p:txBody>
          <a:bodyPr/>
          <a:lstStyle/>
          <a:p>
            <a:fld id="{15287458-D98F-4AC8-B153-F65148014F7E}" type="datetime1">
              <a:rPr lang="en-US" smtClean="0"/>
              <a:t>12/21/2024</a:t>
            </a:fld>
            <a:endParaRPr lang="en-US" dirty="0"/>
          </a:p>
        </p:txBody>
      </p:sp>
      <p:sp>
        <p:nvSpPr>
          <p:cNvPr id="10" name="Footer Placeholder 9">
            <a:extLst>
              <a:ext uri="{FF2B5EF4-FFF2-40B4-BE49-F238E27FC236}">
                <a16:creationId xmlns:a16="http://schemas.microsoft.com/office/drawing/2014/main" id="{2C944712-556D-4CD4-9DF0-470A04E7D744}"/>
              </a:ext>
            </a:extLst>
          </p:cNvPr>
          <p:cNvSpPr>
            <a:spLocks noGrp="1"/>
          </p:cNvSpPr>
          <p:nvPr>
            <p:ph type="ftr" idx="11"/>
          </p:nvPr>
        </p:nvSpPr>
        <p:spPr/>
        <p:txBody>
          <a:bodyPr/>
          <a:lstStyle/>
          <a:p>
            <a:r>
              <a:rPr lang="en-US" dirty="0">
                <a:solidFill>
                  <a:schemeClr val="tx1">
                    <a:lumMod val="50000"/>
                    <a:lumOff val="50000"/>
                  </a:schemeClr>
                </a:solidFill>
              </a:rPr>
              <a:t>PS-PVR for Provisional Maturity of GOES-19 ABI L1b and CMI Products</a:t>
            </a:r>
          </a:p>
        </p:txBody>
      </p:sp>
      <p:sp>
        <p:nvSpPr>
          <p:cNvPr id="11" name="Slide Number Placeholder 10">
            <a:extLst>
              <a:ext uri="{FF2B5EF4-FFF2-40B4-BE49-F238E27FC236}">
                <a16:creationId xmlns:a16="http://schemas.microsoft.com/office/drawing/2014/main" id="{B6A2D175-293B-4200-B22D-F811D22862C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65</a:t>
            </a:fld>
            <a:endParaRPr lang="en-US" dirty="0"/>
          </a:p>
        </p:txBody>
      </p:sp>
      <p:sp>
        <p:nvSpPr>
          <p:cNvPr id="12" name="Oval 11">
            <a:extLst>
              <a:ext uri="{FF2B5EF4-FFF2-40B4-BE49-F238E27FC236}">
                <a16:creationId xmlns:a16="http://schemas.microsoft.com/office/drawing/2014/main" id="{65688147-E779-476A-B8E2-65CE7B99D3E1}"/>
              </a:ext>
            </a:extLst>
          </p:cNvPr>
          <p:cNvSpPr/>
          <p:nvPr/>
        </p:nvSpPr>
        <p:spPr>
          <a:xfrm>
            <a:off x="1290917" y="2770094"/>
            <a:ext cx="2017059" cy="313764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187AD089-0068-4E4D-A18E-762936B72F12}"/>
              </a:ext>
            </a:extLst>
          </p:cNvPr>
          <p:cNvSpPr/>
          <p:nvPr/>
        </p:nvSpPr>
        <p:spPr>
          <a:xfrm>
            <a:off x="3370729" y="1452282"/>
            <a:ext cx="2017059" cy="313764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42BF3017-FFC9-4FBF-B06B-FD1CC93258DC}"/>
              </a:ext>
            </a:extLst>
          </p:cNvPr>
          <p:cNvSpPr txBox="1"/>
          <p:nvPr/>
        </p:nvSpPr>
        <p:spPr>
          <a:xfrm>
            <a:off x="1290917" y="4532200"/>
            <a:ext cx="1642656" cy="646331"/>
          </a:xfrm>
          <a:prstGeom prst="rect">
            <a:avLst/>
          </a:prstGeom>
          <a:noFill/>
        </p:spPr>
        <p:txBody>
          <a:bodyPr wrap="square" rtlCol="0">
            <a:spAutoFit/>
          </a:bodyPr>
          <a:lstStyle/>
          <a:p>
            <a:pPr algn="ctr"/>
            <a:r>
              <a:rPr lang="en-US" dirty="0"/>
              <a:t>G19 is darker than G16</a:t>
            </a:r>
          </a:p>
        </p:txBody>
      </p:sp>
      <p:sp>
        <p:nvSpPr>
          <p:cNvPr id="15" name="TextBox 14">
            <a:extLst>
              <a:ext uri="{FF2B5EF4-FFF2-40B4-BE49-F238E27FC236}">
                <a16:creationId xmlns:a16="http://schemas.microsoft.com/office/drawing/2014/main" id="{C28382A2-1594-45CE-8488-9FD53AE5F310}"/>
              </a:ext>
            </a:extLst>
          </p:cNvPr>
          <p:cNvSpPr txBox="1"/>
          <p:nvPr/>
        </p:nvSpPr>
        <p:spPr>
          <a:xfrm>
            <a:off x="3557930" y="3546083"/>
            <a:ext cx="1642656" cy="646331"/>
          </a:xfrm>
          <a:prstGeom prst="rect">
            <a:avLst/>
          </a:prstGeom>
          <a:noFill/>
        </p:spPr>
        <p:txBody>
          <a:bodyPr wrap="square" rtlCol="0">
            <a:spAutoFit/>
          </a:bodyPr>
          <a:lstStyle/>
          <a:p>
            <a:pPr algn="ctr"/>
            <a:r>
              <a:rPr lang="en-US" dirty="0"/>
              <a:t>G19 is brighter than G16</a:t>
            </a:r>
          </a:p>
        </p:txBody>
      </p:sp>
    </p:spTree>
    <p:extLst>
      <p:ext uri="{BB962C8B-B14F-4D97-AF65-F5344CB8AC3E}">
        <p14:creationId xmlns:p14="http://schemas.microsoft.com/office/powerpoint/2010/main" val="465400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4E168-C488-4D00-9AC2-8E72E521A963}"/>
              </a:ext>
            </a:extLst>
          </p:cNvPr>
          <p:cNvSpPr>
            <a:spLocks noGrp="1"/>
          </p:cNvSpPr>
          <p:nvPr>
            <p:ph type="title"/>
          </p:nvPr>
        </p:nvSpPr>
        <p:spPr/>
        <p:txBody>
          <a:bodyPr>
            <a:normAutofit/>
          </a:bodyPr>
          <a:lstStyle/>
          <a:p>
            <a:r>
              <a:rPr lang="en-US" dirty="0"/>
              <a:t>6) GOES-16/19 Difference</a:t>
            </a:r>
          </a:p>
        </p:txBody>
      </p:sp>
      <p:sp>
        <p:nvSpPr>
          <p:cNvPr id="3" name="Content Placeholder 2">
            <a:extLst>
              <a:ext uri="{FF2B5EF4-FFF2-40B4-BE49-F238E27FC236}">
                <a16:creationId xmlns:a16="http://schemas.microsoft.com/office/drawing/2014/main" id="{4F773CB2-98A9-4C75-919F-02A3C65B1B93}"/>
              </a:ext>
            </a:extLst>
          </p:cNvPr>
          <p:cNvSpPr>
            <a:spLocks noGrp="1"/>
          </p:cNvSpPr>
          <p:nvPr>
            <p:ph idx="1"/>
          </p:nvPr>
        </p:nvSpPr>
        <p:spPr/>
        <p:txBody>
          <a:bodyPr/>
          <a:lstStyle/>
          <a:p>
            <a:r>
              <a:rPr lang="en-US" dirty="0"/>
              <a:t>Recall that B01 biases are within 3% from references for both GOES-16 and GOES-19, however their biases have different signs.</a:t>
            </a:r>
          </a:p>
          <a:p>
            <a:r>
              <a:rPr lang="en-US" dirty="0"/>
              <a:t>That led to the situation that although both ABI products meet the requirement, they have a relatively large difference from each other.</a:t>
            </a:r>
          </a:p>
          <a:p>
            <a:r>
              <a:rPr lang="en-US" dirty="0"/>
              <a:t>Furthermore, that could happen to another channel, again with opposite sign.</a:t>
            </a:r>
          </a:p>
          <a:p>
            <a:r>
              <a:rPr lang="en-US" dirty="0"/>
              <a:t>That amplifies the difference of products using channel differences, which is especially relevant since GOES-19 will replace GOES-16.</a:t>
            </a:r>
          </a:p>
        </p:txBody>
      </p:sp>
      <p:sp>
        <p:nvSpPr>
          <p:cNvPr id="4" name="Date Placeholder 3">
            <a:extLst>
              <a:ext uri="{FF2B5EF4-FFF2-40B4-BE49-F238E27FC236}">
                <a16:creationId xmlns:a16="http://schemas.microsoft.com/office/drawing/2014/main" id="{6CF345AD-83B3-4C91-A189-E030435BBD71}"/>
              </a:ext>
            </a:extLst>
          </p:cNvPr>
          <p:cNvSpPr>
            <a:spLocks noGrp="1"/>
          </p:cNvSpPr>
          <p:nvPr>
            <p:ph type="dt" sz="half" idx="2"/>
          </p:nvPr>
        </p:nvSpPr>
        <p:spPr/>
        <p:txBody>
          <a:bodyPr/>
          <a:lstStyle/>
          <a:p>
            <a:fld id="{B97E775A-0CD7-4FD0-A440-975B6CB90FBA}" type="datetime1">
              <a:rPr lang="en-US" smtClean="0"/>
              <a:t>12/21/2024</a:t>
            </a:fld>
            <a:endParaRPr lang="en-US" dirty="0"/>
          </a:p>
        </p:txBody>
      </p:sp>
      <p:sp>
        <p:nvSpPr>
          <p:cNvPr id="5" name="Footer Placeholder 4">
            <a:extLst>
              <a:ext uri="{FF2B5EF4-FFF2-40B4-BE49-F238E27FC236}">
                <a16:creationId xmlns:a16="http://schemas.microsoft.com/office/drawing/2014/main" id="{53D744D7-50CF-412D-AF51-6C1CB6E5F50A}"/>
              </a:ext>
            </a:extLst>
          </p:cNvPr>
          <p:cNvSpPr>
            <a:spLocks noGrp="1"/>
          </p:cNvSpPr>
          <p:nvPr>
            <p:ph type="ftr" sz="quarter" idx="3"/>
          </p:nvPr>
        </p:nvSpPr>
        <p:spPr/>
        <p:txBody>
          <a:bodyPr/>
          <a:lstStyle/>
          <a:p>
            <a:r>
              <a:rPr lang="en-US" dirty="0"/>
              <a:t>PS-PVR for Provisional Maturity of GOES-19 ABI L1b and CMI Products</a:t>
            </a:r>
          </a:p>
        </p:txBody>
      </p:sp>
      <p:sp>
        <p:nvSpPr>
          <p:cNvPr id="6" name="Slide Number Placeholder 5">
            <a:extLst>
              <a:ext uri="{FF2B5EF4-FFF2-40B4-BE49-F238E27FC236}">
                <a16:creationId xmlns:a16="http://schemas.microsoft.com/office/drawing/2014/main" id="{DB8C025D-2BB7-4C30-B2C3-1F1F17236C35}"/>
              </a:ext>
            </a:extLst>
          </p:cNvPr>
          <p:cNvSpPr>
            <a:spLocks noGrp="1"/>
          </p:cNvSpPr>
          <p:nvPr>
            <p:ph type="sldNum" sz="quarter" idx="4"/>
          </p:nvPr>
        </p:nvSpPr>
        <p:spPr/>
        <p:txBody>
          <a:bodyPr/>
          <a:lstStyle/>
          <a:p>
            <a:fld id="{24AD0344-B142-42FF-A24F-67F68BAAC27D}" type="slidenum">
              <a:rPr lang="en-US" smtClean="0"/>
              <a:pPr/>
              <a:t>66</a:t>
            </a:fld>
            <a:endParaRPr lang="en-US" dirty="0"/>
          </a:p>
        </p:txBody>
      </p:sp>
    </p:spTree>
    <p:extLst>
      <p:ext uri="{BB962C8B-B14F-4D97-AF65-F5344CB8AC3E}">
        <p14:creationId xmlns:p14="http://schemas.microsoft.com/office/powerpoint/2010/main" val="24142632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0E06D-1713-45CE-B79B-CCF2C3E87674}"/>
              </a:ext>
            </a:extLst>
          </p:cNvPr>
          <p:cNvSpPr>
            <a:spLocks noGrp="1"/>
          </p:cNvSpPr>
          <p:nvPr>
            <p:ph type="title"/>
          </p:nvPr>
        </p:nvSpPr>
        <p:spPr/>
        <p:txBody>
          <a:bodyPr/>
          <a:lstStyle/>
          <a:p>
            <a:r>
              <a:rPr lang="en-US" dirty="0"/>
              <a:t>Time Series of AOD and AOD Bias</a:t>
            </a:r>
          </a:p>
        </p:txBody>
      </p:sp>
      <p:pic>
        <p:nvPicPr>
          <p:cNvPr id="4" name="Picture 3">
            <a:extLst>
              <a:ext uri="{FF2B5EF4-FFF2-40B4-BE49-F238E27FC236}">
                <a16:creationId xmlns:a16="http://schemas.microsoft.com/office/drawing/2014/main" id="{49073598-C9F0-49D3-834E-ED2FA43A9D17}"/>
              </a:ext>
            </a:extLst>
          </p:cNvPr>
          <p:cNvPicPr>
            <a:picLocks noChangeAspect="1"/>
          </p:cNvPicPr>
          <p:nvPr/>
        </p:nvPicPr>
        <p:blipFill rotWithShape="1">
          <a:blip r:embed="rId2"/>
          <a:srcRect r="68030"/>
          <a:stretch/>
        </p:blipFill>
        <p:spPr>
          <a:xfrm>
            <a:off x="621889" y="1128409"/>
            <a:ext cx="5267923" cy="3200400"/>
          </a:xfrm>
          <a:prstGeom prst="rect">
            <a:avLst/>
          </a:prstGeom>
        </p:spPr>
      </p:pic>
      <p:sp>
        <p:nvSpPr>
          <p:cNvPr id="9" name="Date Placeholder 8">
            <a:extLst>
              <a:ext uri="{FF2B5EF4-FFF2-40B4-BE49-F238E27FC236}">
                <a16:creationId xmlns:a16="http://schemas.microsoft.com/office/drawing/2014/main" id="{83A926FF-00FE-47F5-89F0-54D5B6E1ABBC}"/>
              </a:ext>
            </a:extLst>
          </p:cNvPr>
          <p:cNvSpPr>
            <a:spLocks noGrp="1"/>
          </p:cNvSpPr>
          <p:nvPr>
            <p:ph type="dt" sz="half" idx="10"/>
          </p:nvPr>
        </p:nvSpPr>
        <p:spPr/>
        <p:txBody>
          <a:bodyPr/>
          <a:lstStyle/>
          <a:p>
            <a:fld id="{CCBC7C50-D8F3-4B39-A113-1FD9E369925B}" type="datetime1">
              <a:rPr lang="en-US" smtClean="0"/>
              <a:t>12/21/2024</a:t>
            </a:fld>
            <a:endParaRPr lang="en-US" dirty="0"/>
          </a:p>
        </p:txBody>
      </p:sp>
      <p:sp>
        <p:nvSpPr>
          <p:cNvPr id="10" name="Footer Placeholder 9">
            <a:extLst>
              <a:ext uri="{FF2B5EF4-FFF2-40B4-BE49-F238E27FC236}">
                <a16:creationId xmlns:a16="http://schemas.microsoft.com/office/drawing/2014/main" id="{64F20632-DAF6-4976-A964-FE4DDCF56519}"/>
              </a:ext>
            </a:extLst>
          </p:cNvPr>
          <p:cNvSpPr>
            <a:spLocks noGrp="1"/>
          </p:cNvSpPr>
          <p:nvPr>
            <p:ph type="ftr" sz="quarter" idx="11"/>
          </p:nvPr>
        </p:nvSpPr>
        <p:spPr/>
        <p:txBody>
          <a:bodyPr/>
          <a:lstStyle/>
          <a:p>
            <a:r>
              <a:rPr lang="en-US" dirty="0"/>
              <a:t>PS-PVR for Provisional Maturity of GOES-19 ABI L1b and CMI Products</a:t>
            </a:r>
          </a:p>
        </p:txBody>
      </p:sp>
      <p:sp>
        <p:nvSpPr>
          <p:cNvPr id="11" name="Slide Number Placeholder 10">
            <a:extLst>
              <a:ext uri="{FF2B5EF4-FFF2-40B4-BE49-F238E27FC236}">
                <a16:creationId xmlns:a16="http://schemas.microsoft.com/office/drawing/2014/main" id="{0E117527-2FE0-42E6-996A-E237738821DF}"/>
              </a:ext>
            </a:extLst>
          </p:cNvPr>
          <p:cNvSpPr>
            <a:spLocks noGrp="1"/>
          </p:cNvSpPr>
          <p:nvPr>
            <p:ph type="sldNum" sz="quarter" idx="12"/>
          </p:nvPr>
        </p:nvSpPr>
        <p:spPr/>
        <p:txBody>
          <a:bodyPr/>
          <a:lstStyle/>
          <a:p>
            <a:fld id="{24AD0344-B142-42FF-A24F-67F68BAAC27D}" type="slidenum">
              <a:rPr lang="en-US" smtClean="0"/>
              <a:t>67</a:t>
            </a:fld>
            <a:endParaRPr lang="en-US" dirty="0"/>
          </a:p>
        </p:txBody>
      </p:sp>
      <p:sp>
        <p:nvSpPr>
          <p:cNvPr id="13" name="Text Placeholder 4">
            <a:extLst>
              <a:ext uri="{FF2B5EF4-FFF2-40B4-BE49-F238E27FC236}">
                <a16:creationId xmlns:a16="http://schemas.microsoft.com/office/drawing/2014/main" id="{B1FE8A92-7D93-408E-9C9A-A5F8185301EE}"/>
              </a:ext>
            </a:extLst>
          </p:cNvPr>
          <p:cNvSpPr txBox="1">
            <a:spLocks/>
          </p:cNvSpPr>
          <p:nvPr/>
        </p:nvSpPr>
        <p:spPr>
          <a:xfrm>
            <a:off x="6302185" y="1128409"/>
            <a:ext cx="5267923" cy="37842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Wingdings" panose="05000000000000000000" pitchFamily="2" charset="2"/>
              <a:buChar char="q"/>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Wingdings" panose="05000000000000000000" pitchFamily="2" charset="2"/>
              <a:buChar char="v"/>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Product Developer:</a:t>
            </a:r>
          </a:p>
          <a:p>
            <a:pPr lvl="1"/>
            <a:r>
              <a:rPr lang="en-US" sz="2000" dirty="0"/>
              <a:t>Aerosol Optical Depth (AOD) derived from </a:t>
            </a:r>
            <a:r>
              <a:rPr lang="en-US" sz="2000" b="1" dirty="0">
                <a:solidFill>
                  <a:srgbClr val="0000FF"/>
                </a:solidFill>
              </a:rPr>
              <a:t>ground measurements </a:t>
            </a:r>
            <a:r>
              <a:rPr lang="en-US" sz="2000" dirty="0"/>
              <a:t>agree well with GOES-16 AOD (not shown) but not with </a:t>
            </a:r>
            <a:r>
              <a:rPr lang="en-US" sz="2000" b="1" dirty="0">
                <a:solidFill>
                  <a:srgbClr val="FF0000"/>
                </a:solidFill>
              </a:rPr>
              <a:t>GOES-19 AOD</a:t>
            </a:r>
            <a:r>
              <a:rPr lang="en-US" sz="2000" dirty="0"/>
              <a:t> (left).</a:t>
            </a:r>
          </a:p>
          <a:p>
            <a:pPr lvl="1"/>
            <a:r>
              <a:rPr lang="en-US" sz="2000" dirty="0"/>
              <a:t>Could GOES-19 B6 or B3 or B2 </a:t>
            </a:r>
            <a:r>
              <a:rPr lang="en-US" sz="2000" dirty="0" err="1"/>
              <a:t>reflectances</a:t>
            </a:r>
            <a:r>
              <a:rPr lang="en-US" sz="2000" dirty="0"/>
              <a:t> were biased high, and/or the B1 reflectance was biased low?</a:t>
            </a:r>
          </a:p>
          <a:p>
            <a:r>
              <a:rPr lang="en-US" sz="2400" dirty="0"/>
              <a:t>As we know, that is the case.</a:t>
            </a:r>
          </a:p>
          <a:p>
            <a:r>
              <a:rPr lang="en-US" sz="2400" dirty="0"/>
              <a:t>Once they adjusted for the relative differences …</a:t>
            </a:r>
          </a:p>
        </p:txBody>
      </p:sp>
    </p:spTree>
    <p:extLst>
      <p:ext uri="{BB962C8B-B14F-4D97-AF65-F5344CB8AC3E}">
        <p14:creationId xmlns:p14="http://schemas.microsoft.com/office/powerpoint/2010/main" val="8187268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0E06D-1713-45CE-B79B-CCF2C3E87674}"/>
              </a:ext>
            </a:extLst>
          </p:cNvPr>
          <p:cNvSpPr>
            <a:spLocks noGrp="1"/>
          </p:cNvSpPr>
          <p:nvPr>
            <p:ph type="title"/>
          </p:nvPr>
        </p:nvSpPr>
        <p:spPr/>
        <p:txBody>
          <a:bodyPr/>
          <a:lstStyle/>
          <a:p>
            <a:r>
              <a:rPr lang="en-US" dirty="0"/>
              <a:t>Time Series of AOD and AOD Bias</a:t>
            </a:r>
          </a:p>
        </p:txBody>
      </p:sp>
      <p:pic>
        <p:nvPicPr>
          <p:cNvPr id="3" name="Picture 2">
            <a:extLst>
              <a:ext uri="{FF2B5EF4-FFF2-40B4-BE49-F238E27FC236}">
                <a16:creationId xmlns:a16="http://schemas.microsoft.com/office/drawing/2014/main" id="{ADA6F622-070A-4811-B12D-F777BA1EDA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8201" t="55376"/>
          <a:stretch/>
        </p:blipFill>
        <p:spPr bwMode="auto">
          <a:xfrm>
            <a:off x="6322978" y="1128409"/>
            <a:ext cx="5247131" cy="3200400"/>
          </a:xfrm>
          <a:prstGeom prst="rect">
            <a:avLst/>
          </a:prstGeom>
          <a:noFill/>
          <a:ln>
            <a:noFill/>
          </a:ln>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49073598-C9F0-49D3-834E-ED2FA43A9D17}"/>
              </a:ext>
            </a:extLst>
          </p:cNvPr>
          <p:cNvPicPr>
            <a:picLocks noChangeAspect="1"/>
          </p:cNvPicPr>
          <p:nvPr/>
        </p:nvPicPr>
        <p:blipFill rotWithShape="1">
          <a:blip r:embed="rId3"/>
          <a:srcRect r="68030"/>
          <a:stretch/>
        </p:blipFill>
        <p:spPr>
          <a:xfrm>
            <a:off x="621890" y="1128409"/>
            <a:ext cx="5247132" cy="3200400"/>
          </a:xfrm>
          <a:prstGeom prst="rect">
            <a:avLst/>
          </a:prstGeom>
        </p:spPr>
      </p:pic>
      <p:sp>
        <p:nvSpPr>
          <p:cNvPr id="9" name="Date Placeholder 8">
            <a:extLst>
              <a:ext uri="{FF2B5EF4-FFF2-40B4-BE49-F238E27FC236}">
                <a16:creationId xmlns:a16="http://schemas.microsoft.com/office/drawing/2014/main" id="{83A926FF-00FE-47F5-89F0-54D5B6E1ABBC}"/>
              </a:ext>
            </a:extLst>
          </p:cNvPr>
          <p:cNvSpPr>
            <a:spLocks noGrp="1"/>
          </p:cNvSpPr>
          <p:nvPr>
            <p:ph type="dt" sz="half" idx="10"/>
          </p:nvPr>
        </p:nvSpPr>
        <p:spPr/>
        <p:txBody>
          <a:bodyPr/>
          <a:lstStyle/>
          <a:p>
            <a:fld id="{E976D0C3-7F7A-46A1-98E5-9B1F6CAD96A1}" type="datetime1">
              <a:rPr lang="en-US" smtClean="0"/>
              <a:t>12/21/2024</a:t>
            </a:fld>
            <a:endParaRPr lang="en-US" dirty="0"/>
          </a:p>
        </p:txBody>
      </p:sp>
      <p:sp>
        <p:nvSpPr>
          <p:cNvPr id="10" name="Footer Placeholder 9">
            <a:extLst>
              <a:ext uri="{FF2B5EF4-FFF2-40B4-BE49-F238E27FC236}">
                <a16:creationId xmlns:a16="http://schemas.microsoft.com/office/drawing/2014/main" id="{64F20632-DAF6-4976-A964-FE4DDCF56519}"/>
              </a:ext>
            </a:extLst>
          </p:cNvPr>
          <p:cNvSpPr>
            <a:spLocks noGrp="1"/>
          </p:cNvSpPr>
          <p:nvPr>
            <p:ph type="ftr" sz="quarter" idx="11"/>
          </p:nvPr>
        </p:nvSpPr>
        <p:spPr/>
        <p:txBody>
          <a:bodyPr/>
          <a:lstStyle/>
          <a:p>
            <a:r>
              <a:rPr lang="en-US" dirty="0"/>
              <a:t>PS-PVR for Provisional Maturity of GOES-19 ABI L1b and CMI Products</a:t>
            </a:r>
          </a:p>
        </p:txBody>
      </p:sp>
      <p:sp>
        <p:nvSpPr>
          <p:cNvPr id="11" name="Slide Number Placeholder 10">
            <a:extLst>
              <a:ext uri="{FF2B5EF4-FFF2-40B4-BE49-F238E27FC236}">
                <a16:creationId xmlns:a16="http://schemas.microsoft.com/office/drawing/2014/main" id="{0E117527-2FE0-42E6-996A-E237738821DF}"/>
              </a:ext>
            </a:extLst>
          </p:cNvPr>
          <p:cNvSpPr>
            <a:spLocks noGrp="1"/>
          </p:cNvSpPr>
          <p:nvPr>
            <p:ph type="sldNum" sz="quarter" idx="12"/>
          </p:nvPr>
        </p:nvSpPr>
        <p:spPr/>
        <p:txBody>
          <a:bodyPr/>
          <a:lstStyle/>
          <a:p>
            <a:fld id="{24AD0344-B142-42FF-A24F-67F68BAAC27D}" type="slidenum">
              <a:rPr lang="en-US" smtClean="0"/>
              <a:t>68</a:t>
            </a:fld>
            <a:endParaRPr lang="en-US" dirty="0"/>
          </a:p>
        </p:txBody>
      </p:sp>
      <p:sp>
        <p:nvSpPr>
          <p:cNvPr id="12" name="TextBox 11">
            <a:extLst>
              <a:ext uri="{FF2B5EF4-FFF2-40B4-BE49-F238E27FC236}">
                <a16:creationId xmlns:a16="http://schemas.microsoft.com/office/drawing/2014/main" id="{AD9053BA-CED1-4EB1-982F-E3D28CBE2827}"/>
              </a:ext>
            </a:extLst>
          </p:cNvPr>
          <p:cNvSpPr txBox="1"/>
          <p:nvPr/>
        </p:nvSpPr>
        <p:spPr>
          <a:xfrm>
            <a:off x="621890" y="4515499"/>
            <a:ext cx="10948219" cy="1200329"/>
          </a:xfrm>
          <a:prstGeom prst="rect">
            <a:avLst/>
          </a:prstGeom>
          <a:noFill/>
        </p:spPr>
        <p:txBody>
          <a:bodyPr wrap="square" rtlCol="0">
            <a:spAutoFit/>
          </a:bodyPr>
          <a:lstStyle/>
          <a:p>
            <a:pPr algn="ctr"/>
            <a:r>
              <a:rPr lang="en-US" sz="2400" dirty="0"/>
              <a:t>Aerosol Optical Depth (AOD), derived from </a:t>
            </a:r>
            <a:r>
              <a:rPr lang="en-US" sz="2400" b="1" dirty="0">
                <a:solidFill>
                  <a:srgbClr val="FF0000"/>
                </a:solidFill>
              </a:rPr>
              <a:t>GOES-19 ABI </a:t>
            </a:r>
            <a:r>
              <a:rPr lang="en-US" sz="2400" dirty="0"/>
              <a:t>and </a:t>
            </a:r>
            <a:r>
              <a:rPr lang="en-US" sz="2400" b="1" dirty="0">
                <a:solidFill>
                  <a:srgbClr val="0000FF"/>
                </a:solidFill>
              </a:rPr>
              <a:t>ground measurements</a:t>
            </a:r>
            <a:r>
              <a:rPr lang="en-US" sz="2400" dirty="0"/>
              <a:t>, before (left) and after (right) bias correction.</a:t>
            </a:r>
          </a:p>
          <a:p>
            <a:pPr algn="ctr"/>
            <a:r>
              <a:rPr lang="en-US" sz="2400" dirty="0"/>
              <a:t>This is another user need for requirement compliant product that we could help with.</a:t>
            </a:r>
          </a:p>
        </p:txBody>
      </p:sp>
    </p:spTree>
    <p:extLst>
      <p:ext uri="{BB962C8B-B14F-4D97-AF65-F5344CB8AC3E}">
        <p14:creationId xmlns:p14="http://schemas.microsoft.com/office/powerpoint/2010/main" val="25585404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E7AA5-E00C-4DF3-A554-EC71A88C6A99}"/>
              </a:ext>
            </a:extLst>
          </p:cNvPr>
          <p:cNvSpPr>
            <a:spLocks noGrp="1"/>
          </p:cNvSpPr>
          <p:nvPr>
            <p:ph type="title"/>
          </p:nvPr>
        </p:nvSpPr>
        <p:spPr/>
        <p:txBody>
          <a:bodyPr/>
          <a:lstStyle/>
          <a:p>
            <a:r>
              <a:rPr lang="en-US" dirty="0"/>
              <a:t>Summary &amp; assessment</a:t>
            </a:r>
          </a:p>
        </p:txBody>
      </p:sp>
      <p:sp>
        <p:nvSpPr>
          <p:cNvPr id="3" name="Text Placeholder 2">
            <a:extLst>
              <a:ext uri="{FF2B5EF4-FFF2-40B4-BE49-F238E27FC236}">
                <a16:creationId xmlns:a16="http://schemas.microsoft.com/office/drawing/2014/main" id="{E49BB8E3-FABD-42C1-B49C-BF485F70E1DE}"/>
              </a:ext>
            </a:extLst>
          </p:cNvPr>
          <p:cNvSpPr>
            <a:spLocks noGrp="1"/>
          </p:cNvSpPr>
          <p:nvPr>
            <p:ph type="body" idx="1"/>
          </p:nvPr>
        </p:nvSpPr>
        <p:spPr/>
        <p:txBody>
          <a:bodyPr/>
          <a:lstStyle/>
          <a:p>
            <a:r>
              <a:rPr lang="en-US" dirty="0"/>
              <a:t>Issues</a:t>
            </a:r>
          </a:p>
        </p:txBody>
      </p:sp>
      <p:sp>
        <p:nvSpPr>
          <p:cNvPr id="4" name="Date Placeholder 3">
            <a:extLst>
              <a:ext uri="{FF2B5EF4-FFF2-40B4-BE49-F238E27FC236}">
                <a16:creationId xmlns:a16="http://schemas.microsoft.com/office/drawing/2014/main" id="{DB6404D9-B5E6-480C-87F6-06E31CB3B706}"/>
              </a:ext>
            </a:extLst>
          </p:cNvPr>
          <p:cNvSpPr>
            <a:spLocks noGrp="1"/>
          </p:cNvSpPr>
          <p:nvPr>
            <p:ph type="dt" sz="half" idx="2"/>
          </p:nvPr>
        </p:nvSpPr>
        <p:spPr/>
        <p:txBody>
          <a:bodyPr/>
          <a:lstStyle/>
          <a:p>
            <a:fld id="{011A7E96-7DED-4682-BB47-A6879A76A40A}" type="datetime1">
              <a:rPr lang="en-US" smtClean="0"/>
              <a:t>12/21/2024</a:t>
            </a:fld>
            <a:endParaRPr lang="en-US" dirty="0"/>
          </a:p>
        </p:txBody>
      </p:sp>
      <p:sp>
        <p:nvSpPr>
          <p:cNvPr id="5" name="Footer Placeholder 4">
            <a:extLst>
              <a:ext uri="{FF2B5EF4-FFF2-40B4-BE49-F238E27FC236}">
                <a16:creationId xmlns:a16="http://schemas.microsoft.com/office/drawing/2014/main" id="{7C2A6CF7-E500-4813-A456-859D85388031}"/>
              </a:ext>
            </a:extLst>
          </p:cNvPr>
          <p:cNvSpPr>
            <a:spLocks noGrp="1"/>
          </p:cNvSpPr>
          <p:nvPr>
            <p:ph type="ftr" sz="quarter" idx="3"/>
          </p:nvPr>
        </p:nvSpPr>
        <p:spPr/>
        <p:txBody>
          <a:bodyPr/>
          <a:lstStyle/>
          <a:p>
            <a:r>
              <a:rPr lang="en-US" dirty="0"/>
              <a:t>PS-PVR for Provisional Maturity of GOES-19 ABI L1b and CMI Products</a:t>
            </a:r>
          </a:p>
        </p:txBody>
      </p:sp>
      <p:sp>
        <p:nvSpPr>
          <p:cNvPr id="6" name="Slide Number Placeholder 5">
            <a:extLst>
              <a:ext uri="{FF2B5EF4-FFF2-40B4-BE49-F238E27FC236}">
                <a16:creationId xmlns:a16="http://schemas.microsoft.com/office/drawing/2014/main" id="{D9CFB75C-91B1-4B00-9B3D-5DCC22ECA1C1}"/>
              </a:ext>
            </a:extLst>
          </p:cNvPr>
          <p:cNvSpPr>
            <a:spLocks noGrp="1"/>
          </p:cNvSpPr>
          <p:nvPr>
            <p:ph type="sldNum" sz="quarter" idx="4"/>
          </p:nvPr>
        </p:nvSpPr>
        <p:spPr/>
        <p:txBody>
          <a:bodyPr/>
          <a:lstStyle/>
          <a:p>
            <a:fld id="{24AD0344-B142-42FF-A24F-67F68BAAC27D}" type="slidenum">
              <a:rPr lang="en-US" smtClean="0"/>
              <a:pPr/>
              <a:t>69</a:t>
            </a:fld>
            <a:endParaRPr lang="en-US" dirty="0"/>
          </a:p>
        </p:txBody>
      </p:sp>
    </p:spTree>
    <p:extLst>
      <p:ext uri="{BB962C8B-B14F-4D97-AF65-F5344CB8AC3E}">
        <p14:creationId xmlns:p14="http://schemas.microsoft.com/office/powerpoint/2010/main" val="2900378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48525-F380-4DC1-8ECD-479200E81625}"/>
              </a:ext>
            </a:extLst>
          </p:cNvPr>
          <p:cNvSpPr>
            <a:spLocks noGrp="1"/>
          </p:cNvSpPr>
          <p:nvPr>
            <p:ph type="title"/>
          </p:nvPr>
        </p:nvSpPr>
        <p:spPr/>
        <p:txBody>
          <a:bodyPr>
            <a:normAutofit/>
          </a:bodyPr>
          <a:lstStyle/>
          <a:p>
            <a:r>
              <a:rPr lang="en-US" dirty="0"/>
              <a:t>Outline</a:t>
            </a:r>
          </a:p>
        </p:txBody>
      </p:sp>
      <p:sp>
        <p:nvSpPr>
          <p:cNvPr id="3" name="Content Placeholder 2">
            <a:extLst>
              <a:ext uri="{FF2B5EF4-FFF2-40B4-BE49-F238E27FC236}">
                <a16:creationId xmlns:a16="http://schemas.microsoft.com/office/drawing/2014/main" id="{4C6F1176-2672-4310-8A5E-4130E7DC8FDF}"/>
              </a:ext>
            </a:extLst>
          </p:cNvPr>
          <p:cNvSpPr>
            <a:spLocks noGrp="1"/>
          </p:cNvSpPr>
          <p:nvPr>
            <p:ph idx="1"/>
          </p:nvPr>
        </p:nvSpPr>
        <p:spPr/>
        <p:txBody>
          <a:bodyPr>
            <a:normAutofit/>
          </a:bodyPr>
          <a:lstStyle/>
          <a:p>
            <a:r>
              <a:rPr lang="en-US" dirty="0"/>
              <a:t>In this section we report key performance of GOES-19 ABI radiometric and geometric calibration.</a:t>
            </a:r>
          </a:p>
          <a:p>
            <a:r>
              <a:rPr lang="en-US" dirty="0"/>
              <a:t>These include the signal-to-noise ratio (SNR) for solar channels and Noise Equivalent differential Temperature (NEdT) for infrared channels, as well as accuracy in comparing with references.</a:t>
            </a:r>
          </a:p>
          <a:p>
            <a:r>
              <a:rPr lang="en-US" dirty="0"/>
              <a:t>Image Navigation and Registration evaluation includes:</a:t>
            </a:r>
          </a:p>
          <a:p>
            <a:pPr lvl="1"/>
            <a:r>
              <a:rPr lang="en-US" dirty="0"/>
              <a:t>Total navigation error (NAV); </a:t>
            </a:r>
          </a:p>
          <a:p>
            <a:pPr lvl="1"/>
            <a:r>
              <a:rPr lang="en-US" dirty="0"/>
              <a:t>Frame-to-frame registration (FFR); </a:t>
            </a:r>
          </a:p>
          <a:p>
            <a:pPr lvl="1"/>
            <a:r>
              <a:rPr lang="en-US" dirty="0"/>
              <a:t>Within frame registration (WIFR);</a:t>
            </a:r>
          </a:p>
          <a:p>
            <a:pPr lvl="1"/>
            <a:r>
              <a:rPr lang="en-US" dirty="0"/>
              <a:t>Channel-to-channel registration (CCR); and</a:t>
            </a:r>
          </a:p>
          <a:p>
            <a:pPr lvl="1"/>
            <a:r>
              <a:rPr lang="en-US" dirty="0"/>
              <a:t>Swath-to-swath registration (SSR).</a:t>
            </a:r>
          </a:p>
          <a:p>
            <a:r>
              <a:rPr lang="en-US" dirty="0"/>
              <a:t>Performance is compared with requirement and those by other ABIs.</a:t>
            </a:r>
          </a:p>
        </p:txBody>
      </p:sp>
      <p:sp>
        <p:nvSpPr>
          <p:cNvPr id="4" name="Date Placeholder 3">
            <a:extLst>
              <a:ext uri="{FF2B5EF4-FFF2-40B4-BE49-F238E27FC236}">
                <a16:creationId xmlns:a16="http://schemas.microsoft.com/office/drawing/2014/main" id="{EA45C144-7FCD-4FBF-A965-6479CAB2A28F}"/>
              </a:ext>
            </a:extLst>
          </p:cNvPr>
          <p:cNvSpPr>
            <a:spLocks noGrp="1"/>
          </p:cNvSpPr>
          <p:nvPr>
            <p:ph type="dt" sz="half" idx="2"/>
          </p:nvPr>
        </p:nvSpPr>
        <p:spPr/>
        <p:txBody>
          <a:bodyPr/>
          <a:lstStyle/>
          <a:p>
            <a:fld id="{DC184AEA-E4C2-4A8F-B113-31C6B0405D35}" type="datetime1">
              <a:rPr lang="en-US" smtClean="0"/>
              <a:t>12/21/2024</a:t>
            </a:fld>
            <a:endParaRPr lang="en-US" dirty="0"/>
          </a:p>
        </p:txBody>
      </p:sp>
      <p:sp>
        <p:nvSpPr>
          <p:cNvPr id="5" name="Footer Placeholder 4">
            <a:extLst>
              <a:ext uri="{FF2B5EF4-FFF2-40B4-BE49-F238E27FC236}">
                <a16:creationId xmlns:a16="http://schemas.microsoft.com/office/drawing/2014/main" id="{F8E03814-BE5A-4925-8579-7A8F62EE6D94}"/>
              </a:ext>
            </a:extLst>
          </p:cNvPr>
          <p:cNvSpPr>
            <a:spLocks noGrp="1"/>
          </p:cNvSpPr>
          <p:nvPr>
            <p:ph type="ftr" sz="quarter" idx="3"/>
          </p:nvPr>
        </p:nvSpPr>
        <p:spPr/>
        <p:txBody>
          <a:bodyPr/>
          <a:lstStyle/>
          <a:p>
            <a:r>
              <a:rPr lang="en-US" dirty="0"/>
              <a:t>PS-PVR for Provisional Maturity of GOES-19 ABI L1b and CMI Products</a:t>
            </a:r>
          </a:p>
        </p:txBody>
      </p:sp>
      <p:sp>
        <p:nvSpPr>
          <p:cNvPr id="6" name="Slide Number Placeholder 5">
            <a:extLst>
              <a:ext uri="{FF2B5EF4-FFF2-40B4-BE49-F238E27FC236}">
                <a16:creationId xmlns:a16="http://schemas.microsoft.com/office/drawing/2014/main" id="{C53560F3-1EC3-423C-A660-9ACC0B5D49FD}"/>
              </a:ext>
            </a:extLst>
          </p:cNvPr>
          <p:cNvSpPr>
            <a:spLocks noGrp="1"/>
          </p:cNvSpPr>
          <p:nvPr>
            <p:ph type="sldNum" sz="quarter" idx="4"/>
          </p:nvPr>
        </p:nvSpPr>
        <p:spPr/>
        <p:txBody>
          <a:bodyPr/>
          <a:lstStyle/>
          <a:p>
            <a:fld id="{24AD0344-B142-42FF-A24F-67F68BAAC27D}" type="slidenum">
              <a:rPr lang="en-US" smtClean="0"/>
              <a:pPr/>
              <a:t>7</a:t>
            </a:fld>
            <a:endParaRPr lang="en-US" dirty="0"/>
          </a:p>
        </p:txBody>
      </p:sp>
    </p:spTree>
    <p:extLst>
      <p:ext uri="{BB962C8B-B14F-4D97-AF65-F5344CB8AC3E}">
        <p14:creationId xmlns:p14="http://schemas.microsoft.com/office/powerpoint/2010/main" val="323878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BF5F5-F576-4101-9636-5C6262D846CD}"/>
              </a:ext>
            </a:extLst>
          </p:cNvPr>
          <p:cNvSpPr>
            <a:spLocks noGrp="1"/>
          </p:cNvSpPr>
          <p:nvPr>
            <p:ph type="title"/>
          </p:nvPr>
        </p:nvSpPr>
        <p:spPr/>
        <p:txBody>
          <a:bodyPr/>
          <a:lstStyle/>
          <a:p>
            <a:r>
              <a:rPr lang="en-US" dirty="0"/>
              <a:t>Summary of Issues (1/3)</a:t>
            </a:r>
          </a:p>
        </p:txBody>
      </p:sp>
      <p:sp>
        <p:nvSpPr>
          <p:cNvPr id="3" name="Content Placeholder 2">
            <a:extLst>
              <a:ext uri="{FF2B5EF4-FFF2-40B4-BE49-F238E27FC236}">
                <a16:creationId xmlns:a16="http://schemas.microsoft.com/office/drawing/2014/main" id="{EC830E6D-C202-4F85-A144-2B475D5A5AE2}"/>
              </a:ext>
            </a:extLst>
          </p:cNvPr>
          <p:cNvSpPr>
            <a:spLocks noGrp="1"/>
          </p:cNvSpPr>
          <p:nvPr>
            <p:ph idx="1"/>
          </p:nvPr>
        </p:nvSpPr>
        <p:spPr>
          <a:xfrm>
            <a:off x="609600" y="1131262"/>
            <a:ext cx="10960510" cy="5132805"/>
          </a:xfrm>
        </p:spPr>
        <p:txBody>
          <a:bodyPr>
            <a:normAutofit/>
          </a:bodyPr>
          <a:lstStyle/>
          <a:p>
            <a:pPr marL="914400" indent="-914400" algn="just">
              <a:lnSpc>
                <a:spcPct val="100000"/>
              </a:lnSpc>
              <a:spcBef>
                <a:spcPts val="0"/>
              </a:spcBef>
              <a:buNone/>
            </a:pPr>
            <a:r>
              <a:rPr lang="en-US" b="1" dirty="0">
                <a:highlight>
                  <a:srgbClr val="FFC000"/>
                </a:highlight>
              </a:rPr>
              <a:t>Moderate</a:t>
            </a:r>
            <a:r>
              <a:rPr lang="en-US" dirty="0"/>
              <a:t>: Minor or moderate impact on applications. Similar precedence exists.</a:t>
            </a:r>
          </a:p>
          <a:p>
            <a:pPr marL="457200" indent="-457200" algn="just">
              <a:lnSpc>
                <a:spcPct val="100000"/>
              </a:lnSpc>
              <a:spcBef>
                <a:spcPts val="0"/>
              </a:spcBef>
              <a:buFont typeface="+mj-lt"/>
              <a:buAutoNum type="arabicPeriod"/>
            </a:pPr>
            <a:r>
              <a:rPr lang="en-US" dirty="0"/>
              <a:t>Unexplained trend in solar channel gain (ADR 1516).</a:t>
            </a:r>
          </a:p>
          <a:p>
            <a:pPr lvl="1" algn="just">
              <a:lnSpc>
                <a:spcPct val="100000"/>
              </a:lnSpc>
              <a:spcBef>
                <a:spcPts val="0"/>
              </a:spcBef>
            </a:pPr>
            <a:r>
              <a:rPr lang="en-US" dirty="0"/>
              <a:t>Alignment error is suspected.</a:t>
            </a:r>
          </a:p>
          <a:p>
            <a:pPr marL="457200" indent="-457200" algn="just">
              <a:lnSpc>
                <a:spcPct val="100000"/>
              </a:lnSpc>
              <a:spcBef>
                <a:spcPts val="0"/>
              </a:spcBef>
              <a:buFont typeface="+mj-lt"/>
              <a:buAutoNum type="arabicPeriod"/>
            </a:pPr>
            <a:r>
              <a:rPr lang="en-US" dirty="0"/>
              <a:t>Bad detector of B02 D682 (ADR 1484/1508/1511).</a:t>
            </a:r>
          </a:p>
          <a:p>
            <a:pPr lvl="1" algn="just">
              <a:lnSpc>
                <a:spcPct val="100000"/>
              </a:lnSpc>
              <a:spcBef>
                <a:spcPts val="0"/>
              </a:spcBef>
            </a:pPr>
            <a:r>
              <a:rPr lang="en-US" dirty="0"/>
              <a:t>BDS update and DRL are in progress.</a:t>
            </a:r>
          </a:p>
        </p:txBody>
      </p:sp>
      <p:sp>
        <p:nvSpPr>
          <p:cNvPr id="4" name="Date Placeholder 3">
            <a:extLst>
              <a:ext uri="{FF2B5EF4-FFF2-40B4-BE49-F238E27FC236}">
                <a16:creationId xmlns:a16="http://schemas.microsoft.com/office/drawing/2014/main" id="{A8D5CF15-9DE0-49AC-AC8D-8D9A822C6A82}"/>
              </a:ext>
            </a:extLst>
          </p:cNvPr>
          <p:cNvSpPr>
            <a:spLocks noGrp="1"/>
          </p:cNvSpPr>
          <p:nvPr>
            <p:ph type="dt" sz="half" idx="2"/>
          </p:nvPr>
        </p:nvSpPr>
        <p:spPr/>
        <p:txBody>
          <a:bodyPr/>
          <a:lstStyle/>
          <a:p>
            <a:fld id="{89F87565-78A0-4E48-9EE8-36C1EDB48B30}" type="datetime1">
              <a:rPr lang="en-US" smtClean="0"/>
              <a:t>12/21/2024</a:t>
            </a:fld>
            <a:endParaRPr lang="en-US" dirty="0"/>
          </a:p>
        </p:txBody>
      </p:sp>
      <p:sp>
        <p:nvSpPr>
          <p:cNvPr id="5" name="Footer Placeholder 4">
            <a:extLst>
              <a:ext uri="{FF2B5EF4-FFF2-40B4-BE49-F238E27FC236}">
                <a16:creationId xmlns:a16="http://schemas.microsoft.com/office/drawing/2014/main" id="{7833EB30-57F1-40D4-9A2A-00F5C3141F0B}"/>
              </a:ext>
            </a:extLst>
          </p:cNvPr>
          <p:cNvSpPr>
            <a:spLocks noGrp="1"/>
          </p:cNvSpPr>
          <p:nvPr>
            <p:ph type="ftr" sz="quarter" idx="3"/>
          </p:nvPr>
        </p:nvSpPr>
        <p:spPr/>
        <p:txBody>
          <a:bodyPr/>
          <a:lstStyle/>
          <a:p>
            <a:r>
              <a:rPr lang="en-US" dirty="0"/>
              <a:t>PS-PVR for Provisional Maturity of GOES-19 ABI L1b and CMI Products</a:t>
            </a:r>
          </a:p>
        </p:txBody>
      </p:sp>
      <p:sp>
        <p:nvSpPr>
          <p:cNvPr id="6" name="Slide Number Placeholder 5">
            <a:extLst>
              <a:ext uri="{FF2B5EF4-FFF2-40B4-BE49-F238E27FC236}">
                <a16:creationId xmlns:a16="http://schemas.microsoft.com/office/drawing/2014/main" id="{F8A75F19-2780-4731-B0F4-D2DBDF8CCFA4}"/>
              </a:ext>
            </a:extLst>
          </p:cNvPr>
          <p:cNvSpPr>
            <a:spLocks noGrp="1"/>
          </p:cNvSpPr>
          <p:nvPr>
            <p:ph type="sldNum" sz="quarter" idx="4"/>
          </p:nvPr>
        </p:nvSpPr>
        <p:spPr/>
        <p:txBody>
          <a:bodyPr/>
          <a:lstStyle/>
          <a:p>
            <a:fld id="{24AD0344-B142-42FF-A24F-67F68BAAC27D}" type="slidenum">
              <a:rPr lang="en-US" smtClean="0"/>
              <a:pPr/>
              <a:t>70</a:t>
            </a:fld>
            <a:endParaRPr lang="en-US" dirty="0"/>
          </a:p>
        </p:txBody>
      </p:sp>
    </p:spTree>
    <p:extLst>
      <p:ext uri="{BB962C8B-B14F-4D97-AF65-F5344CB8AC3E}">
        <p14:creationId xmlns:p14="http://schemas.microsoft.com/office/powerpoint/2010/main" val="40594524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BF5F5-F576-4101-9636-5C6262D846CD}"/>
              </a:ext>
            </a:extLst>
          </p:cNvPr>
          <p:cNvSpPr>
            <a:spLocks noGrp="1"/>
          </p:cNvSpPr>
          <p:nvPr>
            <p:ph type="title"/>
          </p:nvPr>
        </p:nvSpPr>
        <p:spPr/>
        <p:txBody>
          <a:bodyPr/>
          <a:lstStyle/>
          <a:p>
            <a:r>
              <a:rPr lang="en-US" dirty="0"/>
              <a:t>Summary of Issues (2/3)</a:t>
            </a:r>
          </a:p>
        </p:txBody>
      </p:sp>
      <p:sp>
        <p:nvSpPr>
          <p:cNvPr id="3" name="Content Placeholder 2">
            <a:extLst>
              <a:ext uri="{FF2B5EF4-FFF2-40B4-BE49-F238E27FC236}">
                <a16:creationId xmlns:a16="http://schemas.microsoft.com/office/drawing/2014/main" id="{EC830E6D-C202-4F85-A144-2B475D5A5AE2}"/>
              </a:ext>
            </a:extLst>
          </p:cNvPr>
          <p:cNvSpPr>
            <a:spLocks noGrp="1"/>
          </p:cNvSpPr>
          <p:nvPr>
            <p:ph idx="1"/>
          </p:nvPr>
        </p:nvSpPr>
        <p:spPr>
          <a:xfrm>
            <a:off x="609600" y="1131262"/>
            <a:ext cx="10960510" cy="5132805"/>
          </a:xfrm>
        </p:spPr>
        <p:txBody>
          <a:bodyPr>
            <a:normAutofit fontScale="92500" lnSpcReduction="20000"/>
          </a:bodyPr>
          <a:lstStyle/>
          <a:p>
            <a:pPr marL="457200" indent="-457200" algn="just">
              <a:lnSpc>
                <a:spcPct val="100000"/>
              </a:lnSpc>
              <a:spcBef>
                <a:spcPts val="0"/>
              </a:spcBef>
              <a:buNone/>
            </a:pPr>
            <a:r>
              <a:rPr lang="en-US" b="1" dirty="0">
                <a:highlight>
                  <a:srgbClr val="CCFF99"/>
                </a:highlight>
              </a:rPr>
              <a:t>Minor</a:t>
            </a:r>
            <a:r>
              <a:rPr lang="en-US" dirty="0"/>
              <a:t>: No or little impacts on applications. Root cause is known and mitigation is in progress.</a:t>
            </a:r>
          </a:p>
          <a:p>
            <a:pPr marL="457200" indent="-457200">
              <a:buFont typeface="+mj-lt"/>
              <a:buAutoNum type="arabicPeriod" startAt="3"/>
            </a:pPr>
            <a:r>
              <a:rPr lang="en-US" dirty="0"/>
              <a:t>Multiple weak striping in B01 images (ADR 1501)</a:t>
            </a:r>
          </a:p>
          <a:p>
            <a:pPr lvl="1"/>
            <a:r>
              <a:rPr lang="en-US" dirty="0"/>
              <a:t>Worst for GOES-19 B01. </a:t>
            </a:r>
          </a:p>
          <a:p>
            <a:pPr lvl="1"/>
            <a:r>
              <a:rPr lang="en-US" dirty="0"/>
              <a:t>May be improved with further optimization of nonlinearity coefficient Q.</a:t>
            </a:r>
          </a:p>
          <a:p>
            <a:pPr marL="457200" indent="-457200">
              <a:buFont typeface="+mj-lt"/>
              <a:buAutoNum type="arabicPeriod" startAt="3"/>
            </a:pPr>
            <a:r>
              <a:rPr lang="en-US" dirty="0"/>
              <a:t>B16 image banding (ADR 1493)</a:t>
            </a:r>
          </a:p>
          <a:p>
            <a:pPr lvl="1"/>
            <a:r>
              <a:rPr lang="en-US" dirty="0"/>
              <a:t>Likely caused by a semi-uniform change of detector spectral response function (SRF) across the FPA.</a:t>
            </a:r>
          </a:p>
          <a:p>
            <a:pPr lvl="2"/>
            <a:r>
              <a:rPr lang="en-US" dirty="0"/>
              <a:t>Unlikely to have an easy solution, though.</a:t>
            </a:r>
          </a:p>
          <a:p>
            <a:pPr marL="514350" indent="-514350">
              <a:buFont typeface="+mj-lt"/>
              <a:buAutoNum type="arabicPeriod" startAt="5"/>
            </a:pPr>
            <a:r>
              <a:rPr lang="en-US" dirty="0"/>
              <a:t>Channel 16 SRF error (ADR 1509)</a:t>
            </a:r>
          </a:p>
          <a:p>
            <a:pPr lvl="1"/>
            <a:r>
              <a:rPr lang="en-US" dirty="0"/>
              <a:t>~0.5 K and scene-dependent bias for B16 (13.3 µm)</a:t>
            </a:r>
          </a:p>
          <a:p>
            <a:pPr marL="742950" lvl="1" indent="-285750" algn="just">
              <a:lnSpc>
                <a:spcPct val="100000"/>
              </a:lnSpc>
              <a:spcBef>
                <a:spcPts val="0"/>
              </a:spcBef>
            </a:pPr>
            <a:r>
              <a:rPr lang="en-US" dirty="0"/>
              <a:t>Likely due to incorrect spectral response function (SRF) for this channel. </a:t>
            </a:r>
          </a:p>
          <a:p>
            <a:pPr marL="514350" indent="-514350">
              <a:buFont typeface="+mj-lt"/>
              <a:buAutoNum type="arabicPeriod" startAt="5"/>
            </a:pPr>
            <a:r>
              <a:rPr lang="en-US" dirty="0"/>
              <a:t>Relative bias between GOES-16/19</a:t>
            </a:r>
          </a:p>
          <a:p>
            <a:pPr lvl="1"/>
            <a:r>
              <a:rPr lang="en-US" dirty="0"/>
              <a:t>No requirement violation, but users can use our help.</a:t>
            </a:r>
          </a:p>
          <a:p>
            <a:pPr lvl="1"/>
            <a:r>
              <a:rPr lang="en-US" dirty="0"/>
              <a:t>GSICS Harmonization is the right tool for this.</a:t>
            </a:r>
          </a:p>
        </p:txBody>
      </p:sp>
      <p:sp>
        <p:nvSpPr>
          <p:cNvPr id="4" name="Date Placeholder 3">
            <a:extLst>
              <a:ext uri="{FF2B5EF4-FFF2-40B4-BE49-F238E27FC236}">
                <a16:creationId xmlns:a16="http://schemas.microsoft.com/office/drawing/2014/main" id="{A8D5CF15-9DE0-49AC-AC8D-8D9A822C6A82}"/>
              </a:ext>
            </a:extLst>
          </p:cNvPr>
          <p:cNvSpPr>
            <a:spLocks noGrp="1"/>
          </p:cNvSpPr>
          <p:nvPr>
            <p:ph type="dt" sz="half" idx="2"/>
          </p:nvPr>
        </p:nvSpPr>
        <p:spPr/>
        <p:txBody>
          <a:bodyPr/>
          <a:lstStyle/>
          <a:p>
            <a:fld id="{89F87565-78A0-4E48-9EE8-36C1EDB48B30}" type="datetime1">
              <a:rPr lang="en-US" smtClean="0"/>
              <a:t>12/21/2024</a:t>
            </a:fld>
            <a:endParaRPr lang="en-US" dirty="0"/>
          </a:p>
        </p:txBody>
      </p:sp>
      <p:sp>
        <p:nvSpPr>
          <p:cNvPr id="5" name="Footer Placeholder 4">
            <a:extLst>
              <a:ext uri="{FF2B5EF4-FFF2-40B4-BE49-F238E27FC236}">
                <a16:creationId xmlns:a16="http://schemas.microsoft.com/office/drawing/2014/main" id="{7833EB30-57F1-40D4-9A2A-00F5C3141F0B}"/>
              </a:ext>
            </a:extLst>
          </p:cNvPr>
          <p:cNvSpPr>
            <a:spLocks noGrp="1"/>
          </p:cNvSpPr>
          <p:nvPr>
            <p:ph type="ftr" sz="quarter" idx="3"/>
          </p:nvPr>
        </p:nvSpPr>
        <p:spPr/>
        <p:txBody>
          <a:bodyPr/>
          <a:lstStyle/>
          <a:p>
            <a:r>
              <a:rPr lang="en-US" dirty="0"/>
              <a:t>PS-PVR for Provisional Maturity of GOES-19 ABI L1b and CMI Products</a:t>
            </a:r>
          </a:p>
        </p:txBody>
      </p:sp>
      <p:sp>
        <p:nvSpPr>
          <p:cNvPr id="6" name="Slide Number Placeholder 5">
            <a:extLst>
              <a:ext uri="{FF2B5EF4-FFF2-40B4-BE49-F238E27FC236}">
                <a16:creationId xmlns:a16="http://schemas.microsoft.com/office/drawing/2014/main" id="{F8A75F19-2780-4731-B0F4-D2DBDF8CCFA4}"/>
              </a:ext>
            </a:extLst>
          </p:cNvPr>
          <p:cNvSpPr>
            <a:spLocks noGrp="1"/>
          </p:cNvSpPr>
          <p:nvPr>
            <p:ph type="sldNum" sz="quarter" idx="4"/>
          </p:nvPr>
        </p:nvSpPr>
        <p:spPr/>
        <p:txBody>
          <a:bodyPr/>
          <a:lstStyle/>
          <a:p>
            <a:fld id="{24AD0344-B142-42FF-A24F-67F68BAAC27D}" type="slidenum">
              <a:rPr lang="en-US" smtClean="0"/>
              <a:pPr/>
              <a:t>71</a:t>
            </a:fld>
            <a:endParaRPr lang="en-US" dirty="0"/>
          </a:p>
        </p:txBody>
      </p:sp>
    </p:spTree>
    <p:extLst>
      <p:ext uri="{BB962C8B-B14F-4D97-AF65-F5344CB8AC3E}">
        <p14:creationId xmlns:p14="http://schemas.microsoft.com/office/powerpoint/2010/main" val="6747144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BF5F5-F576-4101-9636-5C6262D846CD}"/>
              </a:ext>
            </a:extLst>
          </p:cNvPr>
          <p:cNvSpPr>
            <a:spLocks noGrp="1"/>
          </p:cNvSpPr>
          <p:nvPr>
            <p:ph type="title"/>
          </p:nvPr>
        </p:nvSpPr>
        <p:spPr/>
        <p:txBody>
          <a:bodyPr/>
          <a:lstStyle/>
          <a:p>
            <a:r>
              <a:rPr lang="en-US" dirty="0"/>
              <a:t>Summary of Issues (3/3)</a:t>
            </a:r>
            <a:endParaRPr lang="en-US" dirty="0">
              <a:highlight>
                <a:srgbClr val="CCFF99"/>
              </a:highlight>
            </a:endParaRPr>
          </a:p>
        </p:txBody>
      </p:sp>
      <p:sp>
        <p:nvSpPr>
          <p:cNvPr id="3" name="Content Placeholder 2">
            <a:extLst>
              <a:ext uri="{FF2B5EF4-FFF2-40B4-BE49-F238E27FC236}">
                <a16:creationId xmlns:a16="http://schemas.microsoft.com/office/drawing/2014/main" id="{EC830E6D-C202-4F85-A144-2B475D5A5AE2}"/>
              </a:ext>
            </a:extLst>
          </p:cNvPr>
          <p:cNvSpPr>
            <a:spLocks noGrp="1"/>
          </p:cNvSpPr>
          <p:nvPr>
            <p:ph idx="1"/>
          </p:nvPr>
        </p:nvSpPr>
        <p:spPr>
          <a:xfrm>
            <a:off x="609600" y="1131262"/>
            <a:ext cx="10960510" cy="5132805"/>
          </a:xfrm>
        </p:spPr>
        <p:txBody>
          <a:bodyPr>
            <a:normAutofit/>
          </a:bodyPr>
          <a:lstStyle/>
          <a:p>
            <a:pPr marL="0" indent="0">
              <a:buNone/>
            </a:pPr>
            <a:r>
              <a:rPr lang="en-US" dirty="0"/>
              <a:t>Other Minor Issues (did not elaborate):</a:t>
            </a:r>
          </a:p>
          <a:p>
            <a:pPr marL="514350" indent="-514350" algn="just">
              <a:lnSpc>
                <a:spcPct val="100000"/>
              </a:lnSpc>
              <a:spcBef>
                <a:spcPts val="0"/>
              </a:spcBef>
              <a:buFont typeface="+mj-lt"/>
              <a:buAutoNum type="alphaLcPeriod"/>
            </a:pPr>
            <a:r>
              <a:rPr lang="en-US" dirty="0"/>
              <a:t>BDS update for B06 D363 (ADR 1520).</a:t>
            </a:r>
          </a:p>
          <a:p>
            <a:pPr marL="514350" indent="-514350" algn="just">
              <a:lnSpc>
                <a:spcPct val="100000"/>
              </a:lnSpc>
              <a:spcBef>
                <a:spcPts val="0"/>
              </a:spcBef>
              <a:buFont typeface="+mj-lt"/>
              <a:buAutoNum type="alphaLcPeriod"/>
            </a:pPr>
            <a:r>
              <a:rPr lang="en-US" dirty="0"/>
              <a:t>BDS update for B12 D026 (ADR 1526).</a:t>
            </a:r>
          </a:p>
          <a:p>
            <a:pPr marL="514350" indent="-514350" algn="just">
              <a:lnSpc>
                <a:spcPct val="100000"/>
              </a:lnSpc>
              <a:spcBef>
                <a:spcPts val="0"/>
              </a:spcBef>
              <a:buFont typeface="+mj-lt"/>
              <a:buAutoNum type="alphaLcPeriod"/>
            </a:pPr>
            <a:r>
              <a:rPr lang="en-US" dirty="0"/>
              <a:t>Update the K-LUT for B02 (ADR 1526).</a:t>
            </a:r>
          </a:p>
          <a:p>
            <a:pPr marL="514350" indent="-514350" algn="just">
              <a:lnSpc>
                <a:spcPct val="100000"/>
              </a:lnSpc>
              <a:spcBef>
                <a:spcPts val="0"/>
              </a:spcBef>
              <a:buFont typeface="+mj-lt"/>
              <a:buAutoNum type="alphaLcPeriod"/>
            </a:pPr>
            <a:r>
              <a:rPr lang="en-US" dirty="0"/>
              <a:t>Large cal-to-cal gain change for solar channels (HITL).</a:t>
            </a:r>
          </a:p>
          <a:p>
            <a:pPr marL="514350" indent="-514350" algn="just">
              <a:lnSpc>
                <a:spcPct val="100000"/>
              </a:lnSpc>
              <a:spcBef>
                <a:spcPts val="0"/>
              </a:spcBef>
              <a:buFont typeface="+mj-lt"/>
              <a:buAutoNum type="alphaLcPeriod"/>
            </a:pPr>
            <a:r>
              <a:rPr lang="en-US" dirty="0"/>
              <a:t>Quality control for Level shift (ADR 1519).</a:t>
            </a:r>
          </a:p>
        </p:txBody>
      </p:sp>
      <p:sp>
        <p:nvSpPr>
          <p:cNvPr id="4" name="Date Placeholder 3">
            <a:extLst>
              <a:ext uri="{FF2B5EF4-FFF2-40B4-BE49-F238E27FC236}">
                <a16:creationId xmlns:a16="http://schemas.microsoft.com/office/drawing/2014/main" id="{A8D5CF15-9DE0-49AC-AC8D-8D9A822C6A82}"/>
              </a:ext>
            </a:extLst>
          </p:cNvPr>
          <p:cNvSpPr>
            <a:spLocks noGrp="1"/>
          </p:cNvSpPr>
          <p:nvPr>
            <p:ph type="dt" sz="half" idx="2"/>
          </p:nvPr>
        </p:nvSpPr>
        <p:spPr/>
        <p:txBody>
          <a:bodyPr/>
          <a:lstStyle/>
          <a:p>
            <a:fld id="{DA0C8D5C-5F98-480F-A87A-9FE3AFF10AEF}" type="datetime1">
              <a:rPr lang="en-US" smtClean="0"/>
              <a:t>12/21/2024</a:t>
            </a:fld>
            <a:endParaRPr lang="en-US" dirty="0"/>
          </a:p>
        </p:txBody>
      </p:sp>
      <p:sp>
        <p:nvSpPr>
          <p:cNvPr id="5" name="Footer Placeholder 4">
            <a:extLst>
              <a:ext uri="{FF2B5EF4-FFF2-40B4-BE49-F238E27FC236}">
                <a16:creationId xmlns:a16="http://schemas.microsoft.com/office/drawing/2014/main" id="{7833EB30-57F1-40D4-9A2A-00F5C3141F0B}"/>
              </a:ext>
            </a:extLst>
          </p:cNvPr>
          <p:cNvSpPr>
            <a:spLocks noGrp="1"/>
          </p:cNvSpPr>
          <p:nvPr>
            <p:ph type="ftr" sz="quarter" idx="3"/>
          </p:nvPr>
        </p:nvSpPr>
        <p:spPr/>
        <p:txBody>
          <a:bodyPr/>
          <a:lstStyle/>
          <a:p>
            <a:r>
              <a:rPr lang="en-US" dirty="0"/>
              <a:t>PS-PVR for Provisional Maturity of GOES-19 ABI L1b and CMI Products</a:t>
            </a:r>
          </a:p>
        </p:txBody>
      </p:sp>
      <p:sp>
        <p:nvSpPr>
          <p:cNvPr id="6" name="Slide Number Placeholder 5">
            <a:extLst>
              <a:ext uri="{FF2B5EF4-FFF2-40B4-BE49-F238E27FC236}">
                <a16:creationId xmlns:a16="http://schemas.microsoft.com/office/drawing/2014/main" id="{F8A75F19-2780-4731-B0F4-D2DBDF8CCFA4}"/>
              </a:ext>
            </a:extLst>
          </p:cNvPr>
          <p:cNvSpPr>
            <a:spLocks noGrp="1"/>
          </p:cNvSpPr>
          <p:nvPr>
            <p:ph type="sldNum" sz="quarter" idx="4"/>
          </p:nvPr>
        </p:nvSpPr>
        <p:spPr/>
        <p:txBody>
          <a:bodyPr/>
          <a:lstStyle/>
          <a:p>
            <a:fld id="{24AD0344-B142-42FF-A24F-67F68BAAC27D}" type="slidenum">
              <a:rPr lang="en-US" smtClean="0"/>
              <a:pPr/>
              <a:t>72</a:t>
            </a:fld>
            <a:endParaRPr lang="en-US" dirty="0"/>
          </a:p>
        </p:txBody>
      </p:sp>
    </p:spTree>
    <p:extLst>
      <p:ext uri="{BB962C8B-B14F-4D97-AF65-F5344CB8AC3E}">
        <p14:creationId xmlns:p14="http://schemas.microsoft.com/office/powerpoint/2010/main" val="838936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0DD46-C1A0-4255-AC69-2A2574CA456F}"/>
              </a:ext>
            </a:extLst>
          </p:cNvPr>
          <p:cNvSpPr>
            <a:spLocks noGrp="1"/>
          </p:cNvSpPr>
          <p:nvPr>
            <p:ph type="title"/>
          </p:nvPr>
        </p:nvSpPr>
        <p:spPr/>
        <p:txBody>
          <a:bodyPr/>
          <a:lstStyle/>
          <a:p>
            <a:r>
              <a:rPr lang="en-US" dirty="0"/>
              <a:t>Maturity assessment</a:t>
            </a:r>
          </a:p>
        </p:txBody>
      </p:sp>
      <p:sp>
        <p:nvSpPr>
          <p:cNvPr id="3" name="Text Placeholder 2">
            <a:extLst>
              <a:ext uri="{FF2B5EF4-FFF2-40B4-BE49-F238E27FC236}">
                <a16:creationId xmlns:a16="http://schemas.microsoft.com/office/drawing/2014/main" id="{5B7F29FA-F11D-4407-8607-380C0551F8D0}"/>
              </a:ext>
            </a:extLst>
          </p:cNvPr>
          <p:cNvSpPr>
            <a:spLocks noGrp="1"/>
          </p:cNvSpPr>
          <p:nvPr>
            <p:ph type="body" idx="1"/>
          </p:nvPr>
        </p:nvSpPr>
        <p:spPr>
          <a:xfrm>
            <a:off x="963085" y="2528907"/>
            <a:ext cx="10363200" cy="1877996"/>
          </a:xfrm>
        </p:spPr>
        <p:txBody>
          <a:bodyPr>
            <a:normAutofit/>
          </a:bodyPr>
          <a:lstStyle/>
          <a:p>
            <a:pPr marL="346075" indent="-346075"/>
            <a:endParaRPr lang="en-US" dirty="0"/>
          </a:p>
        </p:txBody>
      </p:sp>
      <p:sp>
        <p:nvSpPr>
          <p:cNvPr id="4" name="Date Placeholder 3">
            <a:extLst>
              <a:ext uri="{FF2B5EF4-FFF2-40B4-BE49-F238E27FC236}">
                <a16:creationId xmlns:a16="http://schemas.microsoft.com/office/drawing/2014/main" id="{A4D93280-C620-4772-A0E9-9AB7E042758A}"/>
              </a:ext>
            </a:extLst>
          </p:cNvPr>
          <p:cNvSpPr>
            <a:spLocks noGrp="1"/>
          </p:cNvSpPr>
          <p:nvPr>
            <p:ph type="dt" sz="half" idx="2"/>
          </p:nvPr>
        </p:nvSpPr>
        <p:spPr/>
        <p:txBody>
          <a:bodyPr/>
          <a:lstStyle/>
          <a:p>
            <a:fld id="{AC804709-EA9B-4FBD-8788-FF1C5DA7A0F0}" type="datetime1">
              <a:rPr lang="en-US" smtClean="0"/>
              <a:t>12/21/2024</a:t>
            </a:fld>
            <a:endParaRPr lang="en-US" dirty="0"/>
          </a:p>
        </p:txBody>
      </p:sp>
      <p:sp>
        <p:nvSpPr>
          <p:cNvPr id="5" name="Footer Placeholder 4">
            <a:extLst>
              <a:ext uri="{FF2B5EF4-FFF2-40B4-BE49-F238E27FC236}">
                <a16:creationId xmlns:a16="http://schemas.microsoft.com/office/drawing/2014/main" id="{DC424A2F-4DAD-4BE7-9914-61A389F749E7}"/>
              </a:ext>
            </a:extLst>
          </p:cNvPr>
          <p:cNvSpPr>
            <a:spLocks noGrp="1"/>
          </p:cNvSpPr>
          <p:nvPr>
            <p:ph type="ftr" sz="quarter" idx="3"/>
          </p:nvPr>
        </p:nvSpPr>
        <p:spPr/>
        <p:txBody>
          <a:bodyPr/>
          <a:lstStyle/>
          <a:p>
            <a:r>
              <a:rPr lang="en-US" dirty="0"/>
              <a:t>PS-PVR for Provisional Maturity of GOES-19 ABI L1b and CMI Products</a:t>
            </a:r>
          </a:p>
        </p:txBody>
      </p:sp>
      <p:sp>
        <p:nvSpPr>
          <p:cNvPr id="6" name="Slide Number Placeholder 5">
            <a:extLst>
              <a:ext uri="{FF2B5EF4-FFF2-40B4-BE49-F238E27FC236}">
                <a16:creationId xmlns:a16="http://schemas.microsoft.com/office/drawing/2014/main" id="{4F8F230B-59BC-4F66-8DE1-D08BB1EE9B60}"/>
              </a:ext>
            </a:extLst>
          </p:cNvPr>
          <p:cNvSpPr>
            <a:spLocks noGrp="1"/>
          </p:cNvSpPr>
          <p:nvPr>
            <p:ph type="sldNum" sz="quarter" idx="4"/>
          </p:nvPr>
        </p:nvSpPr>
        <p:spPr/>
        <p:txBody>
          <a:bodyPr/>
          <a:lstStyle/>
          <a:p>
            <a:fld id="{24AD0344-B142-42FF-A24F-67F68BAAC27D}" type="slidenum">
              <a:rPr lang="en-US" smtClean="0"/>
              <a:pPr/>
              <a:t>73</a:t>
            </a:fld>
            <a:endParaRPr lang="en-US" dirty="0"/>
          </a:p>
        </p:txBody>
      </p:sp>
    </p:spTree>
    <p:extLst>
      <p:ext uri="{BB962C8B-B14F-4D97-AF65-F5344CB8AC3E}">
        <p14:creationId xmlns:p14="http://schemas.microsoft.com/office/powerpoint/2010/main" val="9111745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93D7F-0F5D-468F-B6BD-6436B9E4ED23}"/>
              </a:ext>
            </a:extLst>
          </p:cNvPr>
          <p:cNvSpPr>
            <a:spLocks noGrp="1"/>
          </p:cNvSpPr>
          <p:nvPr>
            <p:ph type="title"/>
          </p:nvPr>
        </p:nvSpPr>
        <p:spPr/>
        <p:txBody>
          <a:bodyPr>
            <a:normAutofit/>
          </a:bodyPr>
          <a:lstStyle/>
          <a:p>
            <a:r>
              <a:rPr lang="en-US" dirty="0"/>
              <a:t>Provisional Maturity Criteria</a:t>
            </a:r>
          </a:p>
        </p:txBody>
      </p:sp>
      <p:sp>
        <p:nvSpPr>
          <p:cNvPr id="3" name="Date Placeholder 2">
            <a:extLst>
              <a:ext uri="{FF2B5EF4-FFF2-40B4-BE49-F238E27FC236}">
                <a16:creationId xmlns:a16="http://schemas.microsoft.com/office/drawing/2014/main" id="{0FF38D6F-7958-495F-8464-695C0276B1FD}"/>
              </a:ext>
            </a:extLst>
          </p:cNvPr>
          <p:cNvSpPr>
            <a:spLocks noGrp="1"/>
          </p:cNvSpPr>
          <p:nvPr>
            <p:ph type="dt" sz="half" idx="10"/>
          </p:nvPr>
        </p:nvSpPr>
        <p:spPr/>
        <p:txBody>
          <a:bodyPr/>
          <a:lstStyle/>
          <a:p>
            <a:fld id="{CF60888A-1FBB-4C7D-8A55-419B76184C69}" type="datetime1">
              <a:rPr lang="en-US" smtClean="0"/>
              <a:t>12/21/2024</a:t>
            </a:fld>
            <a:endParaRPr lang="en-US" dirty="0"/>
          </a:p>
        </p:txBody>
      </p:sp>
      <p:sp>
        <p:nvSpPr>
          <p:cNvPr id="4" name="Footer Placeholder 3">
            <a:extLst>
              <a:ext uri="{FF2B5EF4-FFF2-40B4-BE49-F238E27FC236}">
                <a16:creationId xmlns:a16="http://schemas.microsoft.com/office/drawing/2014/main" id="{876427F3-A599-412C-862C-6C4EA28E6F78}"/>
              </a:ext>
            </a:extLst>
          </p:cNvPr>
          <p:cNvSpPr>
            <a:spLocks noGrp="1"/>
          </p:cNvSpPr>
          <p:nvPr>
            <p:ph type="ftr" sz="quarter" idx="11"/>
          </p:nvPr>
        </p:nvSpPr>
        <p:spPr/>
        <p:txBody>
          <a:bodyPr/>
          <a:lstStyle/>
          <a:p>
            <a:r>
              <a:rPr lang="en-US" dirty="0"/>
              <a:t>PS-PVR for Provisional Maturity of GOES-19 ABI L1b and CMI Products</a:t>
            </a:r>
          </a:p>
        </p:txBody>
      </p:sp>
      <p:sp>
        <p:nvSpPr>
          <p:cNvPr id="5" name="Slide Number Placeholder 4">
            <a:extLst>
              <a:ext uri="{FF2B5EF4-FFF2-40B4-BE49-F238E27FC236}">
                <a16:creationId xmlns:a16="http://schemas.microsoft.com/office/drawing/2014/main" id="{764B746E-0EC5-4F31-83D6-3E7EBC3BCBE7}"/>
              </a:ext>
            </a:extLst>
          </p:cNvPr>
          <p:cNvSpPr>
            <a:spLocks noGrp="1"/>
          </p:cNvSpPr>
          <p:nvPr>
            <p:ph type="sldNum" sz="quarter" idx="12"/>
          </p:nvPr>
        </p:nvSpPr>
        <p:spPr/>
        <p:txBody>
          <a:bodyPr/>
          <a:lstStyle/>
          <a:p>
            <a:fld id="{24AD0344-B142-42FF-A24F-67F68BAAC27D}" type="slidenum">
              <a:rPr lang="en-US" smtClean="0"/>
              <a:t>74</a:t>
            </a:fld>
            <a:endParaRPr lang="en-US" dirty="0"/>
          </a:p>
        </p:txBody>
      </p:sp>
      <p:graphicFrame>
        <p:nvGraphicFramePr>
          <p:cNvPr id="6" name="Table 5">
            <a:extLst>
              <a:ext uri="{FF2B5EF4-FFF2-40B4-BE49-F238E27FC236}">
                <a16:creationId xmlns:a16="http://schemas.microsoft.com/office/drawing/2014/main" id="{24444E6A-C091-41E8-8AA9-7D5476DD3BD7}"/>
              </a:ext>
            </a:extLst>
          </p:cNvPr>
          <p:cNvGraphicFramePr>
            <a:graphicFrameLocks noGrp="1"/>
          </p:cNvGraphicFramePr>
          <p:nvPr>
            <p:extLst>
              <p:ext uri="{D42A27DB-BD31-4B8C-83A1-F6EECF244321}">
                <p14:modId xmlns:p14="http://schemas.microsoft.com/office/powerpoint/2010/main" val="3390972191"/>
              </p:ext>
            </p:extLst>
          </p:nvPr>
        </p:nvGraphicFramePr>
        <p:xfrm>
          <a:off x="621890" y="1143872"/>
          <a:ext cx="10948220" cy="4297720"/>
        </p:xfrm>
        <a:graphic>
          <a:graphicData uri="http://schemas.openxmlformats.org/drawingml/2006/table">
            <a:tbl>
              <a:tblPr firstRow="1" bandRow="1">
                <a:tableStyleId>{5C22544A-7EE6-4342-B048-85BDC9FD1C3A}</a:tableStyleId>
              </a:tblPr>
              <a:tblGrid>
                <a:gridCol w="7306052">
                  <a:extLst>
                    <a:ext uri="{9D8B030D-6E8A-4147-A177-3AD203B41FA5}">
                      <a16:colId xmlns:a16="http://schemas.microsoft.com/office/drawing/2014/main" val="3909710922"/>
                    </a:ext>
                  </a:extLst>
                </a:gridCol>
                <a:gridCol w="3642168">
                  <a:extLst>
                    <a:ext uri="{9D8B030D-6E8A-4147-A177-3AD203B41FA5}">
                      <a16:colId xmlns:a16="http://schemas.microsoft.com/office/drawing/2014/main" val="2015368036"/>
                    </a:ext>
                  </a:extLst>
                </a:gridCol>
              </a:tblGrid>
              <a:tr h="370840">
                <a:tc>
                  <a:txBody>
                    <a:bodyPr/>
                    <a:lstStyle/>
                    <a:p>
                      <a:pPr marL="0" marR="0" lvl="0" indent="0" algn="ctr" rtl="0">
                        <a:lnSpc>
                          <a:spcPct val="100000"/>
                        </a:lnSpc>
                        <a:spcBef>
                          <a:spcPts val="0"/>
                        </a:spcBef>
                        <a:spcAft>
                          <a:spcPts val="0"/>
                        </a:spcAft>
                        <a:buClr>
                          <a:srgbClr val="000000"/>
                        </a:buClr>
                        <a:buSzPct val="25000"/>
                        <a:buFont typeface="Arial"/>
                        <a:buNone/>
                      </a:pPr>
                      <a:r>
                        <a:rPr lang="en" sz="2400" b="1" u="none" strike="noStrike" cap="none" dirty="0">
                          <a:solidFill>
                            <a:srgbClr val="FFFFFF"/>
                          </a:solidFill>
                        </a:rPr>
                        <a:t>Preparation Activities</a:t>
                      </a:r>
                    </a:p>
                  </a:txBody>
                  <a:tcPr marL="91450" marR="91450" marT="45725" marB="45725" anchor="ctr"/>
                </a:tc>
                <a:tc>
                  <a:txBody>
                    <a:bodyPr/>
                    <a:lstStyle/>
                    <a:p>
                      <a:pPr marL="0" marR="0" lvl="0" indent="0" algn="ctr" rtl="0">
                        <a:lnSpc>
                          <a:spcPct val="100000"/>
                        </a:lnSpc>
                        <a:spcBef>
                          <a:spcPts val="0"/>
                        </a:spcBef>
                        <a:spcAft>
                          <a:spcPts val="0"/>
                        </a:spcAft>
                        <a:buClr>
                          <a:srgbClr val="000000"/>
                        </a:buClr>
                        <a:buSzPct val="25000"/>
                        <a:buFont typeface="Arial"/>
                        <a:buNone/>
                      </a:pPr>
                      <a:r>
                        <a:rPr lang="en" sz="2400" b="1" u="none" strike="noStrike" cap="none" dirty="0">
                          <a:solidFill>
                            <a:srgbClr val="FFFFFF"/>
                          </a:solidFill>
                        </a:rPr>
                        <a:t>Assessment</a:t>
                      </a:r>
                    </a:p>
                  </a:txBody>
                  <a:tcPr marL="91450" marR="91450" marT="45725" marB="45725" anchor="ctr"/>
                </a:tc>
                <a:extLst>
                  <a:ext uri="{0D108BD9-81ED-4DB2-BD59-A6C34878D82A}">
                    <a16:rowId xmlns:a16="http://schemas.microsoft.com/office/drawing/2014/main" val="4003816309"/>
                  </a:ext>
                </a:extLst>
              </a:tr>
              <a:tr h="370840">
                <a:tc>
                  <a:txBody>
                    <a:bodyPr/>
                    <a:lstStyle/>
                    <a:p>
                      <a:pPr marL="0" marR="0" lvl="0" indent="0" algn="l" rtl="0">
                        <a:lnSpc>
                          <a:spcPct val="100000"/>
                        </a:lnSpc>
                        <a:spcBef>
                          <a:spcPts val="0"/>
                        </a:spcBef>
                        <a:spcAft>
                          <a:spcPts val="0"/>
                        </a:spcAft>
                        <a:buClr>
                          <a:srgbClr val="000000"/>
                        </a:buClr>
                        <a:buSzPct val="25000"/>
                        <a:buFont typeface="Arial"/>
                        <a:buNone/>
                      </a:pPr>
                      <a:r>
                        <a:rPr lang="en" sz="1800" b="0" i="0" u="none" strike="noStrike" cap="none" dirty="0">
                          <a:solidFill>
                            <a:schemeClr val="tx1"/>
                          </a:solidFill>
                          <a:latin typeface="+mn-lt"/>
                          <a:ea typeface="Arial"/>
                          <a:cs typeface="Arial"/>
                          <a:sym typeface="Arial"/>
                        </a:rPr>
                        <a:t>Validation activities are ongoing and the general research community is now encouraged to participate.</a:t>
                      </a:r>
                      <a:endParaRPr lang="en" sz="1800" u="none" strike="noStrike" cap="none" dirty="0">
                        <a:solidFill>
                          <a:schemeClr val="tx1"/>
                        </a:solidFill>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0" i="0" u="none" strike="noStrike" cap="none" dirty="0">
                          <a:solidFill>
                            <a:schemeClr val="tx1"/>
                          </a:solidFill>
                          <a:latin typeface="+mn-lt"/>
                          <a:ea typeface="Arial"/>
                          <a:cs typeface="Arial"/>
                          <a:sym typeface="Arial"/>
                        </a:rPr>
                        <a:t>P</a:t>
                      </a:r>
                      <a:r>
                        <a:rPr lang="en" sz="1800" b="0" i="0" u="none" strike="noStrike" cap="none" dirty="0">
                          <a:solidFill>
                            <a:schemeClr val="tx1"/>
                          </a:solidFill>
                          <a:latin typeface="+mn-lt"/>
                          <a:ea typeface="Arial"/>
                          <a:cs typeface="Arial"/>
                          <a:sym typeface="Arial"/>
                        </a:rPr>
                        <a:t>roduct quality has been bench marked. </a:t>
                      </a:r>
                      <a:r>
                        <a:rPr lang="en-US" sz="1800" b="0" i="0" u="none" strike="noStrike" cap="none" dirty="0">
                          <a:solidFill>
                            <a:schemeClr val="tx1"/>
                          </a:solidFill>
                          <a:latin typeface="+mn-lt"/>
                          <a:ea typeface="Arial"/>
                          <a:cs typeface="Arial"/>
                          <a:sym typeface="Arial"/>
                        </a:rPr>
                        <a:t>C</a:t>
                      </a:r>
                      <a:r>
                        <a:rPr lang="en" sz="1800" b="0" i="0" u="none" strike="noStrike" cap="none" dirty="0">
                          <a:solidFill>
                            <a:schemeClr val="tx1"/>
                          </a:solidFill>
                          <a:latin typeface="+mn-lt"/>
                          <a:ea typeface="Arial"/>
                          <a:cs typeface="Arial"/>
                          <a:sym typeface="Arial"/>
                        </a:rPr>
                        <a:t>omprehensive validation activities are ongoing.</a:t>
                      </a:r>
                      <a:r>
                        <a:rPr lang="en" sz="1800" b="0" i="0" u="none" strike="noStrike" cap="none" baseline="0" dirty="0">
                          <a:solidFill>
                            <a:schemeClr val="tx1"/>
                          </a:solidFill>
                          <a:latin typeface="+mn-lt"/>
                          <a:ea typeface="Arial"/>
                          <a:cs typeface="Arial"/>
                          <a:sym typeface="Arial"/>
                        </a:rPr>
                        <a:t> </a:t>
                      </a:r>
                      <a:r>
                        <a:rPr lang="en-US" sz="1800" b="0" i="0" u="none" strike="noStrike" cap="none" baseline="0" dirty="0">
                          <a:solidFill>
                            <a:schemeClr val="tx1"/>
                          </a:solidFill>
                          <a:latin typeface="+mn-lt"/>
                          <a:ea typeface="Arial"/>
                          <a:cs typeface="Arial"/>
                          <a:sym typeface="Arial"/>
                        </a:rPr>
                        <a:t>T</a:t>
                      </a:r>
                      <a:r>
                        <a:rPr lang="en" sz="1800" b="0" i="0" u="none" strike="noStrike" cap="none" baseline="0" dirty="0">
                          <a:solidFill>
                            <a:schemeClr val="tx1"/>
                          </a:solidFill>
                          <a:latin typeface="+mn-lt"/>
                          <a:ea typeface="Arial"/>
                          <a:cs typeface="Arial"/>
                          <a:sym typeface="Arial"/>
                        </a:rPr>
                        <a:t>he </a:t>
                      </a:r>
                      <a:r>
                        <a:rPr lang="en" sz="1800" b="0" i="0" u="none" strike="noStrike" cap="none" dirty="0">
                          <a:solidFill>
                            <a:schemeClr val="tx1"/>
                          </a:solidFill>
                          <a:latin typeface="+mn-lt"/>
                          <a:ea typeface="Arial"/>
                          <a:cs typeface="Arial"/>
                          <a:sym typeface="Arial"/>
                        </a:rPr>
                        <a:t>general research community has been actively participating</a:t>
                      </a:r>
                      <a:r>
                        <a:rPr lang="en" sz="1800" b="0" i="0" u="none" strike="noStrike" cap="none" baseline="0" dirty="0">
                          <a:solidFill>
                            <a:schemeClr val="tx1"/>
                          </a:solidFill>
                          <a:latin typeface="+mn-lt"/>
                          <a:ea typeface="Arial"/>
                          <a:cs typeface="Arial"/>
                          <a:sym typeface="Arial"/>
                        </a:rPr>
                        <a:t> and providing feedback.</a:t>
                      </a:r>
                      <a:endParaRPr lang="en" sz="1800" u="none" strike="noStrike" cap="none" dirty="0">
                        <a:solidFill>
                          <a:schemeClr val="tx1"/>
                        </a:solidFill>
                      </a:endParaRPr>
                    </a:p>
                  </a:txBody>
                  <a:tcPr marL="91450" marR="91450" marT="45725" marB="45725" anchor="ctr"/>
                </a:tc>
                <a:extLst>
                  <a:ext uri="{0D108BD9-81ED-4DB2-BD59-A6C34878D82A}">
                    <a16:rowId xmlns:a16="http://schemas.microsoft.com/office/drawing/2014/main" val="922394118"/>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a:solidFill>
                            <a:schemeClr val="tx1"/>
                          </a:solidFill>
                          <a:latin typeface="+mn-lt"/>
                          <a:ea typeface="Arial"/>
                          <a:cs typeface="Arial"/>
                          <a:sym typeface="Arial"/>
                        </a:rPr>
                        <a:t>Severe algorithm anomalies are identified and under analysis. Solutions to anomalies are in development and testing.</a:t>
                      </a: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US" sz="1800" b="0" i="0" u="none" strike="noStrike" cap="none" dirty="0">
                          <a:solidFill>
                            <a:schemeClr val="tx1"/>
                          </a:solidFill>
                          <a:latin typeface="+mn-lt"/>
                          <a:ea typeface="Arial"/>
                          <a:cs typeface="Arial"/>
                          <a:sym typeface="Arial"/>
                        </a:rPr>
                        <a:t>Product quality has been improved significantly since beta. No severe anomaly currently exists. Two moderate anomalies are being investigated.</a:t>
                      </a:r>
                      <a:endParaRPr lang="en" sz="1800" b="0" i="0" u="none" strike="noStrike" cap="none" baseline="0" dirty="0">
                        <a:solidFill>
                          <a:schemeClr val="tx1"/>
                        </a:solidFill>
                        <a:latin typeface="+mn-lt"/>
                        <a:ea typeface="Arial"/>
                        <a:cs typeface="Arial"/>
                        <a:sym typeface="Arial"/>
                      </a:endParaRPr>
                    </a:p>
                  </a:txBody>
                  <a:tcPr marL="91450" marR="91450" marT="45725" marB="45725" anchor="ctr"/>
                </a:tc>
                <a:extLst>
                  <a:ext uri="{0D108BD9-81ED-4DB2-BD59-A6C34878D82A}">
                    <a16:rowId xmlns:a16="http://schemas.microsoft.com/office/drawing/2014/main" val="128312884"/>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a:solidFill>
                            <a:schemeClr val="tx1"/>
                          </a:solidFill>
                          <a:latin typeface="+mn-lt"/>
                          <a:ea typeface="Arial"/>
                          <a:cs typeface="Arial"/>
                          <a:sym typeface="Arial"/>
                        </a:rPr>
                        <a:t>Incremental product improvements may still be occurring.</a:t>
                      </a:r>
                      <a:endParaRPr lang="en" sz="1800" u="none" strike="noStrike" cap="none" dirty="0">
                        <a:solidFill>
                          <a:schemeClr val="tx1"/>
                        </a:solidFill>
                      </a:endParaRP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a:solidFill>
                            <a:schemeClr val="tx1"/>
                          </a:solidFill>
                          <a:latin typeface="+mn-lt"/>
                          <a:ea typeface="Arial"/>
                          <a:cs typeface="Arial"/>
                          <a:sym typeface="Arial"/>
                        </a:rPr>
                        <a:t>Incremental product improvements are expected.</a:t>
                      </a:r>
                      <a:endParaRPr lang="en" sz="1800" u="none" strike="noStrike" cap="none" dirty="0">
                        <a:solidFill>
                          <a:schemeClr val="tx1"/>
                        </a:solidFill>
                      </a:endParaRPr>
                    </a:p>
                  </a:txBody>
                  <a:tcPr marL="91450" marR="91450" marT="45725" marB="45725" anchor="ctr"/>
                </a:tc>
                <a:extLst>
                  <a:ext uri="{0D108BD9-81ED-4DB2-BD59-A6C34878D82A}">
                    <a16:rowId xmlns:a16="http://schemas.microsoft.com/office/drawing/2014/main" val="1031277738"/>
                  </a:ext>
                </a:extLst>
              </a:tr>
            </a:tbl>
          </a:graphicData>
        </a:graphic>
      </p:graphicFrame>
    </p:spTree>
    <p:extLst>
      <p:ext uri="{BB962C8B-B14F-4D97-AF65-F5344CB8AC3E}">
        <p14:creationId xmlns:p14="http://schemas.microsoft.com/office/powerpoint/2010/main" val="32564691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93D7F-0F5D-468F-B6BD-6436B9E4ED23}"/>
              </a:ext>
            </a:extLst>
          </p:cNvPr>
          <p:cNvSpPr>
            <a:spLocks noGrp="1"/>
          </p:cNvSpPr>
          <p:nvPr>
            <p:ph type="title"/>
          </p:nvPr>
        </p:nvSpPr>
        <p:spPr/>
        <p:txBody>
          <a:bodyPr>
            <a:normAutofit/>
          </a:bodyPr>
          <a:lstStyle/>
          <a:p>
            <a:r>
              <a:rPr lang="en-US" dirty="0"/>
              <a:t>Provisional Maturity Criteria</a:t>
            </a:r>
          </a:p>
        </p:txBody>
      </p:sp>
      <p:sp>
        <p:nvSpPr>
          <p:cNvPr id="3" name="Date Placeholder 2">
            <a:extLst>
              <a:ext uri="{FF2B5EF4-FFF2-40B4-BE49-F238E27FC236}">
                <a16:creationId xmlns:a16="http://schemas.microsoft.com/office/drawing/2014/main" id="{0FF38D6F-7958-495F-8464-695C0276B1FD}"/>
              </a:ext>
            </a:extLst>
          </p:cNvPr>
          <p:cNvSpPr>
            <a:spLocks noGrp="1"/>
          </p:cNvSpPr>
          <p:nvPr>
            <p:ph type="dt" sz="half" idx="10"/>
          </p:nvPr>
        </p:nvSpPr>
        <p:spPr/>
        <p:txBody>
          <a:bodyPr/>
          <a:lstStyle/>
          <a:p>
            <a:fld id="{DD1B57E4-EA44-4BE5-8715-2B141E94D18A}" type="datetime1">
              <a:rPr lang="en-US" smtClean="0"/>
              <a:t>12/21/2024</a:t>
            </a:fld>
            <a:endParaRPr lang="en-US" dirty="0"/>
          </a:p>
        </p:txBody>
      </p:sp>
      <p:sp>
        <p:nvSpPr>
          <p:cNvPr id="4" name="Footer Placeholder 3">
            <a:extLst>
              <a:ext uri="{FF2B5EF4-FFF2-40B4-BE49-F238E27FC236}">
                <a16:creationId xmlns:a16="http://schemas.microsoft.com/office/drawing/2014/main" id="{876427F3-A599-412C-862C-6C4EA28E6F78}"/>
              </a:ext>
            </a:extLst>
          </p:cNvPr>
          <p:cNvSpPr>
            <a:spLocks noGrp="1"/>
          </p:cNvSpPr>
          <p:nvPr>
            <p:ph type="ftr" sz="quarter" idx="11"/>
          </p:nvPr>
        </p:nvSpPr>
        <p:spPr/>
        <p:txBody>
          <a:bodyPr/>
          <a:lstStyle/>
          <a:p>
            <a:r>
              <a:rPr lang="en-US" dirty="0"/>
              <a:t>PS-PVR for Provisional Maturity of GOES-19 ABI L1b and CMI Products</a:t>
            </a:r>
          </a:p>
        </p:txBody>
      </p:sp>
      <p:sp>
        <p:nvSpPr>
          <p:cNvPr id="5" name="Slide Number Placeholder 4">
            <a:extLst>
              <a:ext uri="{FF2B5EF4-FFF2-40B4-BE49-F238E27FC236}">
                <a16:creationId xmlns:a16="http://schemas.microsoft.com/office/drawing/2014/main" id="{764B746E-0EC5-4F31-83D6-3E7EBC3BCBE7}"/>
              </a:ext>
            </a:extLst>
          </p:cNvPr>
          <p:cNvSpPr>
            <a:spLocks noGrp="1"/>
          </p:cNvSpPr>
          <p:nvPr>
            <p:ph type="sldNum" sz="quarter" idx="12"/>
          </p:nvPr>
        </p:nvSpPr>
        <p:spPr/>
        <p:txBody>
          <a:bodyPr/>
          <a:lstStyle/>
          <a:p>
            <a:fld id="{24AD0344-B142-42FF-A24F-67F68BAAC27D}" type="slidenum">
              <a:rPr lang="en-US" smtClean="0"/>
              <a:t>75</a:t>
            </a:fld>
            <a:endParaRPr lang="en-US" dirty="0"/>
          </a:p>
        </p:txBody>
      </p:sp>
      <p:graphicFrame>
        <p:nvGraphicFramePr>
          <p:cNvPr id="6" name="Table 5">
            <a:extLst>
              <a:ext uri="{FF2B5EF4-FFF2-40B4-BE49-F238E27FC236}">
                <a16:creationId xmlns:a16="http://schemas.microsoft.com/office/drawing/2014/main" id="{24444E6A-C091-41E8-8AA9-7D5476DD3BD7}"/>
              </a:ext>
            </a:extLst>
          </p:cNvPr>
          <p:cNvGraphicFramePr>
            <a:graphicFrameLocks noGrp="1"/>
          </p:cNvGraphicFramePr>
          <p:nvPr>
            <p:extLst>
              <p:ext uri="{D42A27DB-BD31-4B8C-83A1-F6EECF244321}">
                <p14:modId xmlns:p14="http://schemas.microsoft.com/office/powerpoint/2010/main" val="2599288104"/>
              </p:ext>
            </p:extLst>
          </p:nvPr>
        </p:nvGraphicFramePr>
        <p:xfrm>
          <a:off x="621890" y="1143872"/>
          <a:ext cx="10948220" cy="5303580"/>
        </p:xfrm>
        <a:graphic>
          <a:graphicData uri="http://schemas.openxmlformats.org/drawingml/2006/table">
            <a:tbl>
              <a:tblPr firstRow="1" bandRow="1">
                <a:tableStyleId>{5C22544A-7EE6-4342-B048-85BDC9FD1C3A}</a:tableStyleId>
              </a:tblPr>
              <a:tblGrid>
                <a:gridCol w="7306052">
                  <a:extLst>
                    <a:ext uri="{9D8B030D-6E8A-4147-A177-3AD203B41FA5}">
                      <a16:colId xmlns:a16="http://schemas.microsoft.com/office/drawing/2014/main" val="3909710922"/>
                    </a:ext>
                  </a:extLst>
                </a:gridCol>
                <a:gridCol w="3642168">
                  <a:extLst>
                    <a:ext uri="{9D8B030D-6E8A-4147-A177-3AD203B41FA5}">
                      <a16:colId xmlns:a16="http://schemas.microsoft.com/office/drawing/2014/main" val="2015368036"/>
                    </a:ext>
                  </a:extLst>
                </a:gridCol>
              </a:tblGrid>
              <a:tr h="370840">
                <a:tc>
                  <a:txBody>
                    <a:bodyPr/>
                    <a:lstStyle/>
                    <a:p>
                      <a:pPr marL="0" marR="0" lvl="0" indent="0" algn="ctr" rtl="0">
                        <a:lnSpc>
                          <a:spcPct val="100000"/>
                        </a:lnSpc>
                        <a:spcBef>
                          <a:spcPts val="0"/>
                        </a:spcBef>
                        <a:spcAft>
                          <a:spcPts val="0"/>
                        </a:spcAft>
                        <a:buClr>
                          <a:schemeClr val="lt1"/>
                        </a:buClr>
                        <a:buSzPct val="25000"/>
                        <a:buFont typeface="Arial"/>
                        <a:buNone/>
                      </a:pPr>
                      <a:r>
                        <a:rPr lang="en" sz="2400" b="1" u="none" strike="noStrike" cap="none" dirty="0">
                          <a:solidFill>
                            <a:schemeClr val="lt1"/>
                          </a:solidFill>
                        </a:rPr>
                        <a:t>End State</a:t>
                      </a:r>
                    </a:p>
                  </a:txBody>
                  <a:tcPr marL="91450" marR="91450" marT="45725" marB="45725" anchor="ctr"/>
                </a:tc>
                <a:tc>
                  <a:txBody>
                    <a:bodyPr/>
                    <a:lstStyle/>
                    <a:p>
                      <a:pPr marL="0" marR="0" lvl="0" indent="0" algn="ctr" rtl="0">
                        <a:lnSpc>
                          <a:spcPct val="100000"/>
                        </a:lnSpc>
                        <a:spcBef>
                          <a:spcPts val="0"/>
                        </a:spcBef>
                        <a:spcAft>
                          <a:spcPts val="0"/>
                        </a:spcAft>
                        <a:buClr>
                          <a:schemeClr val="lt1"/>
                        </a:buClr>
                        <a:buSzPct val="25000"/>
                        <a:buFont typeface="Arial"/>
                        <a:buNone/>
                      </a:pPr>
                      <a:r>
                        <a:rPr lang="en" sz="2400" b="1" u="none" strike="noStrike" cap="none" dirty="0">
                          <a:solidFill>
                            <a:schemeClr val="lt1"/>
                          </a:solidFill>
                        </a:rPr>
                        <a:t>Assessment</a:t>
                      </a:r>
                    </a:p>
                  </a:txBody>
                  <a:tcPr marL="91450" marR="91450" marT="45725" marB="45725" anchor="ctr"/>
                </a:tc>
                <a:extLst>
                  <a:ext uri="{0D108BD9-81ED-4DB2-BD59-A6C34878D82A}">
                    <a16:rowId xmlns:a16="http://schemas.microsoft.com/office/drawing/2014/main" val="4003816309"/>
                  </a:ext>
                </a:extLst>
              </a:tr>
              <a:tr h="370840">
                <a:tc>
                  <a:txBody>
                    <a:bodyPr/>
                    <a:lstStyle/>
                    <a:p>
                      <a:pPr marL="0" marR="0" lvl="0" indent="0" algn="l" rtl="0">
                        <a:lnSpc>
                          <a:spcPct val="100000"/>
                        </a:lnSpc>
                        <a:spcBef>
                          <a:spcPts val="0"/>
                        </a:spcBef>
                        <a:spcAft>
                          <a:spcPts val="0"/>
                        </a:spcAft>
                        <a:buClr>
                          <a:schemeClr val="lt1"/>
                        </a:buClr>
                        <a:buSzPct val="100000"/>
                        <a:buFont typeface="Arial"/>
                        <a:buNone/>
                      </a:pPr>
                      <a:r>
                        <a:rPr lang="en" sz="1800" b="0" i="0" u="none" strike="noStrike" cap="none" dirty="0">
                          <a:solidFill>
                            <a:schemeClr val="tx1"/>
                          </a:solidFill>
                          <a:latin typeface="+mn-lt"/>
                          <a:ea typeface="Arial"/>
                          <a:cs typeface="Arial"/>
                          <a:sym typeface="Arial"/>
                        </a:rPr>
                        <a:t>Product performance has been demonstrated through analysis of a small number of independent measurements obtained from select locations, periods, and associated ground truth or field campaign efforts.</a:t>
                      </a:r>
                    </a:p>
                  </a:txBody>
                  <a:tcPr marL="91450" marR="91450" marT="45725" marB="45725" anchor="ctr"/>
                </a:tc>
                <a:tc>
                  <a:txBody>
                    <a:bodyPr/>
                    <a:lstStyle/>
                    <a:p>
                      <a:pPr marL="0" marR="0" lvl="0" indent="0" algn="l" rtl="0">
                        <a:lnSpc>
                          <a:spcPct val="100000"/>
                        </a:lnSpc>
                        <a:spcBef>
                          <a:spcPts val="0"/>
                        </a:spcBef>
                        <a:spcAft>
                          <a:spcPts val="0"/>
                        </a:spcAft>
                        <a:buClr>
                          <a:schemeClr val="lt1"/>
                        </a:buClr>
                        <a:buSzPct val="100000"/>
                        <a:buFont typeface="Arial"/>
                        <a:buNone/>
                      </a:pPr>
                      <a:r>
                        <a:rPr lang="en-US" sz="1800" b="0" i="0" u="none" strike="noStrike" cap="none" dirty="0">
                          <a:solidFill>
                            <a:schemeClr val="tx1"/>
                          </a:solidFill>
                          <a:latin typeface="+mn-lt"/>
                          <a:ea typeface="Arial"/>
                          <a:cs typeface="Arial"/>
                          <a:sym typeface="Arial"/>
                        </a:rPr>
                        <a:t>T</a:t>
                      </a:r>
                      <a:r>
                        <a:rPr lang="en" sz="1800" b="0" i="0" u="none" strike="noStrike" cap="none" dirty="0">
                          <a:solidFill>
                            <a:schemeClr val="tx1"/>
                          </a:solidFill>
                          <a:latin typeface="+mn-lt"/>
                          <a:ea typeface="Arial"/>
                          <a:cs typeface="Arial"/>
                          <a:sym typeface="Arial"/>
                        </a:rPr>
                        <a:t>his has been demonstrated.</a:t>
                      </a:r>
                    </a:p>
                  </a:txBody>
                  <a:tcPr marL="91450" marR="91450" marT="45725" marB="45725" anchor="ctr"/>
                </a:tc>
                <a:extLst>
                  <a:ext uri="{0D108BD9-81ED-4DB2-BD59-A6C34878D82A}">
                    <a16:rowId xmlns:a16="http://schemas.microsoft.com/office/drawing/2014/main" val="922394118"/>
                  </a:ext>
                </a:extLst>
              </a:tr>
              <a:tr h="370840">
                <a:tc>
                  <a:txBody>
                    <a:bodyPr/>
                    <a:lstStyle/>
                    <a:p>
                      <a:pPr marL="0" marR="0" lvl="0" indent="0" algn="l" rtl="0">
                        <a:lnSpc>
                          <a:spcPct val="100000"/>
                        </a:lnSpc>
                        <a:spcBef>
                          <a:spcPts val="0"/>
                        </a:spcBef>
                        <a:spcAft>
                          <a:spcPts val="0"/>
                        </a:spcAft>
                        <a:buClr>
                          <a:srgbClr val="000000"/>
                        </a:buClr>
                        <a:buSzPct val="25000"/>
                        <a:buFont typeface="Arial"/>
                        <a:buNone/>
                      </a:pPr>
                      <a:r>
                        <a:rPr lang="en" sz="1800" b="0" i="0" u="none" strike="noStrike" cap="none" dirty="0">
                          <a:solidFill>
                            <a:schemeClr val="tx1"/>
                          </a:solidFill>
                          <a:latin typeface="+mn-lt"/>
                          <a:ea typeface="Arial"/>
                          <a:cs typeface="Arial"/>
                          <a:sym typeface="Arial"/>
                        </a:rPr>
                        <a:t>Product analysis is sufficient to communicate product performance to users relative to expectations (Performance Baseline).</a:t>
                      </a:r>
                      <a:endParaRPr lang="en" sz="1800" u="none" strike="noStrike" cap="none" dirty="0">
                        <a:solidFill>
                          <a:schemeClr val="tx1"/>
                        </a:solidFill>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0" i="0" u="none" strike="noStrike" cap="none" dirty="0">
                          <a:solidFill>
                            <a:schemeClr val="tx1"/>
                          </a:solidFill>
                          <a:latin typeface="+mn-lt"/>
                          <a:ea typeface="Arial"/>
                          <a:cs typeface="Arial"/>
                          <a:sym typeface="Arial"/>
                        </a:rPr>
                        <a:t>Performance was </a:t>
                      </a:r>
                      <a:r>
                        <a:rPr lang="en" sz="1800" b="0" i="0" u="none" strike="noStrike" cap="none" dirty="0">
                          <a:solidFill>
                            <a:schemeClr val="tx1"/>
                          </a:solidFill>
                          <a:latin typeface="+mn-lt"/>
                          <a:ea typeface="Arial"/>
                          <a:cs typeface="Arial"/>
                          <a:sym typeface="Arial"/>
                        </a:rPr>
                        <a:t>communicated relative to Baseline </a:t>
                      </a:r>
                      <a:r>
                        <a:rPr lang="en-US" sz="1800" b="0" i="0" u="none" strike="noStrike" cap="none" dirty="0">
                          <a:solidFill>
                            <a:schemeClr val="tx1"/>
                          </a:solidFill>
                          <a:latin typeface="+mn-lt"/>
                          <a:ea typeface="Arial"/>
                          <a:cs typeface="Arial"/>
                          <a:sym typeface="Arial"/>
                        </a:rPr>
                        <a:t>for GOES-16 and existing ABI for GOES-7/18/19.</a:t>
                      </a:r>
                      <a:endParaRPr lang="en" sz="1800" u="none" strike="noStrike" cap="none" dirty="0">
                        <a:solidFill>
                          <a:schemeClr val="tx1"/>
                        </a:solidFill>
                      </a:endParaRPr>
                    </a:p>
                  </a:txBody>
                  <a:tcPr marL="91450" marR="91450" marT="45725" marB="45725" anchor="ctr"/>
                </a:tc>
                <a:extLst>
                  <a:ext uri="{0D108BD9-81ED-4DB2-BD59-A6C34878D82A}">
                    <a16:rowId xmlns:a16="http://schemas.microsoft.com/office/drawing/2014/main" val="128312884"/>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a:solidFill>
                            <a:schemeClr val="tx1"/>
                          </a:solidFill>
                          <a:latin typeface="+mn-lt"/>
                          <a:ea typeface="Arial"/>
                          <a:cs typeface="Arial"/>
                          <a:sym typeface="Arial"/>
                        </a:rPr>
                        <a:t>Documentation of product performance exists that includes recommended remediation strategies for all anomalies and weaknesses. Any algorithm changes associated with severe anomalies have been documented, implemented, tested, and shared with the user community.</a:t>
                      </a: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US" sz="1800" b="0" i="0" u="none" strike="noStrike" cap="none" dirty="0">
                          <a:solidFill>
                            <a:schemeClr val="tx1"/>
                          </a:solidFill>
                          <a:latin typeface="+mn-lt"/>
                          <a:ea typeface="Arial"/>
                          <a:cs typeface="Arial"/>
                          <a:sym typeface="Arial"/>
                        </a:rPr>
                        <a:t>Product performance has </a:t>
                      </a:r>
                      <a:r>
                        <a:rPr lang="en" sz="1800" b="0" i="0" u="none" strike="noStrike" cap="none" baseline="0" dirty="0">
                          <a:solidFill>
                            <a:schemeClr val="tx1"/>
                          </a:solidFill>
                          <a:latin typeface="+mn-lt"/>
                          <a:ea typeface="Arial"/>
                          <a:cs typeface="Arial"/>
                          <a:sym typeface="Arial"/>
                        </a:rPr>
                        <a:t>been documented in test report</a:t>
                      </a:r>
                      <a:r>
                        <a:rPr lang="en-US" sz="1800" b="0" i="0" u="none" strike="noStrike" cap="none" baseline="0" dirty="0">
                          <a:solidFill>
                            <a:schemeClr val="tx1"/>
                          </a:solidFill>
                          <a:latin typeface="+mn-lt"/>
                          <a:ea typeface="Arial"/>
                          <a:cs typeface="Arial"/>
                          <a:sym typeface="Arial"/>
                        </a:rPr>
                        <a:t>s and elsewhere. A summary for general users has been submitted for Beta Maturity and will be updated for Provisional Maturity.</a:t>
                      </a:r>
                      <a:endParaRPr lang="en" sz="1800" b="0" i="0" u="none" strike="noStrike" cap="none" dirty="0">
                        <a:solidFill>
                          <a:schemeClr val="tx1"/>
                        </a:solidFill>
                        <a:latin typeface="+mn-lt"/>
                        <a:ea typeface="Arial"/>
                        <a:cs typeface="Arial"/>
                        <a:sym typeface="Arial"/>
                      </a:endParaRPr>
                    </a:p>
                  </a:txBody>
                  <a:tcPr marL="91450" marR="91450" marT="45725" marB="45725" anchor="ctr"/>
                </a:tc>
                <a:extLst>
                  <a:ext uri="{0D108BD9-81ED-4DB2-BD59-A6C34878D82A}">
                    <a16:rowId xmlns:a16="http://schemas.microsoft.com/office/drawing/2014/main" val="1031277738"/>
                  </a:ext>
                </a:extLst>
              </a:tr>
              <a:tr h="370840">
                <a:tc>
                  <a:txBody>
                    <a:bodyPr/>
                    <a:lstStyle/>
                    <a:p>
                      <a:pPr marL="0" marR="0" lvl="0" indent="0" algn="l" rtl="0">
                        <a:lnSpc>
                          <a:spcPct val="100000"/>
                        </a:lnSpc>
                        <a:spcBef>
                          <a:spcPts val="0"/>
                        </a:spcBef>
                        <a:spcAft>
                          <a:spcPts val="0"/>
                        </a:spcAft>
                        <a:buClr>
                          <a:schemeClr val="lt1"/>
                        </a:buClr>
                        <a:buSzPct val="100000"/>
                        <a:buFont typeface="Arial"/>
                        <a:buNone/>
                      </a:pPr>
                      <a:r>
                        <a:rPr lang="en" sz="1800" b="0" i="0" u="none" strike="noStrike" cap="none" dirty="0">
                          <a:solidFill>
                            <a:schemeClr val="tx1"/>
                          </a:solidFill>
                          <a:latin typeface="+mn-lt"/>
                          <a:ea typeface="Arial"/>
                          <a:cs typeface="Arial"/>
                          <a:sym typeface="Arial"/>
                        </a:rPr>
                        <a:t>Testing has been fully documented.</a:t>
                      </a:r>
                    </a:p>
                  </a:txBody>
                  <a:tcPr marL="91450" marR="91450" marT="45725" marB="45725" anchor="ctr"/>
                </a:tc>
                <a:tc>
                  <a:txBody>
                    <a:bodyPr/>
                    <a:lstStyle/>
                    <a:p>
                      <a:pPr marL="0" marR="0" lvl="0" indent="0" algn="l" rtl="0">
                        <a:lnSpc>
                          <a:spcPct val="100000"/>
                        </a:lnSpc>
                        <a:spcBef>
                          <a:spcPts val="0"/>
                        </a:spcBef>
                        <a:spcAft>
                          <a:spcPts val="0"/>
                        </a:spcAft>
                        <a:buClr>
                          <a:schemeClr val="lt1"/>
                        </a:buClr>
                        <a:buSzPct val="100000"/>
                        <a:buFont typeface="Arial"/>
                        <a:buNone/>
                      </a:pPr>
                      <a:r>
                        <a:rPr lang="en" sz="1800" b="0" i="0" u="none" strike="noStrike" cap="none" dirty="0">
                          <a:solidFill>
                            <a:schemeClr val="tx1"/>
                          </a:solidFill>
                          <a:latin typeface="+mn-lt"/>
                          <a:ea typeface="Arial"/>
                          <a:cs typeface="Arial"/>
                          <a:sym typeface="Arial"/>
                        </a:rPr>
                        <a:t>Testing has been fully documented</a:t>
                      </a:r>
                      <a:r>
                        <a:rPr lang="en" sz="1800" b="0" i="0" u="none" strike="noStrike" cap="none" baseline="0" dirty="0">
                          <a:solidFill>
                            <a:schemeClr val="tx1"/>
                          </a:solidFill>
                          <a:latin typeface="+mn-lt"/>
                          <a:ea typeface="Arial"/>
                          <a:cs typeface="Arial"/>
                          <a:sym typeface="Arial"/>
                        </a:rPr>
                        <a:t> in PLPT Report.</a:t>
                      </a:r>
                      <a:endParaRPr lang="en" sz="1800" b="0" i="0" u="none" strike="noStrike" cap="none" dirty="0">
                        <a:solidFill>
                          <a:schemeClr val="tx1"/>
                        </a:solidFill>
                        <a:latin typeface="+mn-lt"/>
                        <a:ea typeface="Arial"/>
                        <a:cs typeface="Arial"/>
                        <a:sym typeface="Arial"/>
                      </a:endParaRPr>
                    </a:p>
                  </a:txBody>
                  <a:tcPr marL="91450" marR="91450" marT="45725" marB="45725" anchor="ctr"/>
                </a:tc>
                <a:extLst>
                  <a:ext uri="{0D108BD9-81ED-4DB2-BD59-A6C34878D82A}">
                    <a16:rowId xmlns:a16="http://schemas.microsoft.com/office/drawing/2014/main" val="1245127942"/>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a:solidFill>
                            <a:schemeClr val="tx1"/>
                          </a:solidFill>
                          <a:latin typeface="+mn-lt"/>
                          <a:ea typeface="Arial"/>
                          <a:cs typeface="Arial"/>
                          <a:sym typeface="Arial"/>
                        </a:rPr>
                        <a:t>Product is ready for operational use and for use in comprehensive cal/val activities and product optimization.</a:t>
                      </a: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US" sz="1800" b="0" i="0" u="none" strike="noStrike" cap="none" dirty="0">
                          <a:solidFill>
                            <a:schemeClr val="tx1"/>
                          </a:solidFill>
                          <a:latin typeface="+mn-lt"/>
                          <a:ea typeface="Arial"/>
                          <a:cs typeface="Arial"/>
                          <a:sym typeface="Arial"/>
                        </a:rPr>
                        <a:t>W</a:t>
                      </a:r>
                      <a:r>
                        <a:rPr lang="en" sz="1800" b="0" i="0" u="none" strike="noStrike" cap="none" dirty="0">
                          <a:solidFill>
                            <a:schemeClr val="tx1"/>
                          </a:solidFill>
                          <a:latin typeface="+mn-lt"/>
                          <a:ea typeface="Arial"/>
                          <a:cs typeface="Arial"/>
                          <a:sym typeface="Arial"/>
                        </a:rPr>
                        <a:t>e</a:t>
                      </a:r>
                      <a:r>
                        <a:rPr lang="en" sz="1800" b="0" i="0" u="none" strike="noStrike" cap="none" baseline="0" dirty="0">
                          <a:solidFill>
                            <a:schemeClr val="tx1"/>
                          </a:solidFill>
                          <a:latin typeface="+mn-lt"/>
                          <a:ea typeface="Arial"/>
                          <a:cs typeface="Arial"/>
                          <a:sym typeface="Arial"/>
                        </a:rPr>
                        <a:t> concur.</a:t>
                      </a:r>
                      <a:endParaRPr lang="en" sz="1800" b="0" i="0" u="none" strike="noStrike" cap="none" dirty="0">
                        <a:solidFill>
                          <a:schemeClr val="tx1"/>
                        </a:solidFill>
                        <a:latin typeface="+mn-lt"/>
                        <a:ea typeface="Arial"/>
                        <a:cs typeface="Arial"/>
                        <a:sym typeface="Arial"/>
                      </a:endParaRPr>
                    </a:p>
                  </a:txBody>
                  <a:tcPr marL="91450" marR="91450" marT="45725" marB="45725" anchor="ctr"/>
                </a:tc>
                <a:extLst>
                  <a:ext uri="{0D108BD9-81ED-4DB2-BD59-A6C34878D82A}">
                    <a16:rowId xmlns:a16="http://schemas.microsoft.com/office/drawing/2014/main" val="1471559127"/>
                  </a:ext>
                </a:extLst>
              </a:tr>
            </a:tbl>
          </a:graphicData>
        </a:graphic>
      </p:graphicFrame>
    </p:spTree>
    <p:extLst>
      <p:ext uri="{BB962C8B-B14F-4D97-AF65-F5344CB8AC3E}">
        <p14:creationId xmlns:p14="http://schemas.microsoft.com/office/powerpoint/2010/main" val="38110014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Path to Full Validation</a:t>
            </a:r>
          </a:p>
        </p:txBody>
      </p:sp>
      <p:sp>
        <p:nvSpPr>
          <p:cNvPr id="3" name="Content Placeholder 2"/>
          <p:cNvSpPr>
            <a:spLocks noGrp="1"/>
          </p:cNvSpPr>
          <p:nvPr>
            <p:ph idx="1"/>
          </p:nvPr>
        </p:nvSpPr>
        <p:spPr/>
        <p:txBody>
          <a:bodyPr>
            <a:normAutofit/>
          </a:bodyPr>
          <a:lstStyle/>
          <a:p>
            <a:r>
              <a:rPr lang="en-US" dirty="0"/>
              <a:t>Complete PLPTs.</a:t>
            </a:r>
          </a:p>
          <a:p>
            <a:r>
              <a:rPr lang="en-US" dirty="0"/>
              <a:t>Resolve current issues.</a:t>
            </a:r>
          </a:p>
          <a:p>
            <a:r>
              <a:rPr lang="en-US" dirty="0"/>
              <a:t>Monitor for new anomalies.</a:t>
            </a:r>
          </a:p>
          <a:p>
            <a:r>
              <a:rPr lang="en-US" dirty="0"/>
              <a:t>Prepare comprehensive assessment of instrument performance and L1b product quality for maturity promotion.</a:t>
            </a:r>
          </a:p>
          <a:p>
            <a:r>
              <a:rPr lang="en-US" dirty="0"/>
              <a:t>Identify and manage risks.</a:t>
            </a:r>
          </a:p>
        </p:txBody>
      </p:sp>
      <p:sp>
        <p:nvSpPr>
          <p:cNvPr id="4" name="Date Placeholder 3"/>
          <p:cNvSpPr>
            <a:spLocks noGrp="1"/>
          </p:cNvSpPr>
          <p:nvPr>
            <p:ph type="dt" sz="half" idx="2"/>
          </p:nvPr>
        </p:nvSpPr>
        <p:spPr/>
        <p:txBody>
          <a:bodyPr/>
          <a:lstStyle/>
          <a:p>
            <a:fld id="{6245D1F7-EBA2-4765-A88B-9DDB102903F1}" type="datetime1">
              <a:rPr lang="en-US" smtClean="0"/>
              <a:t>12/21/2024</a:t>
            </a:fld>
            <a:endParaRPr lang="en-US" dirty="0"/>
          </a:p>
        </p:txBody>
      </p:sp>
      <p:sp>
        <p:nvSpPr>
          <p:cNvPr id="5" name="Footer Placeholder 4"/>
          <p:cNvSpPr>
            <a:spLocks noGrp="1"/>
          </p:cNvSpPr>
          <p:nvPr>
            <p:ph type="ftr" sz="quarter" idx="3"/>
          </p:nvPr>
        </p:nvSpPr>
        <p:spPr/>
        <p:txBody>
          <a:bodyPr/>
          <a:lstStyle/>
          <a:p>
            <a:r>
              <a:rPr lang="en-US" dirty="0"/>
              <a:t>PS-PVR for Provisional Maturity of GOES-19 ABI L1b and CMI Products</a:t>
            </a:r>
          </a:p>
        </p:txBody>
      </p:sp>
      <p:sp>
        <p:nvSpPr>
          <p:cNvPr id="6" name="Slide Number Placeholder 5"/>
          <p:cNvSpPr>
            <a:spLocks noGrp="1"/>
          </p:cNvSpPr>
          <p:nvPr>
            <p:ph type="sldNum" sz="quarter" idx="4"/>
          </p:nvPr>
        </p:nvSpPr>
        <p:spPr/>
        <p:txBody>
          <a:bodyPr/>
          <a:lstStyle/>
          <a:p>
            <a:fld id="{F4187418-5481-4E5B-A2F4-9A93734A0716}" type="slidenum">
              <a:rPr lang="en-US" smtClean="0"/>
              <a:t>76</a:t>
            </a:fld>
            <a:endParaRPr lang="en-US" dirty="0"/>
          </a:p>
        </p:txBody>
      </p:sp>
    </p:spTree>
    <p:extLst>
      <p:ext uri="{BB962C8B-B14F-4D97-AF65-F5344CB8AC3E}">
        <p14:creationId xmlns:p14="http://schemas.microsoft.com/office/powerpoint/2010/main" val="8181910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0DD46-C1A0-4255-AC69-2A2574CA456F}"/>
              </a:ext>
            </a:extLst>
          </p:cNvPr>
          <p:cNvSpPr>
            <a:spLocks noGrp="1"/>
          </p:cNvSpPr>
          <p:nvPr>
            <p:ph type="title"/>
          </p:nvPr>
        </p:nvSpPr>
        <p:spPr/>
        <p:txBody>
          <a:bodyPr/>
          <a:lstStyle/>
          <a:p>
            <a:r>
              <a:rPr lang="en-US" dirty="0"/>
              <a:t>Summary and recommendations</a:t>
            </a:r>
          </a:p>
        </p:txBody>
      </p:sp>
      <p:sp>
        <p:nvSpPr>
          <p:cNvPr id="3" name="Text Placeholder 2">
            <a:extLst>
              <a:ext uri="{FF2B5EF4-FFF2-40B4-BE49-F238E27FC236}">
                <a16:creationId xmlns:a16="http://schemas.microsoft.com/office/drawing/2014/main" id="{5B7F29FA-F11D-4407-8607-380C0551F8D0}"/>
              </a:ext>
            </a:extLst>
          </p:cNvPr>
          <p:cNvSpPr>
            <a:spLocks noGrp="1"/>
          </p:cNvSpPr>
          <p:nvPr>
            <p:ph type="body" idx="1"/>
          </p:nvPr>
        </p:nvSpPr>
        <p:spPr/>
        <p:txBody>
          <a:bodyPr>
            <a:normAutofit/>
          </a:bodyPr>
          <a:lstStyle/>
          <a:p>
            <a:pPr marL="346075" indent="-346075"/>
            <a:endParaRPr lang="en-US" dirty="0"/>
          </a:p>
        </p:txBody>
      </p:sp>
      <p:sp>
        <p:nvSpPr>
          <p:cNvPr id="4" name="Date Placeholder 3">
            <a:extLst>
              <a:ext uri="{FF2B5EF4-FFF2-40B4-BE49-F238E27FC236}">
                <a16:creationId xmlns:a16="http://schemas.microsoft.com/office/drawing/2014/main" id="{A4D93280-C620-4772-A0E9-9AB7E042758A}"/>
              </a:ext>
            </a:extLst>
          </p:cNvPr>
          <p:cNvSpPr>
            <a:spLocks noGrp="1"/>
          </p:cNvSpPr>
          <p:nvPr>
            <p:ph type="dt" sz="half" idx="2"/>
          </p:nvPr>
        </p:nvSpPr>
        <p:spPr/>
        <p:txBody>
          <a:bodyPr/>
          <a:lstStyle/>
          <a:p>
            <a:fld id="{90E8628F-6704-45AD-89FA-191DD33732B5}" type="datetime1">
              <a:rPr lang="en-US" smtClean="0"/>
              <a:t>12/21/2024</a:t>
            </a:fld>
            <a:endParaRPr lang="en-US" dirty="0"/>
          </a:p>
        </p:txBody>
      </p:sp>
      <p:sp>
        <p:nvSpPr>
          <p:cNvPr id="5" name="Footer Placeholder 4">
            <a:extLst>
              <a:ext uri="{FF2B5EF4-FFF2-40B4-BE49-F238E27FC236}">
                <a16:creationId xmlns:a16="http://schemas.microsoft.com/office/drawing/2014/main" id="{DC424A2F-4DAD-4BE7-9914-61A389F749E7}"/>
              </a:ext>
            </a:extLst>
          </p:cNvPr>
          <p:cNvSpPr>
            <a:spLocks noGrp="1"/>
          </p:cNvSpPr>
          <p:nvPr>
            <p:ph type="ftr" sz="quarter" idx="3"/>
          </p:nvPr>
        </p:nvSpPr>
        <p:spPr/>
        <p:txBody>
          <a:bodyPr/>
          <a:lstStyle/>
          <a:p>
            <a:r>
              <a:rPr lang="en-US" dirty="0"/>
              <a:t>PS-PVR for Provisional Maturity of GOES-19 ABI L1b and CMI Products</a:t>
            </a:r>
          </a:p>
        </p:txBody>
      </p:sp>
      <p:sp>
        <p:nvSpPr>
          <p:cNvPr id="6" name="Slide Number Placeholder 5">
            <a:extLst>
              <a:ext uri="{FF2B5EF4-FFF2-40B4-BE49-F238E27FC236}">
                <a16:creationId xmlns:a16="http://schemas.microsoft.com/office/drawing/2014/main" id="{4F8F230B-59BC-4F66-8DE1-D08BB1EE9B60}"/>
              </a:ext>
            </a:extLst>
          </p:cNvPr>
          <p:cNvSpPr>
            <a:spLocks noGrp="1"/>
          </p:cNvSpPr>
          <p:nvPr>
            <p:ph type="sldNum" sz="quarter" idx="4"/>
          </p:nvPr>
        </p:nvSpPr>
        <p:spPr/>
        <p:txBody>
          <a:bodyPr/>
          <a:lstStyle/>
          <a:p>
            <a:fld id="{24AD0344-B142-42FF-A24F-67F68BAAC27D}" type="slidenum">
              <a:rPr lang="en-US" smtClean="0"/>
              <a:pPr/>
              <a:t>77</a:t>
            </a:fld>
            <a:endParaRPr lang="en-US" dirty="0"/>
          </a:p>
        </p:txBody>
      </p:sp>
    </p:spTree>
    <p:extLst>
      <p:ext uri="{BB962C8B-B14F-4D97-AF65-F5344CB8AC3E}">
        <p14:creationId xmlns:p14="http://schemas.microsoft.com/office/powerpoint/2010/main" val="31305311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CA549-6662-408E-8708-7EB5471B74DB}"/>
              </a:ext>
            </a:extLst>
          </p:cNvPr>
          <p:cNvSpPr>
            <a:spLocks noGrp="1"/>
          </p:cNvSpPr>
          <p:nvPr>
            <p:ph type="title"/>
          </p:nvPr>
        </p:nvSpPr>
        <p:spPr/>
        <p:txBody>
          <a:bodyPr>
            <a:normAutofit/>
          </a:bodyPr>
          <a:lstStyle/>
          <a:p>
            <a:r>
              <a:rPr lang="en-US" dirty="0"/>
              <a:t>Summary and Recommendations</a:t>
            </a:r>
          </a:p>
        </p:txBody>
      </p:sp>
      <p:sp>
        <p:nvSpPr>
          <p:cNvPr id="3" name="Content Placeholder 2">
            <a:extLst>
              <a:ext uri="{FF2B5EF4-FFF2-40B4-BE49-F238E27FC236}">
                <a16:creationId xmlns:a16="http://schemas.microsoft.com/office/drawing/2014/main" id="{C4FD2C56-3C26-4A0C-B042-9FBF220FD728}"/>
              </a:ext>
            </a:extLst>
          </p:cNvPr>
          <p:cNvSpPr>
            <a:spLocks noGrp="1"/>
          </p:cNvSpPr>
          <p:nvPr>
            <p:ph idx="1"/>
          </p:nvPr>
        </p:nvSpPr>
        <p:spPr/>
        <p:txBody>
          <a:bodyPr>
            <a:normAutofit lnSpcReduction="10000"/>
          </a:bodyPr>
          <a:lstStyle/>
          <a:p>
            <a:pPr marL="461963" indent="-461963"/>
            <a:r>
              <a:rPr lang="en-US" dirty="0"/>
              <a:t>Reviewed the Post-Launch Product Tests (PLPT) per RIMP.</a:t>
            </a:r>
          </a:p>
          <a:p>
            <a:pPr marL="461963" indent="-461963"/>
            <a:r>
              <a:rPr lang="en-US" dirty="0"/>
              <a:t>Highlighted key performances of ABI L1b product.</a:t>
            </a:r>
          </a:p>
          <a:p>
            <a:pPr marL="690563" lvl="1" indent="-233363"/>
            <a:r>
              <a:rPr lang="en-US" dirty="0"/>
              <a:t>Included radiometric calibration of solar and infrared channels and Image Navigation and Registration.</a:t>
            </a:r>
          </a:p>
          <a:p>
            <a:pPr marL="690563" lvl="1" indent="-233363"/>
            <a:r>
              <a:rPr lang="en-US" dirty="0"/>
              <a:t>Demonstrated excellent accuracy and precision as compared to MRD, Baseline, and GOES-16/17/18 performance.</a:t>
            </a:r>
          </a:p>
          <a:p>
            <a:pPr marL="690563" lvl="1" indent="-233363"/>
            <a:r>
              <a:rPr lang="en-US" dirty="0"/>
              <a:t>Described status of on-going PLPTs.</a:t>
            </a:r>
          </a:p>
          <a:p>
            <a:pPr marL="690563" lvl="1" indent="-233363"/>
            <a:r>
              <a:rPr lang="en-US" dirty="0"/>
              <a:t>evaluated issues and their mitigation plans.</a:t>
            </a:r>
          </a:p>
          <a:p>
            <a:pPr marL="461963" indent="-461963"/>
            <a:r>
              <a:rPr lang="en-US" dirty="0"/>
              <a:t>Assessed the Provisional Maturity per GOES-R Program</a:t>
            </a:r>
          </a:p>
          <a:p>
            <a:pPr marL="461963" indent="-461963"/>
            <a:r>
              <a:rPr lang="en-US" dirty="0"/>
              <a:t>Outlined the path to Full Validation maturity.</a:t>
            </a:r>
          </a:p>
          <a:p>
            <a:pPr marL="461963" indent="-461963"/>
            <a:r>
              <a:rPr lang="en-US" dirty="0"/>
              <a:t>Recommendation: The GOES-19 ABI L1b products be promoted to the Provisional Maturity per GOES-R Program.</a:t>
            </a:r>
          </a:p>
        </p:txBody>
      </p:sp>
      <p:sp>
        <p:nvSpPr>
          <p:cNvPr id="4" name="Date Placeholder 3">
            <a:extLst>
              <a:ext uri="{FF2B5EF4-FFF2-40B4-BE49-F238E27FC236}">
                <a16:creationId xmlns:a16="http://schemas.microsoft.com/office/drawing/2014/main" id="{F3038E1E-F557-4DE8-B4EE-AFFC09EA0B96}"/>
              </a:ext>
            </a:extLst>
          </p:cNvPr>
          <p:cNvSpPr>
            <a:spLocks noGrp="1"/>
          </p:cNvSpPr>
          <p:nvPr>
            <p:ph type="dt" sz="half" idx="2"/>
          </p:nvPr>
        </p:nvSpPr>
        <p:spPr/>
        <p:txBody>
          <a:bodyPr/>
          <a:lstStyle/>
          <a:p>
            <a:fld id="{C53F9FC3-D16C-4EB1-ABB2-246A16E99536}" type="datetime1">
              <a:rPr lang="en-US" smtClean="0"/>
              <a:t>12/21/2024</a:t>
            </a:fld>
            <a:endParaRPr lang="en-US" dirty="0"/>
          </a:p>
        </p:txBody>
      </p:sp>
      <p:sp>
        <p:nvSpPr>
          <p:cNvPr id="5" name="Footer Placeholder 4">
            <a:extLst>
              <a:ext uri="{FF2B5EF4-FFF2-40B4-BE49-F238E27FC236}">
                <a16:creationId xmlns:a16="http://schemas.microsoft.com/office/drawing/2014/main" id="{66FEFA86-4055-47C8-82E9-40279F6F0EFD}"/>
              </a:ext>
            </a:extLst>
          </p:cNvPr>
          <p:cNvSpPr>
            <a:spLocks noGrp="1"/>
          </p:cNvSpPr>
          <p:nvPr>
            <p:ph type="ftr" sz="quarter" idx="3"/>
          </p:nvPr>
        </p:nvSpPr>
        <p:spPr/>
        <p:txBody>
          <a:bodyPr/>
          <a:lstStyle/>
          <a:p>
            <a:r>
              <a:rPr lang="en-US" dirty="0"/>
              <a:t>PS-PVR for Provisional Maturity of GOES-19 ABI L1b and CMI Products</a:t>
            </a:r>
          </a:p>
        </p:txBody>
      </p:sp>
      <p:sp>
        <p:nvSpPr>
          <p:cNvPr id="6" name="Slide Number Placeholder 5">
            <a:extLst>
              <a:ext uri="{FF2B5EF4-FFF2-40B4-BE49-F238E27FC236}">
                <a16:creationId xmlns:a16="http://schemas.microsoft.com/office/drawing/2014/main" id="{9E148137-1090-44A0-A247-F66684496D12}"/>
              </a:ext>
            </a:extLst>
          </p:cNvPr>
          <p:cNvSpPr>
            <a:spLocks noGrp="1"/>
          </p:cNvSpPr>
          <p:nvPr>
            <p:ph type="sldNum" sz="quarter" idx="4"/>
          </p:nvPr>
        </p:nvSpPr>
        <p:spPr/>
        <p:txBody>
          <a:bodyPr/>
          <a:lstStyle/>
          <a:p>
            <a:fld id="{24AD0344-B142-42FF-A24F-67F68BAAC27D}" type="slidenum">
              <a:rPr lang="en-US" smtClean="0"/>
              <a:pPr/>
              <a:t>78</a:t>
            </a:fld>
            <a:endParaRPr lang="en-US" dirty="0"/>
          </a:p>
        </p:txBody>
      </p:sp>
    </p:spTree>
    <p:extLst>
      <p:ext uri="{BB962C8B-B14F-4D97-AF65-F5344CB8AC3E}">
        <p14:creationId xmlns:p14="http://schemas.microsoft.com/office/powerpoint/2010/main" val="1840872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ABI Solar Channel Noise at Provisional</a:t>
            </a:r>
          </a:p>
        </p:txBody>
      </p:sp>
      <p:sp>
        <p:nvSpPr>
          <p:cNvPr id="4" name="Date Placeholder 3"/>
          <p:cNvSpPr>
            <a:spLocks noGrp="1"/>
          </p:cNvSpPr>
          <p:nvPr>
            <p:ph type="dt" sz="half" idx="2"/>
          </p:nvPr>
        </p:nvSpPr>
        <p:spPr/>
        <p:txBody>
          <a:bodyPr/>
          <a:lstStyle/>
          <a:p>
            <a:fld id="{0249255B-9FFE-4B0C-B7FA-AD5FE4722AEB}" type="datetime1">
              <a:rPr lang="en-US" smtClean="0"/>
              <a:t>12/21/2024</a:t>
            </a:fld>
            <a:endParaRPr lang="en-US" dirty="0"/>
          </a:p>
        </p:txBody>
      </p:sp>
      <p:sp>
        <p:nvSpPr>
          <p:cNvPr id="5" name="Footer Placeholder 4"/>
          <p:cNvSpPr>
            <a:spLocks noGrp="1"/>
          </p:cNvSpPr>
          <p:nvPr>
            <p:ph type="ftr" sz="quarter" idx="3"/>
          </p:nvPr>
        </p:nvSpPr>
        <p:spPr/>
        <p:txBody>
          <a:bodyPr/>
          <a:lstStyle/>
          <a:p>
            <a:r>
              <a:rPr lang="en-US" dirty="0"/>
              <a:t>PS-PVR for Provisional Maturity of GOES-19 ABI L1b and CMI Products</a:t>
            </a:r>
          </a:p>
        </p:txBody>
      </p:sp>
      <p:sp>
        <p:nvSpPr>
          <p:cNvPr id="6" name="Slide Number Placeholder 5"/>
          <p:cNvSpPr>
            <a:spLocks noGrp="1"/>
          </p:cNvSpPr>
          <p:nvPr>
            <p:ph type="sldNum" sz="quarter" idx="4"/>
          </p:nvPr>
        </p:nvSpPr>
        <p:spPr/>
        <p:txBody>
          <a:bodyPr/>
          <a:lstStyle/>
          <a:p>
            <a:fld id="{F4187418-5481-4E5B-A2F4-9A93734A0716}" type="slidenum">
              <a:rPr lang="en-US" smtClean="0"/>
              <a:t>8</a:t>
            </a:fld>
            <a:endParaRPr lang="en-US" dirty="0"/>
          </a:p>
        </p:txBody>
      </p:sp>
      <p:sp>
        <p:nvSpPr>
          <p:cNvPr id="12" name="TextBox 11">
            <a:extLst>
              <a:ext uri="{FF2B5EF4-FFF2-40B4-BE49-F238E27FC236}">
                <a16:creationId xmlns:a16="http://schemas.microsoft.com/office/drawing/2014/main" id="{3A9CA930-2B94-4FE6-B3D2-B42F6A764E34}"/>
              </a:ext>
            </a:extLst>
          </p:cNvPr>
          <p:cNvSpPr txBox="1"/>
          <p:nvPr/>
        </p:nvSpPr>
        <p:spPr>
          <a:xfrm>
            <a:off x="170329" y="5728862"/>
            <a:ext cx="11878236" cy="400110"/>
          </a:xfrm>
          <a:prstGeom prst="rect">
            <a:avLst/>
          </a:prstGeom>
          <a:noFill/>
        </p:spPr>
        <p:txBody>
          <a:bodyPr wrap="square" rtlCol="0">
            <a:spAutoFit/>
          </a:bodyPr>
          <a:lstStyle/>
          <a:p>
            <a:pPr algn="ctr"/>
            <a:r>
              <a:rPr lang="en-US" sz="2000" dirty="0"/>
              <a:t>GOES-19 ABI VNIR SNR is better than requirement and comparable to those on GOES-16/17/18.</a:t>
            </a:r>
          </a:p>
        </p:txBody>
      </p:sp>
      <p:graphicFrame>
        <p:nvGraphicFramePr>
          <p:cNvPr id="9" name="Chart 8">
            <a:extLst>
              <a:ext uri="{FF2B5EF4-FFF2-40B4-BE49-F238E27FC236}">
                <a16:creationId xmlns:a16="http://schemas.microsoft.com/office/drawing/2014/main" id="{C0B5028F-D288-40B4-AD9A-E73B542C9DB7}"/>
              </a:ext>
            </a:extLst>
          </p:cNvPr>
          <p:cNvGraphicFramePr>
            <a:graphicFrameLocks/>
          </p:cNvGraphicFramePr>
          <p:nvPr>
            <p:extLst>
              <p:ext uri="{D42A27DB-BD31-4B8C-83A1-F6EECF244321}">
                <p14:modId xmlns:p14="http://schemas.microsoft.com/office/powerpoint/2010/main" val="3863068464"/>
              </p:ext>
            </p:extLst>
          </p:nvPr>
        </p:nvGraphicFramePr>
        <p:xfrm>
          <a:off x="621890" y="1138518"/>
          <a:ext cx="10948220" cy="4590344"/>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8AC43D8B-5EBA-4238-916D-D52E8071F296}"/>
              </a:ext>
            </a:extLst>
          </p:cNvPr>
          <p:cNvSpPr txBox="1"/>
          <p:nvPr/>
        </p:nvSpPr>
        <p:spPr>
          <a:xfrm rot="16200000">
            <a:off x="10953938" y="5423842"/>
            <a:ext cx="1601676" cy="369332"/>
          </a:xfrm>
          <a:prstGeom prst="rect">
            <a:avLst/>
          </a:prstGeom>
          <a:noFill/>
        </p:spPr>
        <p:txBody>
          <a:bodyPr wrap="square" rtlCol="0">
            <a:spAutoFit/>
          </a:bodyPr>
          <a:lstStyle/>
          <a:p>
            <a:r>
              <a:rPr lang="en-US" dirty="0"/>
              <a:t>PLPT-32/04</a:t>
            </a:r>
          </a:p>
        </p:txBody>
      </p:sp>
    </p:spTree>
    <p:extLst>
      <p:ext uri="{BB962C8B-B14F-4D97-AF65-F5344CB8AC3E}">
        <p14:creationId xmlns:p14="http://schemas.microsoft.com/office/powerpoint/2010/main" val="379954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A1FFD-FC4B-4D58-928A-67EA9374E4AF}"/>
              </a:ext>
            </a:extLst>
          </p:cNvPr>
          <p:cNvSpPr>
            <a:spLocks noGrp="1"/>
          </p:cNvSpPr>
          <p:nvPr>
            <p:ph type="title"/>
          </p:nvPr>
        </p:nvSpPr>
        <p:spPr/>
        <p:txBody>
          <a:bodyPr/>
          <a:lstStyle/>
          <a:p>
            <a:r>
              <a:rPr lang="en-US" dirty="0"/>
              <a:t>Solar Channel Accuracy</a:t>
            </a:r>
          </a:p>
        </p:txBody>
      </p:sp>
      <p:sp>
        <p:nvSpPr>
          <p:cNvPr id="3" name="Content Placeholder 2">
            <a:extLst>
              <a:ext uri="{FF2B5EF4-FFF2-40B4-BE49-F238E27FC236}">
                <a16:creationId xmlns:a16="http://schemas.microsoft.com/office/drawing/2014/main" id="{A5FA3193-3706-428F-8C07-FEBFBB732608}"/>
              </a:ext>
            </a:extLst>
          </p:cNvPr>
          <p:cNvSpPr>
            <a:spLocks noGrp="1"/>
          </p:cNvSpPr>
          <p:nvPr>
            <p:ph idx="1"/>
          </p:nvPr>
        </p:nvSpPr>
        <p:spPr>
          <a:xfrm>
            <a:off x="609600" y="5986130"/>
            <a:ext cx="10960510" cy="423215"/>
          </a:xfrm>
        </p:spPr>
        <p:txBody>
          <a:bodyPr>
            <a:normAutofit/>
          </a:bodyPr>
          <a:lstStyle/>
          <a:p>
            <a:pPr marL="0" indent="0" algn="ctr">
              <a:buNone/>
            </a:pPr>
            <a:r>
              <a:rPr lang="en-US" sz="2400" dirty="0"/>
              <a:t>Accounting for uncertainty, differences between ABI and references are within </a:t>
            </a:r>
            <a:r>
              <a:rPr lang="en-US" sz="2400" dirty="0">
                <a:sym typeface="Symbol" panose="05050102010706020507" pitchFamily="18" charset="2"/>
              </a:rPr>
              <a:t>5%.</a:t>
            </a:r>
            <a:endParaRPr lang="en-US" sz="2400" dirty="0"/>
          </a:p>
        </p:txBody>
      </p:sp>
      <p:sp>
        <p:nvSpPr>
          <p:cNvPr id="4" name="Date Placeholder 3">
            <a:extLst>
              <a:ext uri="{FF2B5EF4-FFF2-40B4-BE49-F238E27FC236}">
                <a16:creationId xmlns:a16="http://schemas.microsoft.com/office/drawing/2014/main" id="{EFD35D32-6841-461C-9BDC-766A18E25EA4}"/>
              </a:ext>
            </a:extLst>
          </p:cNvPr>
          <p:cNvSpPr>
            <a:spLocks noGrp="1"/>
          </p:cNvSpPr>
          <p:nvPr>
            <p:ph type="dt" sz="half" idx="2"/>
          </p:nvPr>
        </p:nvSpPr>
        <p:spPr/>
        <p:txBody>
          <a:bodyPr/>
          <a:lstStyle/>
          <a:p>
            <a:fld id="{2A71BCC2-36E2-4320-901B-D9E0FE934F5E}" type="datetime1">
              <a:rPr lang="en-US" smtClean="0"/>
              <a:t>12/21/2024</a:t>
            </a:fld>
            <a:endParaRPr lang="en-US" dirty="0"/>
          </a:p>
        </p:txBody>
      </p:sp>
      <p:sp>
        <p:nvSpPr>
          <p:cNvPr id="5" name="Footer Placeholder 4">
            <a:extLst>
              <a:ext uri="{FF2B5EF4-FFF2-40B4-BE49-F238E27FC236}">
                <a16:creationId xmlns:a16="http://schemas.microsoft.com/office/drawing/2014/main" id="{1A6DE0BB-74AA-4101-A515-028F1187EBD7}"/>
              </a:ext>
            </a:extLst>
          </p:cNvPr>
          <p:cNvSpPr>
            <a:spLocks noGrp="1"/>
          </p:cNvSpPr>
          <p:nvPr>
            <p:ph type="ftr" sz="quarter" idx="3"/>
          </p:nvPr>
        </p:nvSpPr>
        <p:spPr/>
        <p:txBody>
          <a:bodyPr/>
          <a:lstStyle/>
          <a:p>
            <a:r>
              <a:rPr lang="en-US" dirty="0"/>
              <a:t>PS-PVR for Provisional Maturity of GOES-19 ABI L1b and CMI Products</a:t>
            </a:r>
          </a:p>
        </p:txBody>
      </p:sp>
      <p:sp>
        <p:nvSpPr>
          <p:cNvPr id="6" name="Slide Number Placeholder 5">
            <a:extLst>
              <a:ext uri="{FF2B5EF4-FFF2-40B4-BE49-F238E27FC236}">
                <a16:creationId xmlns:a16="http://schemas.microsoft.com/office/drawing/2014/main" id="{399E5FA7-B702-4CEC-98BD-B5256436A160}"/>
              </a:ext>
            </a:extLst>
          </p:cNvPr>
          <p:cNvSpPr>
            <a:spLocks noGrp="1"/>
          </p:cNvSpPr>
          <p:nvPr>
            <p:ph type="sldNum" sz="quarter" idx="4"/>
          </p:nvPr>
        </p:nvSpPr>
        <p:spPr/>
        <p:txBody>
          <a:bodyPr/>
          <a:lstStyle/>
          <a:p>
            <a:fld id="{24AD0344-B142-42FF-A24F-67F68BAAC27D}" type="slidenum">
              <a:rPr lang="en-US" smtClean="0"/>
              <a:pPr/>
              <a:t>9</a:t>
            </a:fld>
            <a:endParaRPr lang="en-US" dirty="0"/>
          </a:p>
        </p:txBody>
      </p:sp>
      <p:sp>
        <p:nvSpPr>
          <p:cNvPr id="8" name="TextBox 7">
            <a:extLst>
              <a:ext uri="{FF2B5EF4-FFF2-40B4-BE49-F238E27FC236}">
                <a16:creationId xmlns:a16="http://schemas.microsoft.com/office/drawing/2014/main" id="{9EE90645-4C87-42CF-8B96-2D7F3A6DD31E}"/>
              </a:ext>
            </a:extLst>
          </p:cNvPr>
          <p:cNvSpPr txBox="1"/>
          <p:nvPr/>
        </p:nvSpPr>
        <p:spPr>
          <a:xfrm>
            <a:off x="10228521" y="2413337"/>
            <a:ext cx="1461455" cy="2308324"/>
          </a:xfrm>
          <a:prstGeom prst="rect">
            <a:avLst/>
          </a:prstGeom>
          <a:noFill/>
        </p:spPr>
        <p:txBody>
          <a:bodyPr wrap="square" rtlCol="0">
            <a:spAutoFit/>
          </a:bodyPr>
          <a:lstStyle/>
          <a:p>
            <a:r>
              <a:rPr lang="en-US" dirty="0"/>
              <a:t>The closer to zero, the better.</a:t>
            </a:r>
          </a:p>
          <a:p>
            <a:endParaRPr lang="en-US" dirty="0"/>
          </a:p>
          <a:p>
            <a:r>
              <a:rPr lang="en-US" dirty="0"/>
              <a:t>Requirement is marked by the thin red lines.</a:t>
            </a:r>
          </a:p>
        </p:txBody>
      </p:sp>
      <p:graphicFrame>
        <p:nvGraphicFramePr>
          <p:cNvPr id="10" name="Chart 9">
            <a:extLst>
              <a:ext uri="{FF2B5EF4-FFF2-40B4-BE49-F238E27FC236}">
                <a16:creationId xmlns:a16="http://schemas.microsoft.com/office/drawing/2014/main" id="{6E5FB8C5-FDA6-4E01-902D-E9D2F859E9C1}"/>
              </a:ext>
            </a:extLst>
          </p:cNvPr>
          <p:cNvGraphicFramePr>
            <a:graphicFrameLocks/>
          </p:cNvGraphicFramePr>
          <p:nvPr>
            <p:extLst>
              <p:ext uri="{D42A27DB-BD31-4B8C-83A1-F6EECF244321}">
                <p14:modId xmlns:p14="http://schemas.microsoft.com/office/powerpoint/2010/main" val="3021404628"/>
              </p:ext>
            </p:extLst>
          </p:nvPr>
        </p:nvGraphicFramePr>
        <p:xfrm>
          <a:off x="621890" y="1150070"/>
          <a:ext cx="9606631" cy="4836057"/>
        </p:xfrm>
        <a:graphic>
          <a:graphicData uri="http://schemas.openxmlformats.org/drawingml/2006/chart">
            <c:chart xmlns:c="http://schemas.openxmlformats.org/drawingml/2006/chart" xmlns:r="http://schemas.openxmlformats.org/officeDocument/2006/relationships" r:id="rId2"/>
          </a:graphicData>
        </a:graphic>
      </p:graphicFrame>
      <p:cxnSp>
        <p:nvCxnSpPr>
          <p:cNvPr id="11" name="Straight Connector 10">
            <a:extLst>
              <a:ext uri="{FF2B5EF4-FFF2-40B4-BE49-F238E27FC236}">
                <a16:creationId xmlns:a16="http://schemas.microsoft.com/office/drawing/2014/main" id="{E2414343-51EC-4CD2-8024-F23BB75BCE9E}"/>
              </a:ext>
            </a:extLst>
          </p:cNvPr>
          <p:cNvCxnSpPr/>
          <p:nvPr/>
        </p:nvCxnSpPr>
        <p:spPr>
          <a:xfrm>
            <a:off x="1264444" y="4112420"/>
            <a:ext cx="1340643"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29E74B4-EEA4-436D-AB0A-2D1DF043B70F}"/>
              </a:ext>
            </a:extLst>
          </p:cNvPr>
          <p:cNvSpPr txBox="1"/>
          <p:nvPr/>
        </p:nvSpPr>
        <p:spPr>
          <a:xfrm>
            <a:off x="2567140" y="3989309"/>
            <a:ext cx="392907" cy="246221"/>
          </a:xfrm>
          <a:prstGeom prst="rect">
            <a:avLst/>
          </a:prstGeom>
          <a:noFill/>
        </p:spPr>
        <p:txBody>
          <a:bodyPr wrap="square" rtlCol="0">
            <a:spAutoFit/>
          </a:bodyPr>
          <a:lstStyle/>
          <a:p>
            <a:r>
              <a:rPr lang="en-US" sz="1000" b="1" dirty="0">
                <a:solidFill>
                  <a:srgbClr val="0000FF"/>
                </a:solidFill>
              </a:rPr>
              <a:t>-2.8</a:t>
            </a:r>
          </a:p>
        </p:txBody>
      </p:sp>
      <p:cxnSp>
        <p:nvCxnSpPr>
          <p:cNvPr id="13" name="Straight Connector 12">
            <a:extLst>
              <a:ext uri="{FF2B5EF4-FFF2-40B4-BE49-F238E27FC236}">
                <a16:creationId xmlns:a16="http://schemas.microsoft.com/office/drawing/2014/main" id="{60BB7D9D-E11D-439E-8758-33EECBB7C440}"/>
              </a:ext>
            </a:extLst>
          </p:cNvPr>
          <p:cNvCxnSpPr/>
          <p:nvPr/>
        </p:nvCxnSpPr>
        <p:spPr>
          <a:xfrm>
            <a:off x="2781453" y="2909887"/>
            <a:ext cx="1340643"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1BF2BA7-9BEA-48D1-AFE4-8FC4EFBD52B5}"/>
              </a:ext>
            </a:extLst>
          </p:cNvPr>
          <p:cNvSpPr txBox="1"/>
          <p:nvPr/>
        </p:nvSpPr>
        <p:spPr>
          <a:xfrm>
            <a:off x="4098128" y="2786777"/>
            <a:ext cx="423865" cy="246221"/>
          </a:xfrm>
          <a:prstGeom prst="rect">
            <a:avLst/>
          </a:prstGeom>
          <a:noFill/>
        </p:spPr>
        <p:txBody>
          <a:bodyPr wrap="square" rtlCol="0">
            <a:spAutoFit/>
          </a:bodyPr>
          <a:lstStyle/>
          <a:p>
            <a:r>
              <a:rPr lang="en-US" sz="1000" b="1" dirty="0">
                <a:solidFill>
                  <a:srgbClr val="0000FF"/>
                </a:solidFill>
              </a:rPr>
              <a:t>+3.5</a:t>
            </a:r>
          </a:p>
        </p:txBody>
      </p:sp>
      <p:sp>
        <p:nvSpPr>
          <p:cNvPr id="15" name="TextBox 14">
            <a:extLst>
              <a:ext uri="{FF2B5EF4-FFF2-40B4-BE49-F238E27FC236}">
                <a16:creationId xmlns:a16="http://schemas.microsoft.com/office/drawing/2014/main" id="{BA0A3565-067A-4DF3-80FE-E2C061B196E3}"/>
              </a:ext>
            </a:extLst>
          </p:cNvPr>
          <p:cNvSpPr txBox="1"/>
          <p:nvPr/>
        </p:nvSpPr>
        <p:spPr>
          <a:xfrm rot="16200000">
            <a:off x="10953938" y="5423842"/>
            <a:ext cx="1601676" cy="369332"/>
          </a:xfrm>
          <a:prstGeom prst="rect">
            <a:avLst/>
          </a:prstGeom>
          <a:noFill/>
        </p:spPr>
        <p:txBody>
          <a:bodyPr wrap="square" rtlCol="0">
            <a:spAutoFit/>
          </a:bodyPr>
          <a:lstStyle/>
          <a:p>
            <a:r>
              <a:rPr lang="en-US" dirty="0"/>
              <a:t>PLPT-04</a:t>
            </a:r>
          </a:p>
        </p:txBody>
      </p:sp>
    </p:spTree>
    <p:extLst>
      <p:ext uri="{BB962C8B-B14F-4D97-AF65-F5344CB8AC3E}">
        <p14:creationId xmlns:p14="http://schemas.microsoft.com/office/powerpoint/2010/main" val="217320551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54376</TotalTime>
  <Words>5163</Words>
  <Application>Microsoft Office PowerPoint</Application>
  <PresentationFormat>Widescreen</PresentationFormat>
  <Paragraphs>772</Paragraphs>
  <Slides>78</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78</vt:i4>
      </vt:variant>
    </vt:vector>
  </HeadingPairs>
  <TitlesOfParts>
    <vt:vector size="86" baseType="lpstr">
      <vt:lpstr>Noto Sans Symbols</vt:lpstr>
      <vt:lpstr>Arial</vt:lpstr>
      <vt:lpstr>Calibri</vt:lpstr>
      <vt:lpstr>Courier New</vt:lpstr>
      <vt:lpstr>Symbol</vt:lpstr>
      <vt:lpstr>Times New Roman</vt:lpstr>
      <vt:lpstr>Wingdings</vt:lpstr>
      <vt:lpstr>1_Office Theme</vt:lpstr>
      <vt:lpstr>PowerPoint Presentation</vt:lpstr>
      <vt:lpstr>Contents</vt:lpstr>
      <vt:lpstr>Background</vt:lpstr>
      <vt:lpstr>Scope and Organization</vt:lpstr>
      <vt:lpstr>Selected PLPTs for Provisional Reviews</vt:lpstr>
      <vt:lpstr>Key performance</vt:lpstr>
      <vt:lpstr>Outline</vt:lpstr>
      <vt:lpstr>ABI Solar Channel Noise at Provisional</vt:lpstr>
      <vt:lpstr>Solar Channel Accuracy</vt:lpstr>
      <vt:lpstr>ABI VNIR Accuracy at Provisional</vt:lpstr>
      <vt:lpstr>ABI Noise Requirement and Performance</vt:lpstr>
      <vt:lpstr>GOES-19 ABI Infrared Channel Accuracy</vt:lpstr>
      <vt:lpstr>Accuracy Comparison to Other ABI</vt:lpstr>
      <vt:lpstr>Total Navigation Error (NAV)</vt:lpstr>
      <vt:lpstr>Frame-to-Frame Registration Error (FFR)</vt:lpstr>
      <vt:lpstr>Within Frame Registration Error (WIFR)</vt:lpstr>
      <vt:lpstr>Channel-to-Channel Registration Error</vt:lpstr>
      <vt:lpstr>Swath-to-Swath Registration Error (SSR)</vt:lpstr>
      <vt:lpstr>OTHER TESTS</vt:lpstr>
      <vt:lpstr>Outline</vt:lpstr>
      <vt:lpstr>PLPT-03: Straylight Rejection</vt:lpstr>
      <vt:lpstr>Results with the Sun to the North, …</vt:lpstr>
      <vt:lpstr>… at the Equator, and to the South</vt:lpstr>
      <vt:lpstr>Comparison with GOES-16/18 ABI</vt:lpstr>
      <vt:lpstr>PLPT-06: VNIR Validation – RVS</vt:lpstr>
      <vt:lpstr>PLPT-09: Low Light SNR</vt:lpstr>
      <vt:lpstr>PLPT-17: Detector Uniformity</vt:lpstr>
      <vt:lpstr>PLPT-19: Initial Solar Channel Calibration</vt:lpstr>
      <vt:lpstr>PLPT-32/36: Dynamic Range &amp; QSS</vt:lpstr>
      <vt:lpstr>GOES-19 ABI Solar Channel Lmax</vt:lpstr>
      <vt:lpstr>GOES-19 Solar Channel Quantization Step Size</vt:lpstr>
      <vt:lpstr>GOES-19 ABI IR Channel Lmax</vt:lpstr>
      <vt:lpstr>G19 IR Channel Quantization Step Size (QSS)</vt:lpstr>
      <vt:lpstr>PLPT-24 Cal Repeatability: VNIR Cal-to-Cal</vt:lpstr>
      <vt:lpstr>PLPT-24 Cal Repeatability: VNIR Cal-to-Cal</vt:lpstr>
      <vt:lpstr>PLPT-24 Cal Repeatability: IR Cal-to-Cal</vt:lpstr>
      <vt:lpstr>PLPT-34: MTF (Preliminary)</vt:lpstr>
      <vt:lpstr>PLPT-40/41: Spatial Uniformity</vt:lpstr>
      <vt:lpstr>PLPT-43: Barcode Artifact</vt:lpstr>
      <vt:lpstr>issues</vt:lpstr>
      <vt:lpstr>1) Unexplained Trend for Solar Channel Gain</vt:lpstr>
      <vt:lpstr>PLPT-24 Cal Repeatability: VNIR Cal-to-Cal</vt:lpstr>
      <vt:lpstr>2) Bad Detector on Row 682 of B02</vt:lpstr>
      <vt:lpstr>3) Multiple Weak Stripping in B01</vt:lpstr>
      <vt:lpstr>Band 2</vt:lpstr>
      <vt:lpstr>Band 3</vt:lpstr>
      <vt:lpstr>Band 4</vt:lpstr>
      <vt:lpstr>Band 5</vt:lpstr>
      <vt:lpstr>Band 6</vt:lpstr>
      <vt:lpstr>Comparison of G16/G18/G19 B01 Striping</vt:lpstr>
      <vt:lpstr>4) Banding at B16</vt:lpstr>
      <vt:lpstr>5) Channel 16 (13.3 µm) SRF Error</vt:lpstr>
      <vt:lpstr>Infrared Channel Accuracy</vt:lpstr>
      <vt:lpstr>5) Channel 16 (13.3 µm) SRF Error</vt:lpstr>
      <vt:lpstr>G19 ABI vs. Metop-B IASI</vt:lpstr>
      <vt:lpstr>G19 ABI vs. Metop-C IASI</vt:lpstr>
      <vt:lpstr>G19 ABI vs. NOAA-20 CrIS</vt:lpstr>
      <vt:lpstr>G19 ABI vs. NOAA-21 CrIS</vt:lpstr>
      <vt:lpstr>5) Channel 16 (13.3 µm) SRF Error</vt:lpstr>
      <vt:lpstr>6) GOES-16/19 Difference</vt:lpstr>
      <vt:lpstr>ABI VNIR Accuracy at Provisional</vt:lpstr>
      <vt:lpstr>6) GOES-16/19 Difference</vt:lpstr>
      <vt:lpstr>Comparison</vt:lpstr>
      <vt:lpstr>6) GOES-16/19 Difference</vt:lpstr>
      <vt:lpstr>Comparison</vt:lpstr>
      <vt:lpstr>6) GOES-16/19 Difference</vt:lpstr>
      <vt:lpstr>Time Series of AOD and AOD Bias</vt:lpstr>
      <vt:lpstr>Time Series of AOD and AOD Bias</vt:lpstr>
      <vt:lpstr>Summary &amp; assessment</vt:lpstr>
      <vt:lpstr>Summary of Issues (1/3)</vt:lpstr>
      <vt:lpstr>Summary of Issues (2/3)</vt:lpstr>
      <vt:lpstr>Summary of Issues (3/3)</vt:lpstr>
      <vt:lpstr>Maturity assessment</vt:lpstr>
      <vt:lpstr>Provisional Maturity Criteria</vt:lpstr>
      <vt:lpstr>Provisional Maturity Criteria</vt:lpstr>
      <vt:lpstr>Path to Full Validation</vt:lpstr>
      <vt:lpstr>Summary and recommendations</vt:lpstr>
      <vt:lpstr>Summary and Recommendations</vt:lpstr>
    </vt:vector>
  </TitlesOfParts>
  <Company>DOC\NOAA\NESDIS\OACIO-S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Xiangqian Wu</dc:creator>
  <cp:lastModifiedBy>Xiangqian Wu</cp:lastModifiedBy>
  <cp:revision>758</cp:revision>
  <dcterms:created xsi:type="dcterms:W3CDTF">2018-05-13T12:07:38Z</dcterms:created>
  <dcterms:modified xsi:type="dcterms:W3CDTF">2024-12-21T15:19:35Z</dcterms:modified>
</cp:coreProperties>
</file>